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A52573-BDB5-EA63-4474-F0A2D0BC1925}" v="519" dt="2026-09-02T12:03:42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329C0-524D-4B1D-BAC4-10E723EE91CD}" type="datetimeFigureOut">
              <a:t>2.9.2026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643A9-3088-4B6F-901E-4A2E442B0B4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934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Visual on this slide was generated with Microsoft Copilot.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Visual on this slide was generated with Microsoft Copilot.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Visual on this slide was generated with Microsoft Copilot.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Visual on this slide was generated with Microsoft Copilot.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Karttunen, Tomi. Grace Opens Communion: Theological Dialogues and Practical Ecumenism of the Evangelical Lutheran Church of Finland (2020).
Evangelical Lutheran Church of Finland, “Theological Dialogues”, https://evl.fi/plus/seurakuntaelama/kansainvalisyys/ekumenia/oppikeskustelut/ (accessed 2 September 2026).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59B23"/>
          </a:solidFill>
          <a:ln w="12700">
            <a:solidFill>
              <a:srgbClr val="F59B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30">
                <a:solidFill>
                  <a:srgbClr val="6E27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EVANGELICAL LUTHERAN CHURCH OF FINLAND  |  THEOLOGICAL DIALOGUES</a:t>
            </a:r>
            <a:endParaRPr lang="en-US" sz="850"/>
          </a:p>
        </p:txBody>
      </p:sp>
      <p:sp>
        <p:nvSpPr>
          <p:cNvPr id="4" name="Text 2"/>
          <p:cNvSpPr/>
          <p:nvPr/>
        </p:nvSpPr>
        <p:spPr>
          <a:xfrm>
            <a:off x="11292840" y="6446520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0F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pic>
        <p:nvPicPr>
          <p:cNvPr id="2" name="Image 0" descr="/mnt/data/231027998c.jpeg"/>
          <p:cNvPicPr>
            <a:picLocks noChangeAspect="1"/>
          </p:cNvPicPr>
          <p:nvPr/>
        </p:nvPicPr>
        <p:blipFill>
          <a:blip r:embed="rId3"/>
          <a:srcRect t="7811" b="781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0F19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4" name="Shape 1"/>
          <p:cNvSpPr/>
          <p:nvPr/>
        </p:nvSpPr>
        <p:spPr>
          <a:xfrm>
            <a:off x="640080" y="777240"/>
            <a:ext cx="5623560" cy="5303520"/>
          </a:xfrm>
          <a:prstGeom prst="rect">
            <a:avLst/>
          </a:prstGeom>
          <a:solidFill>
            <a:srgbClr val="32142D">
              <a:alpha val="92000"/>
            </a:srgbClr>
          </a:solidFill>
          <a:ln w="12700">
            <a:solidFill>
              <a:srgbClr val="FFFFFF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" name="Text 2"/>
          <p:cNvSpPr/>
          <p:nvPr/>
        </p:nvSpPr>
        <p:spPr>
          <a:xfrm>
            <a:off x="960120" y="1234440"/>
            <a:ext cx="48920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THEOLOGICAL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DIALOGUES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978408" y="2880360"/>
            <a:ext cx="4709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F6E8D7"/>
                </a:solidFill>
              </a:rPr>
              <a:t>of the Evangelical Lutheran Church of Finland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987552" y="3977640"/>
            <a:ext cx="4709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</a:rPr>
              <a:t>From doctrinal encounter to visible communion, common witness and practical cooperation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87552" y="528523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9B350"/>
                </a:solidFill>
              </a:rPr>
              <a:t>Tomi Karttunen  | 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Reformed and Protestant relations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Ecumenical openness with a consistent Lutheran theological criterion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3383280" cy="438912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5" name="Shape 3"/>
          <p:cNvSpPr/>
          <p:nvPr/>
        </p:nvSpPr>
        <p:spPr>
          <a:xfrm>
            <a:off x="731520" y="1417320"/>
            <a:ext cx="73152" cy="4389120"/>
          </a:xfrm>
          <a:prstGeom prst="rect">
            <a:avLst/>
          </a:prstGeom>
          <a:solidFill>
            <a:srgbClr val="6E275F"/>
          </a:solidFill>
          <a:ln w="12700">
            <a:solidFill>
              <a:srgbClr val="6E275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" name="Text 4"/>
          <p:cNvSpPr/>
          <p:nvPr/>
        </p:nvSpPr>
        <p:spPr>
          <a:xfrm>
            <a:off x="950976" y="1581912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Leuenberg Concord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50976" y="2020824"/>
            <a:ext cx="2971800" cy="36393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52326"/>
                </a:solidFill>
              </a:rPr>
              <a:t>Finland did not sign in 1977. Concerns focused on method, the meaning of church fellowship, confessional continuity and the Eucharistic formulation.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416552" y="1417320"/>
            <a:ext cx="3383280" cy="438912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9" name="Shape 7"/>
          <p:cNvSpPr/>
          <p:nvPr/>
        </p:nvSpPr>
        <p:spPr>
          <a:xfrm>
            <a:off x="4416552" y="1417320"/>
            <a:ext cx="73152" cy="4389120"/>
          </a:xfrm>
          <a:prstGeom prst="rect">
            <a:avLst/>
          </a:prstGeom>
          <a:solidFill>
            <a:srgbClr val="3B6848"/>
          </a:solidFill>
          <a:ln w="12700">
            <a:solidFill>
              <a:srgbClr val="3B684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0" name="Text 8"/>
          <p:cNvSpPr/>
          <p:nvPr/>
        </p:nvSpPr>
        <p:spPr>
          <a:xfrm>
            <a:off x="4636008" y="1581912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Active participation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36008" y="2020824"/>
            <a:ext cx="2971800" cy="36393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52326"/>
                </a:solidFill>
              </a:rPr>
              <a:t>The ELCF has nevertheless contributes to theological work in the Communion of Protestant Churches in Europe as an observer and participating church.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01584" y="1417320"/>
            <a:ext cx="3383280" cy="438912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3" name="Shape 11"/>
          <p:cNvSpPr/>
          <p:nvPr/>
        </p:nvSpPr>
        <p:spPr>
          <a:xfrm>
            <a:off x="8101584" y="1417320"/>
            <a:ext cx="73152" cy="4389120"/>
          </a:xfrm>
          <a:prstGeom prst="rect">
            <a:avLst/>
          </a:prstGeom>
          <a:solidFill>
            <a:srgbClr val="F59B23"/>
          </a:solidFill>
          <a:ln w="12700">
            <a:solidFill>
              <a:srgbClr val="F59B23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8321040" y="1581912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Bilateral solution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21040" y="2020824"/>
            <a:ext cx="2971800" cy="36393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The 2002 agreement with the Evangelical Church in Germany articulated a theological basis compatible with Finnish Lutheran commitments and enabled pulpit and altar fellowship. An earlier agreement 1977. Agreement on intercommunion with the Church of Scotland 1954.</a:t>
            </a: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A characteristic Finnish ecumenical method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dirty="0">
                <a:solidFill>
                  <a:srgbClr val="6F6A6E"/>
                </a:solidFill>
              </a:rPr>
              <a:t>Doctrinal seriousness and receptive learning belong together. Communion can grow gradually step by step. 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94360" y="1508760"/>
            <a:ext cx="2542032" cy="4096512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E275F"/>
            </a:solidFill>
            <a:prstDash val="solid"/>
          </a:ln>
          <a:effectLst>
            <a:outerShdw blurRad="12700" dist="635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5" name="Shape 3"/>
          <p:cNvSpPr/>
          <p:nvPr/>
        </p:nvSpPr>
        <p:spPr>
          <a:xfrm>
            <a:off x="1426464" y="1810512"/>
            <a:ext cx="868680" cy="868680"/>
          </a:xfrm>
          <a:prstGeom prst="ellipse">
            <a:avLst/>
          </a:prstGeom>
          <a:solidFill>
            <a:srgbClr val="6E275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" name="Text 4"/>
          <p:cNvSpPr/>
          <p:nvPr/>
        </p:nvSpPr>
        <p:spPr>
          <a:xfrm>
            <a:off x="1426464" y="2002536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292608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6E275F"/>
                </a:solidFill>
              </a:rPr>
              <a:t>Begin with common Christian faith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86968" y="3886200"/>
            <a:ext cx="195681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52326"/>
                </a:solidFill>
              </a:rPr>
              <a:t>Start from the shared apostolic faith.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474720" y="1508760"/>
            <a:ext cx="2542032" cy="4096512"/>
          </a:xfrm>
          <a:prstGeom prst="roundRect">
            <a:avLst/>
          </a:prstGeom>
          <a:solidFill>
            <a:srgbClr val="FFF4E5"/>
          </a:solidFill>
          <a:ln w="19050">
            <a:solidFill>
              <a:srgbClr val="F59B23"/>
            </a:solidFill>
            <a:prstDash val="solid"/>
          </a:ln>
          <a:effectLst>
            <a:outerShdw blurRad="12700" dist="635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8"/>
          <p:cNvSpPr/>
          <p:nvPr/>
        </p:nvSpPr>
        <p:spPr>
          <a:xfrm>
            <a:off x="4306824" y="1810512"/>
            <a:ext cx="868680" cy="868680"/>
          </a:xfrm>
          <a:prstGeom prst="ellipse">
            <a:avLst/>
          </a:prstGeom>
          <a:solidFill>
            <a:srgbClr val="F59B2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9"/>
          <p:cNvSpPr/>
          <p:nvPr/>
        </p:nvSpPr>
        <p:spPr>
          <a:xfrm>
            <a:off x="4306824" y="2002536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703320" y="292608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6E275F"/>
                </a:solidFill>
              </a:rPr>
              <a:t>State fundamental truths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767328" y="3886200"/>
            <a:ext cx="195681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52326"/>
                </a:solidFill>
              </a:rPr>
              <a:t>Identify consensus in the substance of faith.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55080" y="1508760"/>
            <a:ext cx="2542032" cy="4096512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E275F"/>
            </a:solidFill>
            <a:prstDash val="solid"/>
          </a:ln>
          <a:effectLst>
            <a:outerShdw blurRad="12700" dist="635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5" name="Shape 13"/>
          <p:cNvSpPr/>
          <p:nvPr/>
        </p:nvSpPr>
        <p:spPr>
          <a:xfrm>
            <a:off x="7187184" y="1810512"/>
            <a:ext cx="868680" cy="868680"/>
          </a:xfrm>
          <a:prstGeom prst="ellipse">
            <a:avLst/>
          </a:prstGeom>
          <a:solidFill>
            <a:srgbClr val="6E275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6" name="Text 14"/>
          <p:cNvSpPr/>
          <p:nvPr/>
        </p:nvSpPr>
        <p:spPr>
          <a:xfrm>
            <a:off x="7187184" y="2002536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583680" y="292608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6E275F"/>
                </a:solidFill>
              </a:rPr>
              <a:t>Interpret differences (sacraments, ministry)</a:t>
            </a:r>
          </a:p>
        </p:txBody>
      </p:sp>
      <p:sp>
        <p:nvSpPr>
          <p:cNvPr id="18" name="Text 16"/>
          <p:cNvSpPr/>
          <p:nvPr/>
        </p:nvSpPr>
        <p:spPr>
          <a:xfrm>
            <a:off x="6647688" y="3886200"/>
            <a:ext cx="195681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52326"/>
                </a:solidFill>
              </a:rPr>
              <a:t>Ask whether emphases are legitimate or church-dividing.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235440" y="1508760"/>
            <a:ext cx="2542032" cy="4096512"/>
          </a:xfrm>
          <a:prstGeom prst="roundRect">
            <a:avLst/>
          </a:prstGeom>
          <a:solidFill>
            <a:srgbClr val="FFF4E5"/>
          </a:solidFill>
          <a:ln w="19050">
            <a:solidFill>
              <a:srgbClr val="F59B23"/>
            </a:solidFill>
            <a:prstDash val="solid"/>
          </a:ln>
          <a:effectLst>
            <a:outerShdw blurRad="12700" dist="635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20" name="Shape 18"/>
          <p:cNvSpPr/>
          <p:nvPr/>
        </p:nvSpPr>
        <p:spPr>
          <a:xfrm>
            <a:off x="10067544" y="1810512"/>
            <a:ext cx="868680" cy="868680"/>
          </a:xfrm>
          <a:prstGeom prst="ellipse">
            <a:avLst/>
          </a:prstGeom>
          <a:solidFill>
            <a:srgbClr val="F59B2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1" name="Text 19"/>
          <p:cNvSpPr/>
          <p:nvPr/>
        </p:nvSpPr>
        <p:spPr>
          <a:xfrm>
            <a:off x="10067544" y="2002536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9464040" y="292608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6E275F"/>
                </a:solidFill>
              </a:rPr>
              <a:t>Receive and decide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528048" y="3886200"/>
            <a:ext cx="195681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52326"/>
                </a:solidFill>
              </a:rPr>
              <a:t>Translate dialogue into ecclesial reception and practice.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From dialogue to practical ecumenism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Theological convergence changes how churches pray, serve and cooperate</a:t>
            </a:r>
            <a:endParaRPr lang="en-US" sz="1250" dirty="0"/>
          </a:p>
        </p:txBody>
      </p:sp>
      <p:pic>
        <p:nvPicPr>
          <p:cNvPr id="4" name="Image 0" descr="/mnt/data/e4e908ed7b.jpeg"/>
          <p:cNvPicPr>
            <a:picLocks noChangeAspect="1"/>
          </p:cNvPicPr>
          <p:nvPr/>
        </p:nvPicPr>
        <p:blipFill>
          <a:blip r:embed="rId3"/>
          <a:srcRect l="16538" r="16538"/>
          <a:stretch/>
        </p:blipFill>
        <p:spPr>
          <a:xfrm>
            <a:off x="594360" y="1353312"/>
            <a:ext cx="4754880" cy="473659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23560" y="1353312"/>
            <a:ext cx="580644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6" name="Shape 3"/>
          <p:cNvSpPr/>
          <p:nvPr/>
        </p:nvSpPr>
        <p:spPr>
          <a:xfrm>
            <a:off x="5623560" y="1353312"/>
            <a:ext cx="73152" cy="932688"/>
          </a:xfrm>
          <a:prstGeom prst="rect">
            <a:avLst/>
          </a:prstGeom>
          <a:solidFill>
            <a:srgbClr val="6E275F"/>
          </a:solidFill>
          <a:ln w="12700">
            <a:solidFill>
              <a:srgbClr val="6E275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4"/>
          <p:cNvSpPr/>
          <p:nvPr/>
        </p:nvSpPr>
        <p:spPr>
          <a:xfrm>
            <a:off x="5843016" y="1517904"/>
            <a:ext cx="5422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Worship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843016" y="1956816"/>
            <a:ext cx="53949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Common prayer, preaching hospitality and Eucharistic communion where agreed.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623560" y="2523744"/>
            <a:ext cx="580644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7"/>
          <p:cNvSpPr/>
          <p:nvPr/>
        </p:nvSpPr>
        <p:spPr>
          <a:xfrm>
            <a:off x="5623560" y="2523744"/>
            <a:ext cx="73152" cy="932688"/>
          </a:xfrm>
          <a:prstGeom prst="rect">
            <a:avLst/>
          </a:prstGeom>
          <a:solidFill>
            <a:srgbClr val="F59B23"/>
          </a:solidFill>
          <a:ln w="12700">
            <a:solidFill>
              <a:srgbClr val="F59B23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8"/>
          <p:cNvSpPr/>
          <p:nvPr/>
        </p:nvSpPr>
        <p:spPr>
          <a:xfrm>
            <a:off x="5843016" y="2688336"/>
            <a:ext cx="5422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Witness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843016" y="3127248"/>
            <a:ext cx="53949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52326"/>
                </a:solidFill>
              </a:rPr>
              <a:t>Joint proclamation, Christian education and public theology.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623560" y="3694176"/>
            <a:ext cx="580644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4" name="Shape 11"/>
          <p:cNvSpPr/>
          <p:nvPr/>
        </p:nvSpPr>
        <p:spPr>
          <a:xfrm>
            <a:off x="5623560" y="3694176"/>
            <a:ext cx="73152" cy="932688"/>
          </a:xfrm>
          <a:prstGeom prst="rect">
            <a:avLst/>
          </a:prstGeom>
          <a:solidFill>
            <a:srgbClr val="3B6848"/>
          </a:solidFill>
          <a:ln w="12700">
            <a:solidFill>
              <a:srgbClr val="3B684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12"/>
          <p:cNvSpPr/>
          <p:nvPr/>
        </p:nvSpPr>
        <p:spPr>
          <a:xfrm>
            <a:off x="5843016" y="3858768"/>
            <a:ext cx="5422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Service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843016" y="4297680"/>
            <a:ext cx="53949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52326"/>
                </a:solidFill>
              </a:rPr>
              <a:t>Diaconal projects, migration work, crisis support and shared resources.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623560" y="4864608"/>
            <a:ext cx="580644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8" name="Shape 15"/>
          <p:cNvSpPr/>
          <p:nvPr/>
        </p:nvSpPr>
        <p:spPr>
          <a:xfrm>
            <a:off x="5623560" y="4864608"/>
            <a:ext cx="73152" cy="932688"/>
          </a:xfrm>
          <a:prstGeom prst="rect">
            <a:avLst/>
          </a:prstGeom>
          <a:solidFill>
            <a:srgbClr val="C49A52"/>
          </a:solidFill>
          <a:ln w="12700">
            <a:solidFill>
              <a:srgbClr val="C49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9" name="Text 16"/>
          <p:cNvSpPr/>
          <p:nvPr/>
        </p:nvSpPr>
        <p:spPr>
          <a:xfrm>
            <a:off x="5843016" y="5029200"/>
            <a:ext cx="5422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Structures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843016" y="5468112"/>
            <a:ext cx="53949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52326"/>
                </a:solidFill>
              </a:rPr>
              <a:t>Consultative councils, local working groups and regular leadership contacts.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What the dialogues have achieved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Not every dialogue produces an agreement, but every sustained relationship can bear ecclesial fruit</a:t>
            </a:r>
            <a:endParaRPr lang="en-US" sz="125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934762"/>
              </p:ext>
            </p:extLst>
          </p:nvPr>
        </p:nvGraphicFramePr>
        <p:xfrm>
          <a:off x="594360" y="1353312"/>
          <a:ext cx="11000232" cy="3968496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56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Relationship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B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Principal fruit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B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Current horizon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CB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Orthodox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shared theological language, practical cooperation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visible unity and sacramental communion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Anglican / Porvoo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close communion, cooperation and consultation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mission and ministry together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Methodist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altar and pulpit fellowship, cooperation and consultation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deeper ecclesial communion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Catholic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differentiated consensus (justification, preliminary differentiated consensus on Church, Eucharist, and Ministry)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authoritative reception and next declaration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Free-church partners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trust and continuing consultation, practical cooperation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baptism, Eucharist and common witness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Protestant Europe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cooperation without CPCE membership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252326"/>
                          </a:solidFill>
                        </a:rPr>
                        <a:t>coherent Lutheran–Protestant convergence</a:t>
                      </a:r>
                      <a:endParaRPr lang="en-US" sz="1050" dirty="0"/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CD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6E27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822960" y="96012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</a:rPr>
              <a:t>Grace opens communion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297680" y="171907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F6C16F"/>
                </a:solidFill>
              </a:rPr>
              <a:t>A Finnish synthesis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1234440" y="2423160"/>
            <a:ext cx="9738360" cy="713232"/>
          </a:xfrm>
          <a:prstGeom prst="roundRect">
            <a:avLst/>
          </a:prstGeom>
          <a:solidFill>
            <a:srgbClr val="5D1F50"/>
          </a:solidFill>
          <a:ln w="12700">
            <a:solidFill>
              <a:srgbClr val="A8669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" name="Text 3"/>
          <p:cNvSpPr/>
          <p:nvPr/>
        </p:nvSpPr>
        <p:spPr>
          <a:xfrm>
            <a:off x="1554480" y="2624328"/>
            <a:ext cx="9098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Confessional identity can motivate rather than obstruct ecumenism.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234440" y="3447288"/>
            <a:ext cx="9738360" cy="713232"/>
          </a:xfrm>
          <a:prstGeom prst="roundRect">
            <a:avLst/>
          </a:prstGeom>
          <a:solidFill>
            <a:srgbClr val="7C3D6E"/>
          </a:solidFill>
          <a:ln w="12700">
            <a:solidFill>
              <a:srgbClr val="A8669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5"/>
          <p:cNvSpPr/>
          <p:nvPr/>
        </p:nvSpPr>
        <p:spPr>
          <a:xfrm>
            <a:off x="1554480" y="3648456"/>
            <a:ext cx="9098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Doctrinal dialogue, spiritual ecumenism and practical cooperation must reinforce one another.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234440" y="4471416"/>
            <a:ext cx="9738360" cy="713232"/>
          </a:xfrm>
          <a:prstGeom prst="roundRect">
            <a:avLst/>
          </a:prstGeom>
          <a:solidFill>
            <a:srgbClr val="5D1F50"/>
          </a:solidFill>
          <a:ln w="12700">
            <a:solidFill>
              <a:srgbClr val="A86695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1554480" y="4672584"/>
            <a:ext cx="9098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The horizon remains visible unity in apostolic faith, sacramental life, ministry, witness and service.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74520" y="5715000"/>
            <a:ext cx="8458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F6D9A7"/>
                </a:solidFill>
              </a:rPr>
              <a:t>“That they may all be one … so that the world may believe.”  John 17:21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Purpose, mandate and ecumenical horizon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A church-to-church process rooted in faith, worship and mission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94360" y="1600200"/>
            <a:ext cx="3474720" cy="3429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5" name="Shape 3"/>
          <p:cNvSpPr/>
          <p:nvPr/>
        </p:nvSpPr>
        <p:spPr>
          <a:xfrm>
            <a:off x="594360" y="1600200"/>
            <a:ext cx="73152" cy="3429000"/>
          </a:xfrm>
          <a:prstGeom prst="rect">
            <a:avLst/>
          </a:prstGeom>
          <a:solidFill>
            <a:srgbClr val="F59B23"/>
          </a:solidFill>
          <a:ln w="12700">
            <a:solidFill>
              <a:srgbClr val="F59B23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" name="Text 4"/>
          <p:cNvSpPr/>
          <p:nvPr/>
        </p:nvSpPr>
        <p:spPr>
          <a:xfrm>
            <a:off x="813816" y="1764792"/>
            <a:ext cx="3090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Mandate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13816" y="2203704"/>
            <a:ext cx="3063240" cy="2679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52326"/>
                </a:solidFill>
              </a:rPr>
              <a:t>Delegates are authorized by the church. Dialogues serve the whole church, while agreements require the highest level of ecclesial decision-making.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352544" y="1600200"/>
            <a:ext cx="3474720" cy="3429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9" name="Shape 7"/>
          <p:cNvSpPr/>
          <p:nvPr/>
        </p:nvSpPr>
        <p:spPr>
          <a:xfrm>
            <a:off x="4352544" y="1600200"/>
            <a:ext cx="73152" cy="3429000"/>
          </a:xfrm>
          <a:prstGeom prst="rect">
            <a:avLst/>
          </a:prstGeom>
          <a:solidFill>
            <a:srgbClr val="3B6848"/>
          </a:solidFill>
          <a:ln w="12700">
            <a:solidFill>
              <a:srgbClr val="3B684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0" name="Text 8"/>
          <p:cNvSpPr/>
          <p:nvPr/>
        </p:nvSpPr>
        <p:spPr>
          <a:xfrm>
            <a:off x="4572000" y="1764792"/>
            <a:ext cx="3090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Theological task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0" y="2203704"/>
            <a:ext cx="3063240" cy="2679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52326"/>
                </a:solidFill>
              </a:rPr>
              <a:t>Clarify Lutheran confession in conversation with Scripture, the ancient Church and the lived reality of partner churches.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10728" y="1600200"/>
            <a:ext cx="3474720" cy="3429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3" name="Shape 11"/>
          <p:cNvSpPr/>
          <p:nvPr/>
        </p:nvSpPr>
        <p:spPr>
          <a:xfrm>
            <a:off x="8110728" y="1600200"/>
            <a:ext cx="73152" cy="3429000"/>
          </a:xfrm>
          <a:prstGeom prst="rect">
            <a:avLst/>
          </a:prstGeom>
          <a:solidFill>
            <a:srgbClr val="6E275F"/>
          </a:solidFill>
          <a:ln w="12700">
            <a:solidFill>
              <a:srgbClr val="6E275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8330184" y="1764792"/>
            <a:ext cx="3090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Goal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30184" y="2203704"/>
            <a:ext cx="3063240" cy="2679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52326"/>
                </a:solidFill>
              </a:rPr>
              <a:t>Sufficient doctrinal agreement for deeper communion: worship, sacraments, ministry, witness and service.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1097280" y="5394960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E275F"/>
                </a:solidFill>
              </a:rPr>
              <a:t>Visible unity is not uniformity. It is communion in reconciled diversity.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A century-long trajectory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Key milestones in Finland’s bilateral and multilateral engagement</a:t>
            </a:r>
            <a:endParaRPr lang="en-US" sz="1250" dirty="0"/>
          </a:p>
        </p:txBody>
      </p:sp>
      <p:pic>
        <p:nvPicPr>
          <p:cNvPr id="4" name="Image 0" descr="/mnt/data/34638d74b3.jpeg"/>
          <p:cNvPicPr>
            <a:picLocks noChangeAspect="1"/>
          </p:cNvPicPr>
          <p:nvPr/>
        </p:nvPicPr>
        <p:blipFill>
          <a:blip r:embed="rId3"/>
          <a:srcRect l="17347" r="17347"/>
          <a:stretch/>
        </p:blipFill>
        <p:spPr>
          <a:xfrm>
            <a:off x="7269480" y="1280160"/>
            <a:ext cx="4389120" cy="44805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960120" y="1828800"/>
            <a:ext cx="1" cy="3566160"/>
          </a:xfrm>
          <a:prstGeom prst="line">
            <a:avLst/>
          </a:prstGeom>
          <a:noFill/>
          <a:ln w="38100">
            <a:solidFill>
              <a:srgbClr val="C49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" name="Shape 3"/>
          <p:cNvSpPr/>
          <p:nvPr/>
        </p:nvSpPr>
        <p:spPr>
          <a:xfrm>
            <a:off x="804672" y="1591056"/>
            <a:ext cx="310896" cy="310896"/>
          </a:xfrm>
          <a:prstGeom prst="ellipse">
            <a:avLst/>
          </a:prstGeom>
          <a:solidFill>
            <a:srgbClr val="F59B2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4"/>
          <p:cNvSpPr/>
          <p:nvPr/>
        </p:nvSpPr>
        <p:spPr>
          <a:xfrm>
            <a:off x="1280160" y="1417320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E275F"/>
                </a:solidFill>
              </a:rPr>
              <a:t>1933–36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2286000" y="141732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52326"/>
                </a:solidFill>
              </a:rPr>
              <a:t>Church of England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2286000" y="1691640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F6A6E"/>
                </a:solidFill>
              </a:rPr>
              <a:t>restricted communion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804672" y="2304288"/>
            <a:ext cx="310896" cy="310896"/>
          </a:xfrm>
          <a:prstGeom prst="ellipse">
            <a:avLst/>
          </a:prstGeom>
          <a:solidFill>
            <a:srgbClr val="3B6848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8"/>
          <p:cNvSpPr/>
          <p:nvPr/>
        </p:nvSpPr>
        <p:spPr>
          <a:xfrm>
            <a:off x="1280160" y="2130552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E275F"/>
                </a:solidFill>
              </a:rPr>
              <a:t>1970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2286000" y="2130552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52326"/>
                </a:solidFill>
              </a:rPr>
              <a:t>Russian Orthodox Church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2286000" y="2404872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F6A6E"/>
                </a:solidFill>
              </a:rPr>
              <a:t>systematic bilateral dialogue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804672" y="3017520"/>
            <a:ext cx="310896" cy="310896"/>
          </a:xfrm>
          <a:prstGeom prst="ellipse">
            <a:avLst/>
          </a:prstGeom>
          <a:solidFill>
            <a:srgbClr val="F59B2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12"/>
          <p:cNvSpPr/>
          <p:nvPr/>
        </p:nvSpPr>
        <p:spPr>
          <a:xfrm>
            <a:off x="1280160" y="2843784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E275F"/>
                </a:solidFill>
              </a:rPr>
              <a:t>1983–89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2286000" y="2843784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52326"/>
                </a:solidFill>
              </a:rPr>
              <a:t>Free Church and Pentecostals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2286000" y="3118104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F6A6E"/>
                </a:solidFill>
              </a:rPr>
              <a:t>domestic minority churches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804672" y="3730752"/>
            <a:ext cx="310896" cy="310896"/>
          </a:xfrm>
          <a:prstGeom prst="ellipse">
            <a:avLst/>
          </a:prstGeom>
          <a:solidFill>
            <a:srgbClr val="3B6848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9" name="Text 16"/>
          <p:cNvSpPr/>
          <p:nvPr/>
        </p:nvSpPr>
        <p:spPr>
          <a:xfrm>
            <a:off x="1280160" y="3557016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E275F"/>
                </a:solidFill>
              </a:rPr>
              <a:t>1989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2286000" y="3557016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52326"/>
                </a:solidFill>
              </a:rPr>
              <a:t>Orthodox Church of Finland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2286000" y="3831336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F6A6E"/>
                </a:solidFill>
              </a:rPr>
              <a:t>national Lutheran–Orthodox dialogue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804672" y="4443984"/>
            <a:ext cx="310896" cy="310896"/>
          </a:xfrm>
          <a:prstGeom prst="ellipse">
            <a:avLst/>
          </a:prstGeom>
          <a:solidFill>
            <a:srgbClr val="F59B2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3" name="Text 20"/>
          <p:cNvSpPr/>
          <p:nvPr/>
        </p:nvSpPr>
        <p:spPr>
          <a:xfrm>
            <a:off x="1280160" y="4270248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E275F"/>
                </a:solidFill>
              </a:rPr>
              <a:t>1992–96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2286000" y="4270248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52326"/>
                </a:solidFill>
              </a:rPr>
              <a:t>Porvoo process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2286000" y="4544568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F6A6E"/>
                </a:solidFill>
              </a:rPr>
              <a:t>communion with Anglican churches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804672" y="5157216"/>
            <a:ext cx="310896" cy="310896"/>
          </a:xfrm>
          <a:prstGeom prst="ellipse">
            <a:avLst/>
          </a:prstGeom>
          <a:solidFill>
            <a:srgbClr val="3B6848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7" name="Text 24"/>
          <p:cNvSpPr/>
          <p:nvPr/>
        </p:nvSpPr>
        <p:spPr>
          <a:xfrm>
            <a:off x="1280160" y="4983480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E275F"/>
                </a:solidFill>
              </a:rPr>
              <a:t>1997–2017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2286000" y="498348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52326"/>
                </a:solidFill>
              </a:rPr>
              <a:t>Baptists, Methodists, Catholics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2286000" y="5257800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F6A6E"/>
                </a:solidFill>
              </a:rPr>
              <a:t>new dialogues and agreements</a:t>
            </a:r>
            <a:endParaRPr lang="en-US" sz="95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The dialogue landscape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Different relationships, one coherent ecumenical vocation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2514600" cy="324612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5" name="Shape 3"/>
          <p:cNvSpPr/>
          <p:nvPr/>
        </p:nvSpPr>
        <p:spPr>
          <a:xfrm>
            <a:off x="640080" y="1554480"/>
            <a:ext cx="73152" cy="3246120"/>
          </a:xfrm>
          <a:prstGeom prst="rect">
            <a:avLst/>
          </a:prstGeom>
          <a:solidFill>
            <a:srgbClr val="3B6848"/>
          </a:solidFill>
          <a:ln w="12700">
            <a:solidFill>
              <a:srgbClr val="3B684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" name="Text 4"/>
          <p:cNvSpPr/>
          <p:nvPr/>
        </p:nvSpPr>
        <p:spPr>
          <a:xfrm>
            <a:off x="859536" y="1719072"/>
            <a:ext cx="2130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Orthodox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59536" y="2157984"/>
            <a:ext cx="2103120" cy="24963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Russian Orthodox Church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Orthodox Church of Finland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74720" y="1554480"/>
            <a:ext cx="2514600" cy="324612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9" name="Shape 7"/>
          <p:cNvSpPr/>
          <p:nvPr/>
        </p:nvSpPr>
        <p:spPr>
          <a:xfrm>
            <a:off x="3474720" y="1554480"/>
            <a:ext cx="73152" cy="3246120"/>
          </a:xfrm>
          <a:prstGeom prst="rect">
            <a:avLst/>
          </a:prstGeom>
          <a:solidFill>
            <a:srgbClr val="6E275F"/>
          </a:solidFill>
          <a:ln w="12700">
            <a:solidFill>
              <a:srgbClr val="6E275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0" name="Text 8"/>
          <p:cNvSpPr/>
          <p:nvPr/>
        </p:nvSpPr>
        <p:spPr>
          <a:xfrm>
            <a:off x="3694176" y="1719072"/>
            <a:ext cx="2130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Western catholic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94176" y="2157984"/>
            <a:ext cx="2103120" cy="24963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Church of England / Porvoo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Catholic Church in Finland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309360" y="1554480"/>
            <a:ext cx="2514600" cy="324612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3" name="Shape 11"/>
          <p:cNvSpPr/>
          <p:nvPr/>
        </p:nvSpPr>
        <p:spPr>
          <a:xfrm>
            <a:off x="6309360" y="1554480"/>
            <a:ext cx="73152" cy="3246120"/>
          </a:xfrm>
          <a:prstGeom prst="rect">
            <a:avLst/>
          </a:prstGeom>
          <a:solidFill>
            <a:srgbClr val="F59B23"/>
          </a:solidFill>
          <a:ln w="12700">
            <a:solidFill>
              <a:srgbClr val="F59B23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6528816" y="1719072"/>
            <a:ext cx="2130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Free-church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28816" y="2157984"/>
            <a:ext cx="2103120" cy="24963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Free Church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Pentecostals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Baptists</a:t>
            </a:r>
          </a:p>
          <a:p>
            <a:r>
              <a:rPr lang="en-US" sz="1150" dirty="0">
                <a:solidFill>
                  <a:srgbClr val="252326"/>
                </a:solidFill>
              </a:rPr>
              <a:t>Adventists</a:t>
            </a:r>
          </a:p>
        </p:txBody>
      </p:sp>
      <p:sp>
        <p:nvSpPr>
          <p:cNvPr id="16" name="Shape 14"/>
          <p:cNvSpPr/>
          <p:nvPr/>
        </p:nvSpPr>
        <p:spPr>
          <a:xfrm>
            <a:off x="9144000" y="1554480"/>
            <a:ext cx="2514600" cy="324612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Shape 15"/>
          <p:cNvSpPr/>
          <p:nvPr/>
        </p:nvSpPr>
        <p:spPr>
          <a:xfrm>
            <a:off x="9144000" y="1554480"/>
            <a:ext cx="73152" cy="3246120"/>
          </a:xfrm>
          <a:prstGeom prst="rect">
            <a:avLst/>
          </a:prstGeom>
          <a:solidFill>
            <a:srgbClr val="C49A52"/>
          </a:solidFill>
          <a:ln w="12700">
            <a:solidFill>
              <a:srgbClr val="C49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9363456" y="1719072"/>
            <a:ext cx="2130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Methodist &amp; Protestant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363456" y="2157984"/>
            <a:ext cx="2103120" cy="24963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Methodist churches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EKD and Protestant Europe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874520" y="5166360"/>
            <a:ext cx="8412480" cy="777240"/>
          </a:xfrm>
          <a:prstGeom prst="roundRect">
            <a:avLst/>
          </a:prstGeom>
          <a:solidFill>
            <a:srgbClr val="EEE7DE"/>
          </a:solidFill>
          <a:ln w="12700">
            <a:solidFill>
              <a:srgbClr val="D8CDB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1" name="Text 19"/>
          <p:cNvSpPr/>
          <p:nvPr/>
        </p:nvSpPr>
        <p:spPr>
          <a:xfrm>
            <a:off x="2103120" y="5394960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E275F"/>
                </a:solidFill>
              </a:rPr>
              <a:t>Shared grammar: Trinity • Christ • Scripture • apostolic faith • baptism • Eucharist • ministry • mission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Orthodox dialogues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From justification and theosis to sacramental communion and public witness</a:t>
            </a:r>
            <a:endParaRPr lang="en-US" sz="1250" dirty="0"/>
          </a:p>
        </p:txBody>
      </p:sp>
      <p:pic>
        <p:nvPicPr>
          <p:cNvPr id="4" name="Image 0" descr="/mnt/data/a1ea8f2653.jpeg"/>
          <p:cNvPicPr>
            <a:picLocks noChangeAspect="1"/>
          </p:cNvPicPr>
          <p:nvPr/>
        </p:nvPicPr>
        <p:blipFill>
          <a:blip r:embed="rId3"/>
          <a:srcRect l="15993" r="15993"/>
          <a:stretch/>
        </p:blipFill>
        <p:spPr>
          <a:xfrm>
            <a:off x="594360" y="1417320"/>
            <a:ext cx="4617720" cy="45262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532120" y="1417320"/>
            <a:ext cx="2834640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6" name="Shape 3"/>
          <p:cNvSpPr/>
          <p:nvPr/>
        </p:nvSpPr>
        <p:spPr>
          <a:xfrm>
            <a:off x="5532120" y="1417320"/>
            <a:ext cx="73152" cy="2011680"/>
          </a:xfrm>
          <a:prstGeom prst="rect">
            <a:avLst/>
          </a:prstGeom>
          <a:solidFill>
            <a:srgbClr val="3B6848"/>
          </a:solidFill>
          <a:ln w="12700">
            <a:solidFill>
              <a:srgbClr val="3B684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 4"/>
          <p:cNvSpPr/>
          <p:nvPr/>
        </p:nvSpPr>
        <p:spPr>
          <a:xfrm>
            <a:off x="5751576" y="158191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Russian Orthodox Church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751576" y="2020824"/>
            <a:ext cx="2423160" cy="12618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Dialogue  1970-2022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Christ present in faith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Justification and theosis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Faith and love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8641080" y="1417320"/>
            <a:ext cx="2834640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7"/>
          <p:cNvSpPr/>
          <p:nvPr/>
        </p:nvSpPr>
        <p:spPr>
          <a:xfrm>
            <a:off x="8641080" y="1417320"/>
            <a:ext cx="73152" cy="2011680"/>
          </a:xfrm>
          <a:prstGeom prst="rect">
            <a:avLst/>
          </a:prstGeom>
          <a:solidFill>
            <a:srgbClr val="3B6848"/>
          </a:solidFill>
          <a:ln w="12700">
            <a:solidFill>
              <a:srgbClr val="3B684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1" name="Text 8"/>
          <p:cNvSpPr/>
          <p:nvPr/>
        </p:nvSpPr>
        <p:spPr>
          <a:xfrm>
            <a:off x="8860536" y="1581912"/>
            <a:ext cx="2450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Orthodox Church of Finland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860536" y="2020824"/>
            <a:ext cx="2423160" cy="12618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Dialogue since 1989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Nicaean faith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Liturgy and sacraments</a:t>
            </a:r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Ministry and succession</a:t>
            </a:r>
          </a:p>
          <a:p>
            <a:r>
              <a:rPr lang="en-US" sz="1150" dirty="0">
                <a:solidFill>
                  <a:srgbClr val="252326"/>
                </a:solidFill>
              </a:rPr>
              <a:t>Mutual recognition of baptism 2022</a:t>
            </a:r>
          </a:p>
        </p:txBody>
      </p:sp>
      <p:sp>
        <p:nvSpPr>
          <p:cNvPr id="13" name="Shape 10"/>
          <p:cNvSpPr/>
          <p:nvPr/>
        </p:nvSpPr>
        <p:spPr>
          <a:xfrm>
            <a:off x="5532120" y="3730752"/>
            <a:ext cx="5943600" cy="2212848"/>
          </a:xfrm>
          <a:prstGeom prst="roundRect">
            <a:avLst>
              <a:gd name="adj" fmla="val 2479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4" name="Shape 11"/>
          <p:cNvSpPr/>
          <p:nvPr/>
        </p:nvSpPr>
        <p:spPr>
          <a:xfrm>
            <a:off x="5532120" y="3730752"/>
            <a:ext cx="73152" cy="2212848"/>
          </a:xfrm>
          <a:prstGeom prst="rect">
            <a:avLst/>
          </a:prstGeom>
          <a:solidFill>
            <a:srgbClr val="F59B23"/>
          </a:solidFill>
          <a:ln w="12700">
            <a:solidFill>
              <a:srgbClr val="F59B23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5" name="Text 12"/>
          <p:cNvSpPr/>
          <p:nvPr/>
        </p:nvSpPr>
        <p:spPr>
          <a:xfrm>
            <a:off x="5751576" y="3895344"/>
            <a:ext cx="5559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Distinctive Finnish contribution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751576" y="4334256"/>
            <a:ext cx="5532120" cy="1463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52326"/>
                </a:solidFill>
              </a:rPr>
              <a:t>Ecumenical Luther research connected justification with participation in Christ. The dialogues also linked doctrine with social ethics, creation, anthropology and common witness.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Anglican–Lutheran convergence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From the 1936 relationship to the Porvoo Communion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74520"/>
            <a:ext cx="1508760" cy="1508760"/>
          </a:xfrm>
          <a:prstGeom prst="ellipse">
            <a:avLst/>
          </a:prstGeom>
          <a:solidFill>
            <a:srgbClr val="6E275F"/>
          </a:solidFill>
          <a:ln w="25400">
            <a:solidFill>
              <a:srgbClr val="FFFFFF"/>
            </a:solidFill>
            <a:prstDash val="solid"/>
          </a:ln>
          <a:effectLst>
            <a:outerShdw blurRad="381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5" name="Text 3"/>
          <p:cNvSpPr/>
          <p:nvPr/>
        </p:nvSpPr>
        <p:spPr>
          <a:xfrm>
            <a:off x="731520" y="221284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1933–34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457200" y="356616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2326"/>
                </a:solidFill>
              </a:rPr>
              <a:t>Official conversations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514600" y="2331720"/>
            <a:ext cx="502920" cy="502920"/>
          </a:xfrm>
          <a:prstGeom prst="chevron">
            <a:avLst/>
          </a:prstGeom>
          <a:solidFill>
            <a:srgbClr val="C49A52"/>
          </a:solidFill>
          <a:ln w="12700">
            <a:solidFill>
              <a:srgbClr val="C49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8" name="Shape 6"/>
          <p:cNvSpPr/>
          <p:nvPr/>
        </p:nvSpPr>
        <p:spPr>
          <a:xfrm>
            <a:off x="3474720" y="1874520"/>
            <a:ext cx="1508760" cy="1508760"/>
          </a:xfrm>
          <a:prstGeom prst="ellipse">
            <a:avLst/>
          </a:prstGeom>
          <a:solidFill>
            <a:srgbClr val="6E275F"/>
          </a:solidFill>
          <a:ln w="25400">
            <a:solidFill>
              <a:srgbClr val="FFFFFF"/>
            </a:solidFill>
            <a:prstDash val="solid"/>
          </a:ln>
          <a:effectLst>
            <a:outerShdw blurRad="381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9" name="Text 7"/>
          <p:cNvSpPr/>
          <p:nvPr/>
        </p:nvSpPr>
        <p:spPr>
          <a:xfrm>
            <a:off x="3474720" y="221284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1936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200400" y="356616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2326"/>
                </a:solidFill>
              </a:rPr>
              <a:t>Ecclesial relationship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257800" y="2331720"/>
            <a:ext cx="502920" cy="502920"/>
          </a:xfrm>
          <a:prstGeom prst="chevron">
            <a:avLst/>
          </a:prstGeom>
          <a:solidFill>
            <a:srgbClr val="C49A52"/>
          </a:solidFill>
          <a:ln w="12700">
            <a:solidFill>
              <a:srgbClr val="C49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2" name="Shape 10"/>
          <p:cNvSpPr/>
          <p:nvPr/>
        </p:nvSpPr>
        <p:spPr>
          <a:xfrm>
            <a:off x="6217920" y="1874520"/>
            <a:ext cx="1508760" cy="1508760"/>
          </a:xfrm>
          <a:prstGeom prst="ellipse">
            <a:avLst/>
          </a:prstGeom>
          <a:solidFill>
            <a:srgbClr val="6E275F"/>
          </a:solidFill>
          <a:ln w="25400">
            <a:solidFill>
              <a:srgbClr val="FFFFFF"/>
            </a:solidFill>
            <a:prstDash val="solid"/>
          </a:ln>
          <a:effectLst>
            <a:outerShdw blurRad="381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3" name="Text 11"/>
          <p:cNvSpPr/>
          <p:nvPr/>
        </p:nvSpPr>
        <p:spPr>
          <a:xfrm>
            <a:off x="6217920" y="221284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1989–92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943600" y="356616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2326"/>
                </a:solidFill>
              </a:rPr>
              <a:t>Porvoo dialogue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001000" y="2331720"/>
            <a:ext cx="502920" cy="502920"/>
          </a:xfrm>
          <a:prstGeom prst="chevron">
            <a:avLst/>
          </a:prstGeom>
          <a:solidFill>
            <a:srgbClr val="C49A52"/>
          </a:solidFill>
          <a:ln w="12700">
            <a:solidFill>
              <a:srgbClr val="C49A52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6" name="Shape 14"/>
          <p:cNvSpPr/>
          <p:nvPr/>
        </p:nvSpPr>
        <p:spPr>
          <a:xfrm>
            <a:off x="8961120" y="1874520"/>
            <a:ext cx="1508760" cy="1508760"/>
          </a:xfrm>
          <a:prstGeom prst="ellipse">
            <a:avLst/>
          </a:prstGeom>
          <a:solidFill>
            <a:srgbClr val="F59B23"/>
          </a:solidFill>
          <a:ln w="25400">
            <a:solidFill>
              <a:srgbClr val="FFFFFF"/>
            </a:solidFill>
            <a:prstDash val="solid"/>
          </a:ln>
          <a:effectLst>
            <a:outerShdw blurRad="381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Text 15"/>
          <p:cNvSpPr/>
          <p:nvPr/>
        </p:nvSpPr>
        <p:spPr>
          <a:xfrm>
            <a:off x="8961120" y="221284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1996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686800" y="356616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2326"/>
                </a:solidFill>
              </a:rPr>
              <a:t>Porvoo Declaration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22960" y="46177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E275F"/>
                </a:solidFill>
              </a:rPr>
              <a:t>Porvoo’s breakthrough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822960" y="5010912"/>
            <a:ext cx="10241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252326"/>
                </a:solidFill>
              </a:rPr>
              <a:t>The historic episcopate was interpreted within the apostolicity of the whole Church. The result was close communion, recognition of sacraments and ordained ministries.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Lutheran–Catholic dialogue in Finland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Justification becomes ecclesial: Church, Eucharist and ministry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3383280" cy="425196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5" name="Shape 3"/>
          <p:cNvSpPr/>
          <p:nvPr/>
        </p:nvSpPr>
        <p:spPr>
          <a:xfrm>
            <a:off x="685800" y="1417320"/>
            <a:ext cx="73152" cy="4251960"/>
          </a:xfrm>
          <a:prstGeom prst="rect">
            <a:avLst/>
          </a:prstGeom>
          <a:solidFill>
            <a:srgbClr val="F59B23"/>
          </a:solidFill>
          <a:ln w="12700">
            <a:solidFill>
              <a:srgbClr val="F59B23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" name="Text 4"/>
          <p:cNvSpPr/>
          <p:nvPr/>
        </p:nvSpPr>
        <p:spPr>
          <a:xfrm>
            <a:off x="905256" y="1581912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2002–2010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05256" y="2020824"/>
            <a:ext cx="2971800" cy="35021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Justification in the Life of the Church</a:t>
            </a:r>
            <a:endParaRPr lang="en-US" sz="1150" dirty="0"/>
          </a:p>
          <a:p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The common understanding of justification was explored in relation to ecclesiology, sacraments and ministry.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407408" y="1417320"/>
            <a:ext cx="3383280" cy="425196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9" name="Shape 7"/>
          <p:cNvSpPr/>
          <p:nvPr/>
        </p:nvSpPr>
        <p:spPr>
          <a:xfrm>
            <a:off x="4407408" y="1417320"/>
            <a:ext cx="73152" cy="4251960"/>
          </a:xfrm>
          <a:prstGeom prst="rect">
            <a:avLst/>
          </a:prstGeom>
          <a:solidFill>
            <a:srgbClr val="6E275F"/>
          </a:solidFill>
          <a:ln w="12700">
            <a:solidFill>
              <a:srgbClr val="6E275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0" name="Text 8"/>
          <p:cNvSpPr/>
          <p:nvPr/>
        </p:nvSpPr>
        <p:spPr>
          <a:xfrm>
            <a:off x="4626864" y="1581912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2013–2017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26864" y="2020824"/>
            <a:ext cx="2971800" cy="35021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Communion in Growth</a:t>
            </a:r>
            <a:endParaRPr lang="en-US" sz="1150" dirty="0"/>
          </a:p>
          <a:p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A differentiated consensus on the Church, Eucharist and ordained ministry.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29016" y="1417320"/>
            <a:ext cx="3383280" cy="4251960"/>
          </a:xfrm>
          <a:prstGeom prst="roundRect">
            <a:avLst>
              <a:gd name="adj" fmla="val 1622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3" name="Shape 11"/>
          <p:cNvSpPr/>
          <p:nvPr/>
        </p:nvSpPr>
        <p:spPr>
          <a:xfrm>
            <a:off x="8129016" y="1417320"/>
            <a:ext cx="73152" cy="4251960"/>
          </a:xfrm>
          <a:prstGeom prst="rect">
            <a:avLst/>
          </a:prstGeom>
          <a:solidFill>
            <a:srgbClr val="3B6848"/>
          </a:solidFill>
          <a:ln w="12700">
            <a:solidFill>
              <a:srgbClr val="3B684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4" name="Text 12"/>
          <p:cNvSpPr/>
          <p:nvPr/>
        </p:nvSpPr>
        <p:spPr>
          <a:xfrm>
            <a:off x="8348472" y="1581912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Open questions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48472" y="2020824"/>
            <a:ext cx="2971800" cy="35021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The universal ministry of the Bishop of Rome</a:t>
            </a:r>
            <a:endParaRPr lang="en-US" sz="1150" dirty="0"/>
          </a:p>
          <a:p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Women’s ordination</a:t>
            </a:r>
            <a:endParaRPr lang="en-US" sz="1150" dirty="0"/>
          </a:p>
          <a:p>
            <a:endParaRPr lang="en-US" sz="1150" dirty="0"/>
          </a:p>
          <a:p>
            <a:r>
              <a:rPr lang="en-US" sz="1150" dirty="0">
                <a:solidFill>
                  <a:srgbClr val="252326"/>
                </a:solidFill>
              </a:rPr>
              <a:t>Reception and authoritative evaluation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1143000" y="5925312"/>
            <a:ext cx="9875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6E275F"/>
                </a:solidFill>
              </a:rPr>
              <a:t>Method: state the shared fundamental truths first, then interpret legitimate confessional emphases and identify remaining differences.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Dialogues with Free Churches and Pentecostals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Trust-building, doctrinal clarification and healing of memories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481328"/>
            <a:ext cx="1083564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CFC4"/>
            </a:solidFill>
            <a:prstDash val="solid"/>
          </a:ln>
          <a:effectLst>
            <a:outerShdw blurRad="12700" dist="635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5" name="Shape 3"/>
          <p:cNvSpPr/>
          <p:nvPr/>
        </p:nvSpPr>
        <p:spPr>
          <a:xfrm>
            <a:off x="896112" y="1719072"/>
            <a:ext cx="1371600" cy="356616"/>
          </a:xfrm>
          <a:prstGeom prst="roundRect">
            <a:avLst>
              <a:gd name="adj" fmla="val 12821"/>
            </a:avLst>
          </a:prstGeom>
          <a:solidFill>
            <a:srgbClr val="6E275F"/>
          </a:solidFill>
          <a:ln w="12700">
            <a:solidFill>
              <a:srgbClr val="6E275F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6" name="Text 4"/>
          <p:cNvSpPr/>
          <p:nvPr/>
        </p:nvSpPr>
        <p:spPr>
          <a:xfrm>
            <a:off x="969264" y="1773936"/>
            <a:ext cx="1225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</a:rPr>
              <a:t>1983–84 continuing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514600" y="1664208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E275F"/>
                </a:solidFill>
              </a:rPr>
              <a:t>Free Church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0" y="1664208"/>
            <a:ext cx="63093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52326"/>
                </a:solidFill>
              </a:rPr>
              <a:t>grace, faith, baptism, church and ministry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85800" y="2734056"/>
            <a:ext cx="10835640" cy="960120"/>
          </a:xfrm>
          <a:prstGeom prst="roundRect">
            <a:avLst/>
          </a:prstGeom>
          <a:solidFill>
            <a:srgbClr val="F4E7D4"/>
          </a:solidFill>
          <a:ln w="12700">
            <a:solidFill>
              <a:srgbClr val="D9CFC4"/>
            </a:solidFill>
            <a:prstDash val="solid"/>
          </a:ln>
          <a:effectLst>
            <a:outerShdw blurRad="12700" dist="635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0" name="Shape 8"/>
          <p:cNvSpPr/>
          <p:nvPr/>
        </p:nvSpPr>
        <p:spPr>
          <a:xfrm>
            <a:off x="896112" y="2971800"/>
            <a:ext cx="1371600" cy="356616"/>
          </a:xfrm>
          <a:prstGeom prst="roundRect">
            <a:avLst>
              <a:gd name="adj" fmla="val 12821"/>
            </a:avLst>
          </a:prstGeom>
          <a:solidFill>
            <a:srgbClr val="F59B23"/>
          </a:solidFill>
          <a:ln w="12700">
            <a:solidFill>
              <a:srgbClr val="F59B23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1" name="Text 9"/>
          <p:cNvSpPr/>
          <p:nvPr/>
        </p:nvSpPr>
        <p:spPr>
          <a:xfrm>
            <a:off x="969264" y="3026664"/>
            <a:ext cx="1225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b="1" dirty="0">
                <a:solidFill>
                  <a:srgbClr val="FFFFFF"/>
                </a:solidFill>
              </a:rPr>
              <a:t>1987–89 continuing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514600" y="2916936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E275F"/>
                </a:solidFill>
              </a:rPr>
              <a:t>Pentecostals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572000" y="2916936"/>
            <a:ext cx="63093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52326"/>
                </a:solidFill>
              </a:rPr>
              <a:t>Scripture, faith, baptism, Spirit and charisms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85800" y="3986784"/>
            <a:ext cx="1083564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CFC4"/>
            </a:solidFill>
            <a:prstDash val="solid"/>
          </a:ln>
          <a:effectLst>
            <a:outerShdw blurRad="12700" dist="635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5" name="Shape 13"/>
          <p:cNvSpPr/>
          <p:nvPr/>
        </p:nvSpPr>
        <p:spPr>
          <a:xfrm>
            <a:off x="896112" y="4224528"/>
            <a:ext cx="1371600" cy="356616"/>
          </a:xfrm>
          <a:prstGeom prst="roundRect">
            <a:avLst>
              <a:gd name="adj" fmla="val 12821"/>
            </a:avLst>
          </a:prstGeom>
          <a:solidFill>
            <a:srgbClr val="6E275F"/>
          </a:solidFill>
          <a:ln w="12700">
            <a:solidFill>
              <a:srgbClr val="6E275F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6" name="Text 14"/>
          <p:cNvSpPr/>
          <p:nvPr/>
        </p:nvSpPr>
        <p:spPr>
          <a:xfrm>
            <a:off x="969264" y="4279392"/>
            <a:ext cx="1225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since 1997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514600" y="4169664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E275F"/>
                </a:solidFill>
              </a:rPr>
              <a:t>Baptists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4572000" y="4169664"/>
            <a:ext cx="63093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52326"/>
                </a:solidFill>
              </a:rPr>
              <a:t>Scripture and tradition, discipleship, baptism and Eucharist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1371600" y="5394960"/>
            <a:ext cx="9418320" cy="658368"/>
          </a:xfrm>
          <a:prstGeom prst="roundRect">
            <a:avLst/>
          </a:prstGeom>
          <a:solidFill>
            <a:srgbClr val="3B6848"/>
          </a:solidFill>
          <a:ln w="12700">
            <a:solidFill>
              <a:srgbClr val="3B684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20" name="Text 18"/>
          <p:cNvSpPr/>
          <p:nvPr/>
        </p:nvSpPr>
        <p:spPr>
          <a:xfrm>
            <a:off x="1645920" y="5577840"/>
            <a:ext cx="8869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</a:rPr>
              <a:t>Recurring outcome: stronger mutual recognition, truthful speech about one another and a durable structure for continuing consultation.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E275F"/>
                </a:solidFill>
              </a:rPr>
              <a:t>The Methodist agreement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6A6E"/>
                </a:solidFill>
              </a:rPr>
              <a:t>A dialogue that led to altar and pulpit fellowship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874520"/>
            <a:ext cx="2377440" cy="1280160"/>
          </a:xfrm>
          <a:prstGeom prst="chevron">
            <a:avLst/>
          </a:prstGeom>
          <a:solidFill>
            <a:srgbClr val="E6D9E3"/>
          </a:solidFill>
          <a:ln w="12700">
            <a:solidFill>
              <a:srgbClr val="6E275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5" name="Shape 3"/>
          <p:cNvSpPr/>
          <p:nvPr/>
        </p:nvSpPr>
        <p:spPr>
          <a:xfrm>
            <a:off x="3429000" y="1874520"/>
            <a:ext cx="2377440" cy="1280160"/>
          </a:xfrm>
          <a:prstGeom prst="chevron">
            <a:avLst/>
          </a:prstGeom>
          <a:solidFill>
            <a:srgbClr val="F6DFC0"/>
          </a:solidFill>
          <a:ln w="12700">
            <a:solidFill>
              <a:srgbClr val="F59B23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6" name="Shape 4"/>
          <p:cNvSpPr/>
          <p:nvPr/>
        </p:nvSpPr>
        <p:spPr>
          <a:xfrm>
            <a:off x="6126480" y="1874520"/>
            <a:ext cx="2377440" cy="1280160"/>
          </a:xfrm>
          <a:prstGeom prst="chevron">
            <a:avLst/>
          </a:prstGeom>
          <a:solidFill>
            <a:srgbClr val="DDE9DF"/>
          </a:solidFill>
          <a:ln w="12700">
            <a:solidFill>
              <a:srgbClr val="3B6848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7" name="Shape 5"/>
          <p:cNvSpPr/>
          <p:nvPr/>
        </p:nvSpPr>
        <p:spPr>
          <a:xfrm>
            <a:off x="8823960" y="1874520"/>
            <a:ext cx="2377440" cy="1280160"/>
          </a:xfrm>
          <a:prstGeom prst="chevron">
            <a:avLst/>
          </a:prstGeom>
          <a:solidFill>
            <a:srgbClr val="6E275F"/>
          </a:solidFill>
          <a:ln w="12700">
            <a:solidFill>
              <a:srgbClr val="6E275F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8" name="Text 6"/>
          <p:cNvSpPr/>
          <p:nvPr/>
        </p:nvSpPr>
        <p:spPr>
          <a:xfrm>
            <a:off x="868680" y="20848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E275F"/>
                </a:solidFill>
              </a:rPr>
              <a:t>2002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68680" y="249631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52326"/>
                </a:solidFill>
              </a:rPr>
              <a:t>Dialogue begins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566160" y="20848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E275F"/>
                </a:solidFill>
              </a:rPr>
              <a:t>2007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566160" y="249631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b="1" dirty="0">
                <a:solidFill>
                  <a:srgbClr val="252326"/>
                </a:solidFill>
              </a:rPr>
              <a:t>Partakers in Christ</a:t>
            </a:r>
          </a:p>
        </p:txBody>
      </p:sp>
      <p:sp>
        <p:nvSpPr>
          <p:cNvPr id="12" name="Text 10"/>
          <p:cNvSpPr/>
          <p:nvPr/>
        </p:nvSpPr>
        <p:spPr>
          <a:xfrm>
            <a:off x="6263640" y="20848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E275F"/>
                </a:solidFill>
              </a:rPr>
              <a:t>2010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263640" y="249631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52326"/>
                </a:solidFill>
              </a:rPr>
              <a:t>Agreement approved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8961120" y="20848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Result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961120" y="249631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Fellowship &amp; ministry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1143000" y="3840480"/>
            <a:ext cx="9875520" cy="16459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DD4CA"/>
            </a:solidFill>
            <a:prstDash val="solid"/>
          </a:ln>
          <a:effectLst>
            <a:outerShdw blurRad="19050" dist="889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i-FI"/>
          </a:p>
        </p:txBody>
      </p:sp>
      <p:sp>
        <p:nvSpPr>
          <p:cNvPr id="17" name="Shape 15"/>
          <p:cNvSpPr/>
          <p:nvPr/>
        </p:nvSpPr>
        <p:spPr>
          <a:xfrm>
            <a:off x="1143000" y="3840480"/>
            <a:ext cx="73152" cy="1645920"/>
          </a:xfrm>
          <a:prstGeom prst="rect">
            <a:avLst/>
          </a:prstGeom>
          <a:solidFill>
            <a:srgbClr val="F59B23"/>
          </a:solidFill>
          <a:ln w="12700">
            <a:solidFill>
              <a:srgbClr val="F59B23"/>
            </a:solidFill>
            <a:prstDash val="solid"/>
          </a:ln>
        </p:spPr>
        <p:txBody>
          <a:bodyPr/>
          <a:lstStyle/>
          <a:p>
            <a:endParaRPr lang="fi-FI"/>
          </a:p>
        </p:txBody>
      </p:sp>
      <p:sp>
        <p:nvSpPr>
          <p:cNvPr id="18" name="Text 16"/>
          <p:cNvSpPr/>
          <p:nvPr/>
        </p:nvSpPr>
        <p:spPr>
          <a:xfrm>
            <a:off x="1362456" y="4005072"/>
            <a:ext cx="9491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E275F"/>
                </a:solidFill>
              </a:rPr>
              <a:t>Theological basis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62456" y="4443984"/>
            <a:ext cx="9464040" cy="8961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150" dirty="0">
                <a:solidFill>
                  <a:srgbClr val="252326"/>
                </a:solidFill>
              </a:rPr>
              <a:t>Shared apostolic faith; baptism and Eucharist; Church as communion; common and ordained ministry; episcopal oversight. The agreement includes recognition of sacraments and ordained ministries.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446520"/>
            <a:ext cx="27432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77777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ccf407a-af7a-4c53-8e36-9389a938dbf4}" enabled="1" method="Standard" siteId="{a609c794-a48e-43b2-be34-990f3b068db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1967</Words>
  <Application>Microsoft Office PowerPoint</Application>
  <PresentationFormat>Laajakuva</PresentationFormat>
  <Paragraphs>220</Paragraphs>
  <Slides>14</Slides>
  <Notes>14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8" baseType="lpstr">
      <vt:lpstr>Aptos</vt:lpstr>
      <vt:lpstr>Arial</vt:lpstr>
      <vt:lpstr>Calibri</vt:lpstr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Evangelical Lutheran Church of Finland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Theological Dialogues of the Evangelical Lutheran Church of Finland</dc:title>
  <dc:subject>Theological dialogues of the Evangelical Lutheran Church of Finland</dc:subject>
  <dc:creator>Karttunen Tomi</dc:creator>
  <cp:lastModifiedBy>Karttunen Tomi</cp:lastModifiedBy>
  <cp:revision>70</cp:revision>
  <dcterms:created xsi:type="dcterms:W3CDTF">2026-09-02T11:39:25Z</dcterms:created>
  <dcterms:modified xsi:type="dcterms:W3CDTF">2026-09-02T12:07:04Z</dcterms:modified>
</cp:coreProperties>
</file>