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70" r:id="rId4"/>
    <p:sldId id="265" r:id="rId5"/>
    <p:sldId id="258" r:id="rId6"/>
    <p:sldId id="259" r:id="rId7"/>
    <p:sldId id="260" r:id="rId8"/>
    <p:sldId id="262" r:id="rId9"/>
    <p:sldId id="263" r:id="rId10"/>
    <p:sldId id="261" r:id="rId11"/>
    <p:sldId id="264" r:id="rId12"/>
    <p:sldId id="267" r:id="rId13"/>
    <p:sldId id="266" r:id="rId14"/>
    <p:sldId id="268" r:id="rId15"/>
    <p:sldId id="269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D4F41-6788-4D0B-8C93-885F5AAB786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B423678-30F4-4A0A-9DD6-327092FB0014}">
      <dgm:prSet/>
      <dgm:spPr/>
      <dgm:t>
        <a:bodyPr/>
        <a:lstStyle/>
        <a:p>
          <a:r>
            <a:rPr lang="fi-FI"/>
            <a:t>Miten pääsen toimintaan mukaan?</a:t>
          </a:r>
          <a:endParaRPr lang="en-US"/>
        </a:p>
      </dgm:t>
    </dgm:pt>
    <dgm:pt modelId="{BF037B5F-983F-42CA-8E89-90CACAEF7546}" type="parTrans" cxnId="{DB45E811-8BF2-4A5F-85D9-82CE6B3562D6}">
      <dgm:prSet/>
      <dgm:spPr/>
      <dgm:t>
        <a:bodyPr/>
        <a:lstStyle/>
        <a:p>
          <a:endParaRPr lang="en-US"/>
        </a:p>
      </dgm:t>
    </dgm:pt>
    <dgm:pt modelId="{273D4375-D634-4DA1-9011-86EB8506933D}" type="sibTrans" cxnId="{DB45E811-8BF2-4A5F-85D9-82CE6B3562D6}">
      <dgm:prSet/>
      <dgm:spPr/>
      <dgm:t>
        <a:bodyPr/>
        <a:lstStyle/>
        <a:p>
          <a:endParaRPr lang="en-US"/>
        </a:p>
      </dgm:t>
    </dgm:pt>
    <dgm:pt modelId="{0747B58C-BBD4-4519-B74F-26897885D63B}">
      <dgm:prSet/>
      <dgm:spPr/>
      <dgm:t>
        <a:bodyPr/>
        <a:lstStyle/>
        <a:p>
          <a:r>
            <a:rPr lang="fi-FI"/>
            <a:t>Miten eri aistit ja konkreettinen tekeminen on huomioitu?</a:t>
          </a:r>
          <a:endParaRPr lang="en-US"/>
        </a:p>
      </dgm:t>
    </dgm:pt>
    <dgm:pt modelId="{E3B7FEAC-D99F-435A-90F1-150B18A2F4C3}" type="parTrans" cxnId="{F4A5CE04-461D-4D42-A809-A83790097789}">
      <dgm:prSet/>
      <dgm:spPr/>
      <dgm:t>
        <a:bodyPr/>
        <a:lstStyle/>
        <a:p>
          <a:endParaRPr lang="en-US"/>
        </a:p>
      </dgm:t>
    </dgm:pt>
    <dgm:pt modelId="{C9340208-7794-4B00-A9D5-50FF7A240914}" type="sibTrans" cxnId="{F4A5CE04-461D-4D42-A809-A83790097789}">
      <dgm:prSet/>
      <dgm:spPr/>
      <dgm:t>
        <a:bodyPr/>
        <a:lstStyle/>
        <a:p>
          <a:endParaRPr lang="en-US"/>
        </a:p>
      </dgm:t>
    </dgm:pt>
    <dgm:pt modelId="{09F077AC-02ED-496B-B1DE-9B9228CA8788}">
      <dgm:prSet/>
      <dgm:spPr/>
      <dgm:t>
        <a:bodyPr/>
        <a:lstStyle/>
        <a:p>
          <a:r>
            <a:rPr lang="fi-FI"/>
            <a:t>Mikä minua kiinnostaa ja houkuttelee?</a:t>
          </a:r>
          <a:endParaRPr lang="en-US"/>
        </a:p>
      </dgm:t>
    </dgm:pt>
    <dgm:pt modelId="{A4E0B172-8A3E-40B2-9AB6-63FB53602D2C}" type="parTrans" cxnId="{16AC4F30-D2F2-4372-AC9D-E79352076F21}">
      <dgm:prSet/>
      <dgm:spPr/>
      <dgm:t>
        <a:bodyPr/>
        <a:lstStyle/>
        <a:p>
          <a:endParaRPr lang="en-US"/>
        </a:p>
      </dgm:t>
    </dgm:pt>
    <dgm:pt modelId="{BDDCB75E-EE29-4244-B7E7-127D657D1454}" type="sibTrans" cxnId="{16AC4F30-D2F2-4372-AC9D-E79352076F21}">
      <dgm:prSet/>
      <dgm:spPr/>
      <dgm:t>
        <a:bodyPr/>
        <a:lstStyle/>
        <a:p>
          <a:endParaRPr lang="en-US"/>
        </a:p>
      </dgm:t>
    </dgm:pt>
    <dgm:pt modelId="{6EB4B601-C694-4BDE-80B7-B3E4059C23CF}" type="pres">
      <dgm:prSet presAssocID="{0FED4F41-6788-4D0B-8C93-885F5AAB7869}" presName="linear" presStyleCnt="0">
        <dgm:presLayoutVars>
          <dgm:animLvl val="lvl"/>
          <dgm:resizeHandles val="exact"/>
        </dgm:presLayoutVars>
      </dgm:prSet>
      <dgm:spPr/>
    </dgm:pt>
    <dgm:pt modelId="{CC44EB3F-38E6-4155-9546-C3DA5674FD02}" type="pres">
      <dgm:prSet presAssocID="{EB423678-30F4-4A0A-9DD6-327092FB00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2501DF-33B6-4512-9ECD-61A0F0F3F950}" type="pres">
      <dgm:prSet presAssocID="{273D4375-D634-4DA1-9011-86EB8506933D}" presName="spacer" presStyleCnt="0"/>
      <dgm:spPr/>
    </dgm:pt>
    <dgm:pt modelId="{9487C446-A535-4E54-8728-0AB1DBB115CD}" type="pres">
      <dgm:prSet presAssocID="{0747B58C-BBD4-4519-B74F-26897885D6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14C60F-C5AC-404D-81B9-B30929C2CA43}" type="pres">
      <dgm:prSet presAssocID="{C9340208-7794-4B00-A9D5-50FF7A240914}" presName="spacer" presStyleCnt="0"/>
      <dgm:spPr/>
    </dgm:pt>
    <dgm:pt modelId="{7F378622-578B-4A5C-8803-9A67ABF7EF9B}" type="pres">
      <dgm:prSet presAssocID="{09F077AC-02ED-496B-B1DE-9B9228CA87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4A5CE04-461D-4D42-A809-A83790097789}" srcId="{0FED4F41-6788-4D0B-8C93-885F5AAB7869}" destId="{0747B58C-BBD4-4519-B74F-26897885D63B}" srcOrd="1" destOrd="0" parTransId="{E3B7FEAC-D99F-435A-90F1-150B18A2F4C3}" sibTransId="{C9340208-7794-4B00-A9D5-50FF7A240914}"/>
    <dgm:cxn modelId="{DB45E811-8BF2-4A5F-85D9-82CE6B3562D6}" srcId="{0FED4F41-6788-4D0B-8C93-885F5AAB7869}" destId="{EB423678-30F4-4A0A-9DD6-327092FB0014}" srcOrd="0" destOrd="0" parTransId="{BF037B5F-983F-42CA-8E89-90CACAEF7546}" sibTransId="{273D4375-D634-4DA1-9011-86EB8506933D}"/>
    <dgm:cxn modelId="{16AC4F30-D2F2-4372-AC9D-E79352076F21}" srcId="{0FED4F41-6788-4D0B-8C93-885F5AAB7869}" destId="{09F077AC-02ED-496B-B1DE-9B9228CA8788}" srcOrd="2" destOrd="0" parTransId="{A4E0B172-8A3E-40B2-9AB6-63FB53602D2C}" sibTransId="{BDDCB75E-EE29-4244-B7E7-127D657D1454}"/>
    <dgm:cxn modelId="{33F9BA5B-C3E7-4B88-9A0F-B0D463D01BFF}" type="presOf" srcId="{0FED4F41-6788-4D0B-8C93-885F5AAB7869}" destId="{6EB4B601-C694-4BDE-80B7-B3E4059C23CF}" srcOrd="0" destOrd="0" presId="urn:microsoft.com/office/officeart/2005/8/layout/vList2"/>
    <dgm:cxn modelId="{606D5067-C786-4DFE-96FB-281A80182120}" type="presOf" srcId="{0747B58C-BBD4-4519-B74F-26897885D63B}" destId="{9487C446-A535-4E54-8728-0AB1DBB115CD}" srcOrd="0" destOrd="0" presId="urn:microsoft.com/office/officeart/2005/8/layout/vList2"/>
    <dgm:cxn modelId="{B9C8785A-FB4B-4CC2-83F9-A8449E927A8B}" type="presOf" srcId="{09F077AC-02ED-496B-B1DE-9B9228CA8788}" destId="{7F378622-578B-4A5C-8803-9A67ABF7EF9B}" srcOrd="0" destOrd="0" presId="urn:microsoft.com/office/officeart/2005/8/layout/vList2"/>
    <dgm:cxn modelId="{6D0F9C98-F545-46EB-B75A-F30C3251A04D}" type="presOf" srcId="{EB423678-30F4-4A0A-9DD6-327092FB0014}" destId="{CC44EB3F-38E6-4155-9546-C3DA5674FD02}" srcOrd="0" destOrd="0" presId="urn:microsoft.com/office/officeart/2005/8/layout/vList2"/>
    <dgm:cxn modelId="{892264F8-14F2-457D-8C65-11A1FB9AB44E}" type="presParOf" srcId="{6EB4B601-C694-4BDE-80B7-B3E4059C23CF}" destId="{CC44EB3F-38E6-4155-9546-C3DA5674FD02}" srcOrd="0" destOrd="0" presId="urn:microsoft.com/office/officeart/2005/8/layout/vList2"/>
    <dgm:cxn modelId="{A31999EA-4601-4520-869A-9B852DFB6F6F}" type="presParOf" srcId="{6EB4B601-C694-4BDE-80B7-B3E4059C23CF}" destId="{C82501DF-33B6-4512-9ECD-61A0F0F3F950}" srcOrd="1" destOrd="0" presId="urn:microsoft.com/office/officeart/2005/8/layout/vList2"/>
    <dgm:cxn modelId="{0FC985B6-C288-4253-8009-640F55DE391A}" type="presParOf" srcId="{6EB4B601-C694-4BDE-80B7-B3E4059C23CF}" destId="{9487C446-A535-4E54-8728-0AB1DBB115CD}" srcOrd="2" destOrd="0" presId="urn:microsoft.com/office/officeart/2005/8/layout/vList2"/>
    <dgm:cxn modelId="{1193BA8C-7F49-486F-8C7F-27E1DDF40242}" type="presParOf" srcId="{6EB4B601-C694-4BDE-80B7-B3E4059C23CF}" destId="{7314C60F-C5AC-404D-81B9-B30929C2CA43}" srcOrd="3" destOrd="0" presId="urn:microsoft.com/office/officeart/2005/8/layout/vList2"/>
    <dgm:cxn modelId="{67F80932-75B8-43E8-B3C2-DBC9C95D94C4}" type="presParOf" srcId="{6EB4B601-C694-4BDE-80B7-B3E4059C23CF}" destId="{7F378622-578B-4A5C-8803-9A67ABF7EF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4EB3F-38E6-4155-9546-C3DA5674FD02}">
      <dsp:nvSpPr>
        <dsp:cNvPr id="0" name=""/>
        <dsp:cNvSpPr/>
      </dsp:nvSpPr>
      <dsp:spPr>
        <a:xfrm>
          <a:off x="0" y="56285"/>
          <a:ext cx="6576518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Miten pääsen toimintaan mukaan?</a:t>
          </a:r>
          <a:endParaRPr lang="en-US" sz="2300" kern="1200"/>
        </a:p>
      </dsp:txBody>
      <dsp:txXfrm>
        <a:off x="44602" y="100887"/>
        <a:ext cx="6487314" cy="824474"/>
      </dsp:txXfrm>
    </dsp:sp>
    <dsp:sp modelId="{9487C446-A535-4E54-8728-0AB1DBB115CD}">
      <dsp:nvSpPr>
        <dsp:cNvPr id="0" name=""/>
        <dsp:cNvSpPr/>
      </dsp:nvSpPr>
      <dsp:spPr>
        <a:xfrm>
          <a:off x="0" y="1036204"/>
          <a:ext cx="6576518" cy="913678"/>
        </a:xfrm>
        <a:prstGeom prst="roundRect">
          <a:avLst/>
        </a:prstGeom>
        <a:solidFill>
          <a:schemeClr val="accent5">
            <a:hueOff val="-746239"/>
            <a:satOff val="-217"/>
            <a:lumOff val="-3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Miten eri aistit ja konkreettinen tekeminen on huomioitu?</a:t>
          </a:r>
          <a:endParaRPr lang="en-US" sz="2300" kern="1200"/>
        </a:p>
      </dsp:txBody>
      <dsp:txXfrm>
        <a:off x="44602" y="1080806"/>
        <a:ext cx="6487314" cy="824474"/>
      </dsp:txXfrm>
    </dsp:sp>
    <dsp:sp modelId="{7F378622-578B-4A5C-8803-9A67ABF7EF9B}">
      <dsp:nvSpPr>
        <dsp:cNvPr id="0" name=""/>
        <dsp:cNvSpPr/>
      </dsp:nvSpPr>
      <dsp:spPr>
        <a:xfrm>
          <a:off x="0" y="2016122"/>
          <a:ext cx="6576518" cy="913678"/>
        </a:xfrm>
        <a:prstGeom prst="roundRect">
          <a:avLst/>
        </a:prstGeom>
        <a:solidFill>
          <a:schemeClr val="accent5">
            <a:hueOff val="-1492478"/>
            <a:satOff val="-434"/>
            <a:lumOff val="-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Mikä minua kiinnostaa ja houkuttelee?</a:t>
          </a:r>
          <a:endParaRPr lang="en-US" sz="2300" kern="1200"/>
        </a:p>
      </dsp:txBody>
      <dsp:txXfrm>
        <a:off x="44602" y="2060724"/>
        <a:ext cx="6487314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4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0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5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7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1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5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5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9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7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4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2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57AE043-9D04-35BD-1277-AE567F71E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105525" cy="238760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Tervetuloa vauvakirkkoon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71511F2-84E6-4914-8A9F-2794BA80A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105525" cy="1655762"/>
          </a:xfrm>
        </p:spPr>
        <p:txBody>
          <a:bodyPr>
            <a:normAutofit/>
          </a:bodyPr>
          <a:lstStyle/>
          <a:p>
            <a:r>
              <a:rPr lang="fi-FI" sz="2200" dirty="0">
                <a:solidFill>
                  <a:srgbClr val="FFFFFF"/>
                </a:solidFill>
              </a:rPr>
              <a:t>Su 14.1.2024 klo 15</a:t>
            </a:r>
          </a:p>
          <a:p>
            <a:r>
              <a:rPr lang="fi-FI" sz="2200" dirty="0">
                <a:solidFill>
                  <a:srgbClr val="FFFFFF"/>
                </a:solidFill>
              </a:rPr>
              <a:t>Heinolan kirkko</a:t>
            </a:r>
          </a:p>
          <a:p>
            <a:pPr algn="l"/>
            <a:endParaRPr lang="fi-FI" sz="22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D32A06-E9FE-4F5A-88A6-84905A72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5675" y="0"/>
            <a:ext cx="488327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ärikäs neste kuva">
            <a:extLst>
              <a:ext uri="{FF2B5EF4-FFF2-40B4-BE49-F238E27FC236}">
                <a16:creationId xmlns:a16="http://schemas.microsoft.com/office/drawing/2014/main" id="{CCF524ED-097A-095E-33C2-0B38969915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3153" r="27003" b="1"/>
          <a:stretch/>
        </p:blipFill>
        <p:spPr>
          <a:xfrm>
            <a:off x="7305675" y="-3319"/>
            <a:ext cx="4883278" cy="6858000"/>
          </a:xfrm>
          <a:prstGeom prst="rect">
            <a:avLst/>
          </a:prstGeom>
        </p:spPr>
      </p:pic>
      <p:pic>
        <p:nvPicPr>
          <p:cNvPr id="6" name="Kuva 5" descr="Kuva, joka sisältää kohteen piha-, puu, lumi, talvi">
            <a:extLst>
              <a:ext uri="{FF2B5EF4-FFF2-40B4-BE49-F238E27FC236}">
                <a16:creationId xmlns:a16="http://schemas.microsoft.com/office/drawing/2014/main" id="{0F5EA975-8750-3D91-FF1B-07490F2B2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33" y="259871"/>
            <a:ext cx="2849229" cy="63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1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ame 29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31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3">
            <a:extLst>
              <a:ext uri="{FF2B5EF4-FFF2-40B4-BE49-F238E27FC236}">
                <a16:creationId xmlns:a16="http://schemas.microsoft.com/office/drawing/2014/main" id="{11884203-7A1F-4059-B697-23D53FA8A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Freeform: Shape 37">
            <a:extLst>
              <a:ext uri="{FF2B5EF4-FFF2-40B4-BE49-F238E27FC236}">
                <a16:creationId xmlns:a16="http://schemas.microsoft.com/office/drawing/2014/main" id="{AE12D6A8-795F-441C-B70F-F3E0D262F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909" y="1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ame 39">
            <a:extLst>
              <a:ext uri="{FF2B5EF4-FFF2-40B4-BE49-F238E27FC236}">
                <a16:creationId xmlns:a16="http://schemas.microsoft.com/office/drawing/2014/main" id="{77E975BE-D56B-41D7-A042-1DB14B6EB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22D0A2F-7A14-77F2-B100-497729CD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3"/>
            <a:ext cx="532261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rgbClr val="FFFFFF"/>
                </a:solidFill>
              </a:rPr>
              <a:t>Värit</a:t>
            </a:r>
            <a:r>
              <a:rPr lang="en-US" sz="5400" dirty="0">
                <a:solidFill>
                  <a:srgbClr val="FFFFFF"/>
                </a:solidFill>
              </a:rPr>
              <a:t> ja </a:t>
            </a:r>
            <a:r>
              <a:rPr lang="en-US" sz="5400" dirty="0" err="1">
                <a:solidFill>
                  <a:srgbClr val="FFFFFF"/>
                </a:solidFill>
              </a:rPr>
              <a:t>ilme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C42CED-550A-1C41-AEB2-76CA8D2A3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602037"/>
            <a:ext cx="5322618" cy="234459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200" dirty="0" err="1">
                <a:solidFill>
                  <a:srgbClr val="FFFFFF"/>
                </a:solidFill>
              </a:rPr>
              <a:t>Alttarikukkia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myöten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kaikki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muistutti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meitä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vauvan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herkkyydestä</a:t>
            </a:r>
            <a:r>
              <a:rPr lang="en-US" sz="2200" dirty="0">
                <a:solidFill>
                  <a:srgbClr val="FFFFFF"/>
                </a:solidFill>
              </a:rPr>
              <a:t> ja </a:t>
            </a:r>
            <a:r>
              <a:rPr lang="en-US" sz="2200" dirty="0" err="1">
                <a:solidFill>
                  <a:srgbClr val="FFFFFF"/>
                </a:solidFill>
              </a:rPr>
              <a:t>suloisuudesta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  <a:p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Sävyt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oli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valittu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Ihmeistä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suurin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materiaalin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mukaan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Hempeä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tunnelma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sekä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värityksessä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että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musiikissa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&gt;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pehmeät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äänet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6" name="Sisällön paikkamerkki 5" descr="Kuva, joka sisältää kohteen vaate, henkilö, sisä-, seinä&#10;&#10;Kuvaus luotu automaattisesti">
            <a:extLst>
              <a:ext uri="{FF2B5EF4-FFF2-40B4-BE49-F238E27FC236}">
                <a16:creationId xmlns:a16="http://schemas.microsoft.com/office/drawing/2014/main" id="{212C5545-EC04-00DF-409C-87AF53908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47" y="1792224"/>
            <a:ext cx="5092440" cy="38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6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18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EE09C9F-8F65-24A6-5356-8A535DB5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428375" cy="2076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Sanat ja symbolit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7CC0B07-84B0-38E6-52D6-FD1FB9A8B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90875"/>
            <a:ext cx="5428375" cy="298608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Mikä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symboli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tiivistää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olennaisen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 err="1">
                <a:solidFill>
                  <a:srgbClr val="FFFFFF"/>
                </a:solidFill>
              </a:rPr>
              <a:t>Miten</a:t>
            </a:r>
            <a:r>
              <a:rPr lang="en-US" sz="2000" dirty="0">
                <a:solidFill>
                  <a:srgbClr val="FFFFFF"/>
                </a:solidFill>
              </a:rPr>
              <a:t> se </a:t>
            </a:r>
            <a:r>
              <a:rPr lang="en-US" sz="2000" dirty="0" err="1">
                <a:solidFill>
                  <a:srgbClr val="FFFFFF"/>
                </a:solidFill>
              </a:rPr>
              <a:t>näkyy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kuuluu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tuoksuu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maistuu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miltä</a:t>
            </a:r>
            <a:r>
              <a:rPr lang="en-US" sz="2000" dirty="0">
                <a:solidFill>
                  <a:srgbClr val="FFFFFF"/>
                </a:solidFill>
              </a:rPr>
              <a:t> se </a:t>
            </a:r>
            <a:r>
              <a:rPr lang="en-US" sz="2000" dirty="0" err="1">
                <a:solidFill>
                  <a:srgbClr val="FFFFFF"/>
                </a:solidFill>
              </a:rPr>
              <a:t>tuntuu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Esimerkkinä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siunauspaikalla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lampaantaljat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ovat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istujan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lämpimät</a:t>
            </a:r>
            <a:r>
              <a:rPr lang="en-US" sz="2000" dirty="0">
                <a:solidFill>
                  <a:srgbClr val="FFFFFF"/>
                </a:solidFill>
              </a:rPr>
              <a:t> ja </a:t>
            </a:r>
            <a:r>
              <a:rPr lang="en-US" sz="2000" dirty="0" err="1">
                <a:solidFill>
                  <a:srgbClr val="FFFFFF"/>
                </a:solidFill>
              </a:rPr>
              <a:t>pehmeät</a:t>
            </a:r>
            <a:r>
              <a:rPr lang="en-US" sz="2000" dirty="0">
                <a:solidFill>
                  <a:srgbClr val="FFFFFF"/>
                </a:solidFill>
              </a:rPr>
              <a:t> &gt; </a:t>
            </a:r>
            <a:r>
              <a:rPr lang="en-US" sz="2000" dirty="0" err="1">
                <a:solidFill>
                  <a:srgbClr val="FFFFFF"/>
                </a:solidFill>
              </a:rPr>
              <a:t>siunauksen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kosketus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Sukupolvien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ketju</a:t>
            </a:r>
            <a:r>
              <a:rPr lang="en-US" sz="2000" dirty="0">
                <a:solidFill>
                  <a:srgbClr val="FFFFFF"/>
                </a:solidFill>
              </a:rPr>
              <a:t> &gt; </a:t>
            </a:r>
            <a:r>
              <a:rPr lang="en-US" sz="2000" dirty="0" err="1">
                <a:solidFill>
                  <a:srgbClr val="FFFFFF"/>
                </a:solidFill>
              </a:rPr>
              <a:t>kuului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virsivalinnoissa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Sisällön paikkamerkki 5" descr="Kuva, joka sisältää kohteen sisä-, koira, lattia, WC&#10;&#10;Kuvaus luotu automaattisesti">
            <a:extLst>
              <a:ext uri="{FF2B5EF4-FFF2-40B4-BE49-F238E27FC236}">
                <a16:creationId xmlns:a16="http://schemas.microsoft.com/office/drawing/2014/main" id="{0816264A-C732-71D7-AFBD-F7F678C83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14" y="1676582"/>
            <a:ext cx="4628521" cy="34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0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767031-C99F-4567-B7D9-353331C77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FEDEE9-12A6-4011-A532-8071D6086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C37CE9-19CE-49DF-A887-2214EBB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EF84E8E-7E93-4DEE-BCFB-2AE29098B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46502B-E9B6-4225-B8EE-BC5D64468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44C59A-CAA6-D7E5-7443-B1818A45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05879"/>
            <a:ext cx="5872993" cy="23980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Esirukous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500B59-4CB5-4E11-9A7B-D19B4BA14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35940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kynttilä, pöytäastiasto, pöytä, sisä-&#10;&#10;Kuvaus luotu automaattisesti">
            <a:extLst>
              <a:ext uri="{FF2B5EF4-FFF2-40B4-BE49-F238E27FC236}">
                <a16:creationId xmlns:a16="http://schemas.microsoft.com/office/drawing/2014/main" id="{26A19A81-CED0-1C23-9216-B6D358752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" r="-1" b="57689"/>
          <a:stretch/>
        </p:blipFill>
        <p:spPr>
          <a:xfrm>
            <a:off x="20" y="663"/>
            <a:ext cx="12188932" cy="359401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2E24C44-C707-0359-195C-F990DB1DE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4200" y="3905880"/>
            <a:ext cx="4419599" cy="2398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FFFFFF"/>
                </a:solidFill>
              </a:rPr>
              <a:t>Ystävä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sä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lapsien</a:t>
            </a:r>
            <a:r>
              <a:rPr lang="en-US" sz="2400" dirty="0">
                <a:solidFill>
                  <a:srgbClr val="FFFFFF"/>
                </a:solidFill>
              </a:rPr>
              <a:t> –</a:t>
            </a:r>
            <a:r>
              <a:rPr lang="en-US" sz="2400" dirty="0" err="1">
                <a:solidFill>
                  <a:srgbClr val="FFFFFF"/>
                </a:solidFill>
              </a:rPr>
              <a:t>virren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sanat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esirukouksena</a:t>
            </a: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FFFFFF"/>
                </a:solidFill>
              </a:rPr>
              <a:t>Virsikirja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oli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avoinna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tällä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pöydällä</a:t>
            </a:r>
            <a:r>
              <a:rPr lang="en-US" sz="2400" dirty="0">
                <a:solidFill>
                  <a:srgbClr val="FFFFFF"/>
                </a:solidFill>
              </a:rPr>
              <a:t> &gt; </a:t>
            </a:r>
            <a:r>
              <a:rPr lang="en-US" sz="2400" dirty="0" err="1">
                <a:solidFill>
                  <a:srgbClr val="FFFFFF"/>
                </a:solidFill>
              </a:rPr>
              <a:t>rukoilija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saattoi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yhtyä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virren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sanoihin</a:t>
            </a: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9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272B6F-135F-45E6-8F46-83B32059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3670" y="494950"/>
            <a:ext cx="5231130" cy="587158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727430-5772-FDEB-9E84-72626BA2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428375" cy="2076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Lasten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kaltainen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465D6B7-7842-160E-AC1F-2B13A06BD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90875"/>
            <a:ext cx="5428375" cy="298608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Sallikaa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lasten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tulla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Kirkkohetken</a:t>
            </a:r>
            <a:r>
              <a:rPr lang="en-US" sz="2000" dirty="0">
                <a:solidFill>
                  <a:srgbClr val="FFFFFF"/>
                </a:solidFill>
              </a:rPr>
              <a:t> “</a:t>
            </a:r>
            <a:r>
              <a:rPr lang="en-US" sz="2000" dirty="0" err="1">
                <a:solidFill>
                  <a:srgbClr val="FFFFFF"/>
                </a:solidFill>
              </a:rPr>
              <a:t>huvittavin</a:t>
            </a:r>
            <a:r>
              <a:rPr lang="en-US" sz="2000" dirty="0">
                <a:solidFill>
                  <a:srgbClr val="FFFFFF"/>
                </a:solidFill>
              </a:rPr>
              <a:t>” </a:t>
            </a:r>
            <a:r>
              <a:rPr lang="en-US" sz="2000" dirty="0" err="1">
                <a:solidFill>
                  <a:srgbClr val="FFFFFF"/>
                </a:solidFill>
              </a:rPr>
              <a:t>toimintapiste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Vauvat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saivat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räiskiä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vettä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Sisällön paikkamerkki 5" descr="Kuva, joka sisältää kohteen teksti, sisä-, kirja, taide">
            <a:extLst>
              <a:ext uri="{FF2B5EF4-FFF2-40B4-BE49-F238E27FC236}">
                <a16:creationId xmlns:a16="http://schemas.microsoft.com/office/drawing/2014/main" id="{57EF1EC7-D7F7-6304-FE70-6F42BE45F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5" b="2"/>
          <a:stretch/>
        </p:blipFill>
        <p:spPr>
          <a:xfrm rot="5400000">
            <a:off x="6162968" y="835651"/>
            <a:ext cx="5871589" cy="51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4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ame 34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6272B6F-135F-45E6-8F46-83B32059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3670" y="494950"/>
            <a:ext cx="5231130" cy="587158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ame 5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4AF3D70-81FF-C3B4-5C98-CF57695D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428375" cy="2076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Mitä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yhdessä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koetusta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voi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lähteä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mukaan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kotiin</a:t>
            </a:r>
            <a:r>
              <a:rPr lang="en-US" sz="44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240F7D-DE33-C8AD-5742-452C49F3A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3190875"/>
            <a:ext cx="5428375" cy="298608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Miten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voin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jatkaa</a:t>
            </a:r>
            <a:r>
              <a:rPr lang="en-US" sz="2000" dirty="0">
                <a:solidFill>
                  <a:srgbClr val="FFFFFF"/>
                </a:solidFill>
              </a:rPr>
              <a:t> ja </a:t>
            </a:r>
            <a:r>
              <a:rPr lang="en-US" sz="2000" dirty="0" err="1">
                <a:solidFill>
                  <a:srgbClr val="FFFFFF"/>
                </a:solidFill>
              </a:rPr>
              <a:t>mihin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voin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liittyä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myöhemmin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Mikä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muistuttaa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minua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myöhemmin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Taivasten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valtakunta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toimintapisteellä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irroitettiin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kastelinnut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kastepuusta</a:t>
            </a:r>
            <a:r>
              <a:rPr lang="en-US" sz="2000" dirty="0">
                <a:solidFill>
                  <a:srgbClr val="FFFFFF"/>
                </a:solidFill>
              </a:rPr>
              <a:t> ja se </a:t>
            </a:r>
            <a:r>
              <a:rPr lang="en-US" sz="2000" dirty="0" err="1">
                <a:solidFill>
                  <a:srgbClr val="FFFFFF"/>
                </a:solidFill>
              </a:rPr>
              <a:t>sujautettiin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kullanväriseen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kirjekuoreen</a:t>
            </a:r>
            <a:r>
              <a:rPr lang="en-US" sz="2000" dirty="0">
                <a:solidFill>
                  <a:srgbClr val="FFFFFF"/>
                </a:solidFill>
              </a:rPr>
              <a:t>. Samaan </a:t>
            </a:r>
            <a:r>
              <a:rPr lang="en-US" sz="2000" dirty="0" err="1">
                <a:solidFill>
                  <a:srgbClr val="FFFFFF"/>
                </a:solidFill>
              </a:rPr>
              <a:t>kuoreen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laitettiin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Mikä</a:t>
            </a:r>
            <a:r>
              <a:rPr lang="en-US" sz="2000" dirty="0">
                <a:solidFill>
                  <a:srgbClr val="FFFFFF"/>
                </a:solidFill>
              </a:rPr>
              <a:t> on </a:t>
            </a:r>
            <a:r>
              <a:rPr lang="en-US" sz="2000" dirty="0" err="1">
                <a:solidFill>
                  <a:srgbClr val="FFFFFF"/>
                </a:solidFill>
              </a:rPr>
              <a:t>perhemessu</a:t>
            </a:r>
            <a:r>
              <a:rPr lang="en-US" sz="2000" dirty="0">
                <a:solidFill>
                  <a:srgbClr val="FFFFFF"/>
                </a:solidFill>
              </a:rPr>
              <a:t> - info, </a:t>
            </a:r>
            <a:r>
              <a:rPr lang="en-US" sz="2000" dirty="0" err="1">
                <a:solidFill>
                  <a:srgbClr val="FFFFFF"/>
                </a:solidFill>
              </a:rPr>
              <a:t>kutsu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seuraavaan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perhemessuun</a:t>
            </a:r>
            <a:r>
              <a:rPr lang="en-US" sz="2000" dirty="0">
                <a:solidFill>
                  <a:srgbClr val="FFFFFF"/>
                </a:solidFill>
              </a:rPr>
              <a:t> ja </a:t>
            </a:r>
            <a:r>
              <a:rPr lang="en-US" sz="2000" dirty="0" err="1">
                <a:solidFill>
                  <a:srgbClr val="FFFFFF"/>
                </a:solidFill>
              </a:rPr>
              <a:t>iltarukouskortti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Kirjekuori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suljettiin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kauniilla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tarralla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Kuva 5" descr="Kuva, joka sisältää kohteen teksti, paperi, kirja, Paperituote&#10;&#10;Kuvaus luotu automaattisesti">
            <a:extLst>
              <a:ext uri="{FF2B5EF4-FFF2-40B4-BE49-F238E27FC236}">
                <a16:creationId xmlns:a16="http://schemas.microsoft.com/office/drawing/2014/main" id="{145562F7-9212-275F-0786-960FC4FD3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r="25075"/>
          <a:stretch/>
        </p:blipFill>
        <p:spPr>
          <a:xfrm>
            <a:off x="6503670" y="494950"/>
            <a:ext cx="5190186" cy="587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38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ame 10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Kuvan paikkamerkki 5" descr="Kuva, joka sisältää kohteen Ihmisen kasvot, henkilö, vaate, hymy&#10;&#10;Kuvaus luotu automaattisesti">
            <a:extLst>
              <a:ext uri="{FF2B5EF4-FFF2-40B4-BE49-F238E27FC236}">
                <a16:creationId xmlns:a16="http://schemas.microsoft.com/office/drawing/2014/main" id="{77E23BF1-B10B-EF46-8912-E651B6BAA7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7" name="Rectangle 14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55418A3-8669-0BF0-A069-8B749303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220947"/>
            <a:ext cx="9144000" cy="29406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Jaetut tunnelmat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2937A5-F67A-58E5-953D-B1F52D8EB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1486396"/>
            <a:ext cx="9144000" cy="16424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Kiitospäivitys someen!</a:t>
            </a:r>
          </a:p>
        </p:txBody>
      </p:sp>
    </p:spTree>
    <p:extLst>
      <p:ext uri="{BB962C8B-B14F-4D97-AF65-F5344CB8AC3E}">
        <p14:creationId xmlns:p14="http://schemas.microsoft.com/office/powerpoint/2010/main" val="143071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18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0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2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1452983-1D27-A8DF-0659-DFAE0353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796580" cy="2076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</a:rPr>
              <a:t>Kirkkohetken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suunnittelu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345AE23-4914-2BD7-4074-C67BDDDD6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90875"/>
            <a:ext cx="5796580" cy="2986087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Värimaailma</a:t>
            </a:r>
            <a:r>
              <a:rPr lang="en-US" sz="2000" dirty="0">
                <a:solidFill>
                  <a:srgbClr val="FFFFFF"/>
                </a:solidFill>
              </a:rPr>
              <a:t> ja </a:t>
            </a:r>
            <a:r>
              <a:rPr lang="en-US" sz="2000" dirty="0" err="1">
                <a:solidFill>
                  <a:srgbClr val="FFFFFF"/>
                </a:solidFill>
              </a:rPr>
              <a:t>hymynaamainen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FFFFFF"/>
                </a:solidFill>
              </a:rPr>
              <a:t>vauva</a:t>
            </a:r>
            <a:r>
              <a:rPr lang="en-US" sz="2000" dirty="0">
                <a:solidFill>
                  <a:srgbClr val="FFFFFF"/>
                </a:solidFill>
              </a:rPr>
              <a:t> –logo on </a:t>
            </a:r>
            <a:r>
              <a:rPr lang="en-US" sz="2000" dirty="0" err="1">
                <a:solidFill>
                  <a:srgbClr val="FFFFFF"/>
                </a:solidFill>
              </a:rPr>
              <a:t>Vauvan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vuosi</a:t>
            </a:r>
            <a:r>
              <a:rPr lang="en-US" sz="2000" dirty="0">
                <a:solidFill>
                  <a:srgbClr val="FFFFFF"/>
                </a:solidFill>
              </a:rPr>
              <a:t> –</a:t>
            </a:r>
            <a:r>
              <a:rPr lang="en-US" sz="2000" dirty="0" err="1">
                <a:solidFill>
                  <a:srgbClr val="FFFFFF"/>
                </a:solidFill>
              </a:rPr>
              <a:t>materiaalista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Valitsimme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persikanvärisen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vaihtoehdon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Suunnittelussa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ohjeena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Polku-materiaalissa</a:t>
            </a:r>
            <a:r>
              <a:rPr lang="en-US" sz="2000" dirty="0">
                <a:solidFill>
                  <a:srgbClr val="FFFFFF"/>
                </a:solidFill>
              </a:rPr>
              <a:t>          </a:t>
            </a:r>
            <a:r>
              <a:rPr lang="en-US" sz="2000" dirty="0" err="1">
                <a:solidFill>
                  <a:srgbClr val="FFFFFF"/>
                </a:solidFill>
              </a:rPr>
              <a:t>olevaa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nelikenttämallia</a:t>
            </a:r>
            <a:r>
              <a:rPr lang="en-US" sz="2000" dirty="0">
                <a:solidFill>
                  <a:srgbClr val="FFFFFF"/>
                </a:solidFill>
              </a:rPr>
              <a:t>: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”</a:t>
            </a:r>
            <a:r>
              <a:rPr lang="en-US" sz="2000" b="1" dirty="0" err="1">
                <a:solidFill>
                  <a:srgbClr val="FFFFFF"/>
                </a:solidFill>
              </a:rPr>
              <a:t>suunnitelma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messun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valmisteluun</a:t>
            </a:r>
            <a:r>
              <a:rPr lang="en-US" sz="2000" b="1" dirty="0">
                <a:solidFill>
                  <a:srgbClr val="FFFFFF"/>
                </a:solidFill>
              </a:rPr>
              <a:t> ja </a:t>
            </a:r>
            <a:r>
              <a:rPr lang="en-US" sz="2000" b="1" dirty="0" err="1">
                <a:solidFill>
                  <a:srgbClr val="FFFFFF"/>
                </a:solidFill>
              </a:rPr>
              <a:t>toteutukseen</a:t>
            </a:r>
            <a:r>
              <a:rPr lang="en-US" sz="2000" dirty="0">
                <a:solidFill>
                  <a:srgbClr val="FFFFFF"/>
                </a:solidFill>
              </a:rPr>
              <a:t>”</a:t>
            </a:r>
          </a:p>
          <a:p>
            <a:pPr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Raamatun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sanasta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ideoinnin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kautta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toteutukseen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2EDB7FB2-4012-481D-B3D1-7301CCF6E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4982" y="-1328"/>
            <a:ext cx="440701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ympyrä, Grafiikka, clipart, luovuus&#10;&#10;Kuvaus luotu automaattisesti">
            <a:extLst>
              <a:ext uri="{FF2B5EF4-FFF2-40B4-BE49-F238E27FC236}">
                <a16:creationId xmlns:a16="http://schemas.microsoft.com/office/drawing/2014/main" id="{07FA7B24-0B8D-3457-9082-789FDB95F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17974"/>
          <a:stretch/>
        </p:blipFill>
        <p:spPr>
          <a:xfrm>
            <a:off x="7784982" y="-1328"/>
            <a:ext cx="4407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4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FFB6A-F1E2-121F-E8A2-BD15DD40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Luovat sanat löytyivät työpajassa, missä luettiin raamatunkohtaa uudestaan ja uudestaan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58BFAF-6B95-3C24-0F9D-6FAA6DAC99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Suunnittelupalaverissa päätettiin, ”missä raamatunkohdassa vauvakirkko tapahtuu”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20C46C-B74A-4D9A-D07D-2F56824040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Luennan aikana osallistujat kirjoittivat ylös asioita, mitä heille tuli mieleen.</a:t>
            </a:r>
          </a:p>
          <a:p>
            <a:r>
              <a:rPr lang="fi-FI" dirty="0"/>
              <a:t>Sanat koottiin yhteen ja niistä poimittiin ne, mitkä puhuttelivat kaikkia siinä hetkessä. </a:t>
            </a:r>
          </a:p>
        </p:txBody>
      </p:sp>
    </p:spTree>
    <p:extLst>
      <p:ext uri="{BB962C8B-B14F-4D97-AF65-F5344CB8AC3E}">
        <p14:creationId xmlns:p14="http://schemas.microsoft.com/office/powerpoint/2010/main" val="89548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91F15B-2C6C-DBF0-136C-4CD87634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Luovat sanat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F4CE22-23C7-8FCA-CB7E-053CD65A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Jeesuksen luo tuotiin lapsia, jotta hän koskisi heihin. Opetuslapset moittivat tuojia, mutta sen huomatessaan Jeesus närkästyi ja sanoi heille: ”Sallikaa lasten tulla minun luokseni, älkää estäkö heitä. Heidän kaltaistensa on Jumalan valtakunta. Totisesti: joka ei ota Jumalan valtakuntaa vastaan niin kuin lapsi, hän ei sinne pääse.” Hän otti lapset syliinsä, pani kätensä heidän päälleen ja siunasi heitä.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17F82E1-7857-BA05-8DFC-FAA9B298F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Jeesus kutsuu </a:t>
            </a:r>
            <a:r>
              <a:rPr lang="fi-FI" dirty="0"/>
              <a:t>&gt; me kutsumme kirkkoon</a:t>
            </a:r>
            <a:br>
              <a:rPr lang="fi-FI" dirty="0"/>
            </a:br>
            <a:r>
              <a:rPr lang="fi-FI" b="1" dirty="0"/>
              <a:t>Jeesus siunaa </a:t>
            </a:r>
            <a:r>
              <a:rPr lang="fi-FI" dirty="0"/>
              <a:t>&gt; vauvojen siunaus</a:t>
            </a:r>
            <a:br>
              <a:rPr lang="fi-FI" dirty="0"/>
            </a:br>
            <a:r>
              <a:rPr lang="fi-FI" dirty="0"/>
              <a:t>Koskeminen &gt; käsin kosketeltava siunaus&gt;koskettava siunaus &gt; piirrän sinuun tarinan&gt;lämpö ja läheisyys</a:t>
            </a:r>
            <a:br>
              <a:rPr lang="fi-FI" dirty="0"/>
            </a:br>
            <a:r>
              <a:rPr lang="fi-FI" b="1" dirty="0"/>
              <a:t>Lasten valtakunta </a:t>
            </a:r>
            <a:r>
              <a:rPr lang="fi-FI" dirty="0"/>
              <a:t>&gt; Jumalan valtakunta &gt; Kastelintupuu &gt; </a:t>
            </a:r>
            <a:r>
              <a:rPr lang="fi-FI"/>
              <a:t>Taivaan linnut</a:t>
            </a:r>
            <a:endParaRPr lang="fi-FI" dirty="0"/>
          </a:p>
          <a:p>
            <a:r>
              <a:rPr lang="fi-FI" b="1" dirty="0"/>
              <a:t>Lasten kaltainen </a:t>
            </a:r>
            <a:r>
              <a:rPr lang="fi-FI" dirty="0"/>
              <a:t>&gt; kastemaljassa vettä ja siinä saa pulikoida</a:t>
            </a:r>
            <a:br>
              <a:rPr lang="fi-FI" dirty="0"/>
            </a:br>
            <a:r>
              <a:rPr lang="fi-FI" b="1" dirty="0"/>
              <a:t>Tervetulon toivotus </a:t>
            </a:r>
            <a:r>
              <a:rPr lang="fi-FI" dirty="0"/>
              <a:t>&gt; olemme ajatelleet teitä etukäteen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99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1566AC62-7AC7-4ED5-A03D-E28AC560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D3ED83A-3594-1204-C736-751DE60E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3769"/>
            <a:ext cx="5992550" cy="23193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Tila ja tunnelma</a:t>
            </a:r>
          </a:p>
        </p:txBody>
      </p:sp>
      <p:pic>
        <p:nvPicPr>
          <p:cNvPr id="6" name="Sisällön paikkamerkki 5" descr="Kuva, joka sisältää kohteen piha-, lumi, talvi, koti&#10;&#10;Kuvaus luotu automaattisesti">
            <a:extLst>
              <a:ext uri="{FF2B5EF4-FFF2-40B4-BE49-F238E27FC236}">
                <a16:creationId xmlns:a16="http://schemas.microsoft.com/office/drawing/2014/main" id="{1314BD25-295E-4EF2-93B2-97D8A8562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7" r="1" b="21392"/>
          <a:stretch/>
        </p:blipFill>
        <p:spPr>
          <a:xfrm>
            <a:off x="490506" y="487252"/>
            <a:ext cx="11211919" cy="3190217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A952912-4EA9-B13B-E433-3A26E524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6085" y="3893770"/>
            <a:ext cx="4377714" cy="2319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Mitä näen kun avaan oven?</a:t>
            </a: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Mihin tila kutsuu?</a:t>
            </a:r>
            <a:br>
              <a:rPr lang="en-US" sz="1800">
                <a:solidFill>
                  <a:schemeClr val="tx2">
                    <a:alpha val="60000"/>
                  </a:schemeClr>
                </a:solidFill>
              </a:rPr>
            </a:br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Onko jotain levittäytynyt jo ulkopuolelle?</a:t>
            </a:r>
          </a:p>
        </p:txBody>
      </p:sp>
    </p:spTree>
    <p:extLst>
      <p:ext uri="{BB962C8B-B14F-4D97-AF65-F5344CB8AC3E}">
        <p14:creationId xmlns:p14="http://schemas.microsoft.com/office/powerpoint/2010/main" val="45003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18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0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C3056B-5C79-E9E2-12E9-7AA725FC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22363"/>
            <a:ext cx="424247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rgbClr val="FFFFFF"/>
                </a:solidFill>
              </a:rPr>
              <a:t>Miten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minut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kohdataan</a:t>
            </a:r>
            <a:r>
              <a:rPr lang="en-US" sz="54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1DE91A3-528C-8C30-F6E1-E42F58A2B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3602037"/>
            <a:ext cx="4242472" cy="276383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Ulkona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yksi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lastenohjaaja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toivottamassa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tervetulleeksi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ja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auttamassa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oven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kanssa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Sisällä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vaunuparkki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imetyspaikka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vaipanvaihto</a:t>
            </a:r>
            <a:endParaRPr lang="en-US" sz="2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r>
              <a:rPr lang="en-US" sz="2200" dirty="0" err="1">
                <a:solidFill>
                  <a:srgbClr val="FFFFFF"/>
                </a:solidFill>
              </a:rPr>
              <a:t>Kaikkiin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paikkoihin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oli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laitetty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kyltit</a:t>
            </a:r>
            <a:endParaRPr lang="en-US" sz="2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isällön paikkamerkki 5" descr="Kuva, joka sisältää kohteen sisä-, henkilö, sisustussuunnittelu, peili&#10;&#10;Kuvaus luotu automaattisesti">
            <a:extLst>
              <a:ext uri="{FF2B5EF4-FFF2-40B4-BE49-F238E27FC236}">
                <a16:creationId xmlns:a16="http://schemas.microsoft.com/office/drawing/2014/main" id="{84CD3564-30DE-5041-460A-DA424F430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50066" y="1086176"/>
            <a:ext cx="6261521" cy="46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7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AB477A5-009A-E4D9-6EAA-16AC5D50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428375" cy="2076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Olet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tervetullut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53340D2-DE24-85A1-3507-630E4118A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90875"/>
            <a:ext cx="5428375" cy="298608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Nimikyltit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Vaunuparkki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sisällä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Imetyspaikka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Vaipanvaihto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Vilttejä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FFFF"/>
                </a:solidFill>
              </a:rPr>
              <a:t>Vauvoille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katseltavaa</a:t>
            </a:r>
            <a:r>
              <a:rPr lang="en-US" sz="2000" dirty="0">
                <a:solidFill>
                  <a:srgbClr val="FFFFFF"/>
                </a:solidFill>
              </a:rPr>
              <a:t> &gt; </a:t>
            </a:r>
            <a:r>
              <a:rPr lang="en-US" sz="2000" dirty="0" err="1">
                <a:solidFill>
                  <a:srgbClr val="FFFFFF"/>
                </a:solidFill>
              </a:rPr>
              <a:t>lippuviirit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kristallikruunut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Sisällön paikkamerkki 5" descr="Kuva, joka sisältää kohteen kaulakoru, asuste, teksti, sisä-&#10;&#10;Kuvaus luotu automaattisesti">
            <a:extLst>
              <a:ext uri="{FF2B5EF4-FFF2-40B4-BE49-F238E27FC236}">
                <a16:creationId xmlns:a16="http://schemas.microsoft.com/office/drawing/2014/main" id="{5109D651-A03D-DBEF-B113-F9DCA925B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14" y="1676582"/>
            <a:ext cx="4628521" cy="34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8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0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A767031-C99F-4567-B7D9-353331C77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FEDEE9-12A6-4011-A532-8071D6086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C37CE9-19CE-49DF-A887-2214EBB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EF84E8E-7E93-4DEE-BCFB-2AE29098B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46502B-E9B6-4225-B8EE-BC5D64468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B1074E-5FDC-8F2C-6B25-F1F52A03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05879"/>
            <a:ext cx="5872993" cy="23980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Somepäivitys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esitteli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tiimin</a:t>
            </a:r>
            <a:r>
              <a:rPr lang="en-US" sz="4400" dirty="0">
                <a:solidFill>
                  <a:srgbClr val="FFFFFF"/>
                </a:solidFill>
              </a:rPr>
              <a:t>, </a:t>
            </a:r>
            <a:r>
              <a:rPr lang="en-US" sz="4400" dirty="0" err="1">
                <a:solidFill>
                  <a:srgbClr val="FFFFFF"/>
                </a:solidFill>
              </a:rPr>
              <a:t>joka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valmistelee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vauvakirkkoa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500B59-4CB5-4E11-9A7B-D19B4BA14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35940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n paikkamerkki 5" descr="Kuva, joka sisältää kohteen Ihmisen kasvot, henkilö, vaate, hymy&#10;&#10;Kuvaus luotu automaattisesti">
            <a:extLst>
              <a:ext uri="{FF2B5EF4-FFF2-40B4-BE49-F238E27FC236}">
                <a16:creationId xmlns:a16="http://schemas.microsoft.com/office/drawing/2014/main" id="{251C2657-BC11-65C2-986F-D75D14D255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4" r="-1" b="23672"/>
          <a:stretch/>
        </p:blipFill>
        <p:spPr>
          <a:xfrm>
            <a:off x="20" y="663"/>
            <a:ext cx="12188932" cy="359401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273B962-3238-F12F-9DBD-8445BD004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4200" y="3905880"/>
            <a:ext cx="4419599" cy="2398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rgbClr val="FFFFFF"/>
                </a:solidFill>
              </a:rPr>
              <a:t>Olet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tervetullut</a:t>
            </a:r>
            <a:r>
              <a:rPr lang="en-US" sz="1800" dirty="0">
                <a:solidFill>
                  <a:srgbClr val="FFFFFF"/>
                </a:solidFill>
              </a:rPr>
              <a:t> &gt; </a:t>
            </a:r>
            <a:r>
              <a:rPr lang="en-US" sz="1800" dirty="0" err="1">
                <a:solidFill>
                  <a:srgbClr val="FFFFFF"/>
                </a:solidFill>
              </a:rPr>
              <a:t>odotamme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sinua</a:t>
            </a:r>
            <a:r>
              <a:rPr lang="en-US" sz="1800" dirty="0">
                <a:solidFill>
                  <a:srgbClr val="FFFFFF"/>
                </a:solidFill>
              </a:rPr>
              <a:t> &gt; </a:t>
            </a:r>
            <a:r>
              <a:rPr lang="en-US" sz="1800" dirty="0" err="1">
                <a:solidFill>
                  <a:srgbClr val="FFFFFF"/>
                </a:solidFill>
              </a:rPr>
              <a:t>kasvot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tutuiksi</a:t>
            </a:r>
            <a:r>
              <a:rPr lang="en-US" sz="1800" dirty="0">
                <a:solidFill>
                  <a:srgbClr val="FFFFFF"/>
                </a:solidFill>
              </a:rPr>
              <a:t> &gt; </a:t>
            </a:r>
            <a:r>
              <a:rPr lang="en-US" sz="1800" dirty="0" err="1">
                <a:solidFill>
                  <a:srgbClr val="FFFFFF"/>
                </a:solidFill>
              </a:rPr>
              <a:t>tuttuus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2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272B6F-135F-45E6-8F46-83B32059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68872" y="494950"/>
            <a:ext cx="3865927" cy="587158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FCEE4C6-0AD9-44F7-EF4A-8DA99DAE1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6576518" cy="2076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Mitä tilassa tapahtuu?</a:t>
            </a:r>
          </a:p>
        </p:txBody>
      </p:sp>
      <p:pic>
        <p:nvPicPr>
          <p:cNvPr id="7" name="Kuva 6" descr="Kuva, joka sisältää kohteen kukka, kukkien asettelu, Floristiikka, Leikkokukat&#10;&#10;Kuvaus luotu automaattisesti">
            <a:extLst>
              <a:ext uri="{FF2B5EF4-FFF2-40B4-BE49-F238E27FC236}">
                <a16:creationId xmlns:a16="http://schemas.microsoft.com/office/drawing/2014/main" id="{193521A3-CB51-5792-AE69-898CB2AB5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0"/>
          <a:stretch/>
        </p:blipFill>
        <p:spPr>
          <a:xfrm rot="5400000">
            <a:off x="6843630" y="1520192"/>
            <a:ext cx="5871589" cy="3821104"/>
          </a:xfrm>
          <a:prstGeom prst="rect">
            <a:avLst/>
          </a:prstGeom>
        </p:spPr>
      </p:pic>
      <p:graphicFrame>
        <p:nvGraphicFramePr>
          <p:cNvPr id="6" name="Tekstin paikkamerkki 3">
            <a:extLst>
              <a:ext uri="{FF2B5EF4-FFF2-40B4-BE49-F238E27FC236}">
                <a16:creationId xmlns:a16="http://schemas.microsoft.com/office/drawing/2014/main" id="{B54F2461-659E-9F49-4519-7E2E032F3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906649"/>
              </p:ext>
            </p:extLst>
          </p:nvPr>
        </p:nvGraphicFramePr>
        <p:xfrm>
          <a:off x="838200" y="3190875"/>
          <a:ext cx="6576518" cy="298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3764288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484</Words>
  <Application>Microsoft Office PowerPoint</Application>
  <PresentationFormat>Laajakuva</PresentationFormat>
  <Paragraphs>57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Sabon Next LT</vt:lpstr>
      <vt:lpstr>Wingdings</vt:lpstr>
      <vt:lpstr>LuminousVTI</vt:lpstr>
      <vt:lpstr>Tervetuloa vauvakirkkoon</vt:lpstr>
      <vt:lpstr>Kirkkohetken suunnittelu</vt:lpstr>
      <vt:lpstr>Luovat sanat löytyivät työpajassa, missä luettiin raamatunkohtaa uudestaan ja uudestaan</vt:lpstr>
      <vt:lpstr>Luovat sanat </vt:lpstr>
      <vt:lpstr>Tila ja tunnelma</vt:lpstr>
      <vt:lpstr>Miten minut kohdataan?</vt:lpstr>
      <vt:lpstr>Olet tervetullut</vt:lpstr>
      <vt:lpstr>Somepäivitys esitteli tiimin, joka valmistelee vauvakirkkoa</vt:lpstr>
      <vt:lpstr>Mitä tilassa tapahtuu?</vt:lpstr>
      <vt:lpstr>Värit ja ilme</vt:lpstr>
      <vt:lpstr>Sanat ja symbolit</vt:lpstr>
      <vt:lpstr>Esirukous</vt:lpstr>
      <vt:lpstr>Lasten kaltainen</vt:lpstr>
      <vt:lpstr>Mitä yhdessä koetusta voi lähteä mukaan kotiin?</vt:lpstr>
      <vt:lpstr>Jaetut tunnelmat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vauvakirkkoon</dc:title>
  <dc:creator>Nikkilä Lena</dc:creator>
  <cp:lastModifiedBy>Erkama Kirsi</cp:lastModifiedBy>
  <cp:revision>26</cp:revision>
  <dcterms:created xsi:type="dcterms:W3CDTF">2024-04-17T09:56:09Z</dcterms:created>
  <dcterms:modified xsi:type="dcterms:W3CDTF">2024-06-07T12:26:25Z</dcterms:modified>
</cp:coreProperties>
</file>