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charts/chart2.xml" ContentType="application/vnd.openxmlformats-officedocument.drawingml.chart+xml"/>
  <Override PartName="/ppt/tags/tag3.xml" ContentType="application/vnd.openxmlformats-officedocument.presentationml.tags+xml"/>
  <Override PartName="/ppt/charts/chart3.xml" ContentType="application/vnd.openxmlformats-officedocument.drawingml.chart+xml"/>
  <Override PartName="/ppt/tags/tag4.xml" ContentType="application/vnd.openxmlformats-officedocument.presentationml.tags+xml"/>
  <Override PartName="/ppt/charts/chart4.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7.xml" ContentType="application/vnd.openxmlformats-officedocument.presentationml.tags+xml"/>
  <Override PartName="/ppt/charts/chart7.xml" ContentType="application/vnd.openxmlformats-officedocument.drawingml.chart+xml"/>
  <Override PartName="/ppt/tags/tag8.xml" ContentType="application/vnd.openxmlformats-officedocument.presentationml.tags+xml"/>
  <Override PartName="/ppt/charts/chart8.xml" ContentType="application/vnd.openxmlformats-officedocument.drawingml.chart+xml"/>
  <Override PartName="/ppt/tags/tag9.xml" ContentType="application/vnd.openxmlformats-officedocument.presentationml.tags+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ags/tag11.xml" ContentType="application/vnd.openxmlformats-officedocument.presentationml.tags+xml"/>
  <Override PartName="/ppt/charts/chart11.xml" ContentType="application/vnd.openxmlformats-officedocument.drawingml.chart+xml"/>
  <Override PartName="/ppt/tags/tag12.xml" ContentType="application/vnd.openxmlformats-officedocument.presentationml.tags+xml"/>
  <Override PartName="/ppt/charts/chart12.xml" ContentType="application/vnd.openxmlformats-officedocument.drawingml.chart+xml"/>
  <Override PartName="/ppt/tags/tag13.xml" ContentType="application/vnd.openxmlformats-officedocument.presentationml.tags+xml"/>
  <Override PartName="/ppt/charts/chart13.xml" ContentType="application/vnd.openxmlformats-officedocument.drawingml.chart+xml"/>
  <Override PartName="/ppt/tags/tag14.xml" ContentType="application/vnd.openxmlformats-officedocument.presentationml.tags+xml"/>
  <Override PartName="/ppt/charts/chart14.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19.xml" ContentType="application/vnd.openxmlformats-officedocument.presentationml.tags+xml"/>
  <Override PartName="/ppt/charts/chart19.xml" ContentType="application/vnd.openxmlformats-officedocument.drawingml.chart+xml"/>
  <Override PartName="/ppt/tags/tag20.xml" ContentType="application/vnd.openxmlformats-officedocument.presentationml.tags+xml"/>
  <Override PartName="/ppt/charts/chart20.xml" ContentType="application/vnd.openxmlformats-officedocument.drawingml.chart+xml"/>
  <Override PartName="/ppt/tags/tag21.xml" ContentType="application/vnd.openxmlformats-officedocument.presentationml.tags+xml"/>
  <Override PartName="/ppt/charts/chart21.xml" ContentType="application/vnd.openxmlformats-officedocument.drawingml.chart+xml"/>
  <Override PartName="/ppt/tags/tag22.xml" ContentType="application/vnd.openxmlformats-officedocument.presentationml.tags+xml"/>
  <Override PartName="/ppt/charts/chart22.xml" ContentType="application/vnd.openxmlformats-officedocument.drawingml.chart+xml"/>
  <Override PartName="/ppt/tags/tag23.xml" ContentType="application/vnd.openxmlformats-officedocument.presentationml.tags+xml"/>
  <Override PartName="/ppt/charts/chart23.xml" ContentType="application/vnd.openxmlformats-officedocument.drawingml.chart+xml"/>
  <Override PartName="/ppt/tags/tag24.xml" ContentType="application/vnd.openxmlformats-officedocument.presentationml.tags+xml"/>
  <Override PartName="/ppt/charts/chart24.xml" ContentType="application/vnd.openxmlformats-officedocument.drawingml.chart+xml"/>
  <Override PartName="/ppt/tags/tag25.xml" ContentType="application/vnd.openxmlformats-officedocument.presentationml.tags+xml"/>
  <Override PartName="/ppt/charts/chart25.xml" ContentType="application/vnd.openxmlformats-officedocument.drawingml.chart+xml"/>
  <Override PartName="/ppt/tags/tag26.xml" ContentType="application/vnd.openxmlformats-officedocument.presentationml.tags+xml"/>
  <Override PartName="/ppt/charts/chart26.xml" ContentType="application/vnd.openxmlformats-officedocument.drawingml.chart+xml"/>
  <Override PartName="/ppt/tags/tag27.xml" ContentType="application/vnd.openxmlformats-officedocument.presentationml.tags+xml"/>
  <Override PartName="/ppt/charts/chart27.xml" ContentType="application/vnd.openxmlformats-officedocument.drawingml.chart+xml"/>
  <Override PartName="/ppt/tags/tag28.xml" ContentType="application/vnd.openxmlformats-officedocument.presentationml.tags+xml"/>
  <Override PartName="/ppt/charts/chart28.xml" ContentType="application/vnd.openxmlformats-officedocument.drawingml.chart+xml"/>
  <Override PartName="/ppt/tags/tag29.xml" ContentType="application/vnd.openxmlformats-officedocument.presentationml.tags+xml"/>
  <Override PartName="/ppt/charts/chart29.xml" ContentType="application/vnd.openxmlformats-officedocument.drawingml.chart+xml"/>
  <Override PartName="/ppt/tags/tag30.xml" ContentType="application/vnd.openxmlformats-officedocument.presentationml.tags+xml"/>
  <Override PartName="/ppt/charts/chart30.xml" ContentType="application/vnd.openxmlformats-officedocument.drawingml.chart+xml"/>
  <Override PartName="/ppt/tags/tag31.xml" ContentType="application/vnd.openxmlformats-officedocument.presentationml.tags+xml"/>
  <Override PartName="/ppt/charts/chart31.xml" ContentType="application/vnd.openxmlformats-officedocument.drawingml.chart+xml"/>
  <Override PartName="/ppt/tags/tag32.xml" ContentType="application/vnd.openxmlformats-officedocument.presentationml.tags+xml"/>
  <Override PartName="/ppt/charts/chart32.xml" ContentType="application/vnd.openxmlformats-officedocument.drawingml.chart+xml"/>
  <Override PartName="/ppt/tags/tag33.xml" ContentType="application/vnd.openxmlformats-officedocument.presentationml.tags+xml"/>
  <Override PartName="/ppt/charts/chart33.xml" ContentType="application/vnd.openxmlformats-officedocument.drawingml.chart+xml"/>
  <Override PartName="/ppt/tags/tag34.xml" ContentType="application/vnd.openxmlformats-officedocument.presentationml.tags+xml"/>
  <Override PartName="/ppt/charts/chart34.xml" ContentType="application/vnd.openxmlformats-officedocument.drawingml.chart+xml"/>
  <Override PartName="/ppt/tags/tag35.xml" ContentType="application/vnd.openxmlformats-officedocument.presentationml.tags+xml"/>
  <Override PartName="/ppt/charts/chart35.xml" ContentType="application/vnd.openxmlformats-officedocument.drawingml.chart+xml"/>
  <Override PartName="/ppt/tags/tag36.xml" ContentType="application/vnd.openxmlformats-officedocument.presentationml.tags+xml"/>
  <Override PartName="/ppt/tags/tag37.xml" ContentType="application/vnd.openxmlformats-officedocument.presentationml.tags+xml"/>
  <Override PartName="/ppt/charts/chart36.xml" ContentType="application/vnd.openxmlformats-officedocument.drawingml.chart+xml"/>
  <Override PartName="/ppt/charts/chart37.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charts/chart38.xml" ContentType="application/vnd.openxmlformats-officedocument.drawingml.chart+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08" r:id="rId2"/>
  </p:sldMasterIdLst>
  <p:notesMasterIdLst>
    <p:notesMasterId r:id="rId48"/>
  </p:notesMasterIdLst>
  <p:sldIdLst>
    <p:sldId id="256" r:id="rId3"/>
    <p:sldId id="1584" r:id="rId4"/>
    <p:sldId id="1568" r:id="rId5"/>
    <p:sldId id="1609" r:id="rId6"/>
    <p:sldId id="1594" r:id="rId7"/>
    <p:sldId id="1610" r:id="rId8"/>
    <p:sldId id="1598" r:id="rId9"/>
    <p:sldId id="1599" r:id="rId10"/>
    <p:sldId id="1611" r:id="rId11"/>
    <p:sldId id="1612" r:id="rId12"/>
    <p:sldId id="1613" r:id="rId13"/>
    <p:sldId id="1614" r:id="rId14"/>
    <p:sldId id="1615" r:id="rId15"/>
    <p:sldId id="1616" r:id="rId16"/>
    <p:sldId id="1617" r:id="rId17"/>
    <p:sldId id="1618" r:id="rId18"/>
    <p:sldId id="1619" r:id="rId19"/>
    <p:sldId id="1620" r:id="rId20"/>
    <p:sldId id="1621" r:id="rId21"/>
    <p:sldId id="1622" r:id="rId22"/>
    <p:sldId id="1623" r:id="rId23"/>
    <p:sldId id="1607" r:id="rId24"/>
    <p:sldId id="1624" r:id="rId25"/>
    <p:sldId id="1625" r:id="rId26"/>
    <p:sldId id="1636" r:id="rId27"/>
    <p:sldId id="1637" r:id="rId28"/>
    <p:sldId id="1626" r:id="rId29"/>
    <p:sldId id="1627" r:id="rId30"/>
    <p:sldId id="1628" r:id="rId31"/>
    <p:sldId id="1629" r:id="rId32"/>
    <p:sldId id="1630" r:id="rId33"/>
    <p:sldId id="1631" r:id="rId34"/>
    <p:sldId id="1632" r:id="rId35"/>
    <p:sldId id="1633" r:id="rId36"/>
    <p:sldId id="1634" r:id="rId37"/>
    <p:sldId id="1638" r:id="rId38"/>
    <p:sldId id="1570" r:id="rId39"/>
    <p:sldId id="1635" r:id="rId40"/>
    <p:sldId id="307" r:id="rId41"/>
    <p:sldId id="1572" r:id="rId42"/>
    <p:sldId id="1592" r:id="rId43"/>
    <p:sldId id="1575" r:id="rId44"/>
    <p:sldId id="1576" r:id="rId45"/>
    <p:sldId id="1577" r:id="rId46"/>
    <p:sldId id="1590"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471"/>
    <a:srgbClr val="E9F1F4"/>
    <a:srgbClr val="D0E1E7"/>
    <a:srgbClr val="E60F28"/>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2" d="100"/>
          <a:sy n="112" d="100"/>
        </p:scale>
        <p:origin x="438" y="96"/>
      </p:cViewPr>
      <p:guideLst/>
    </p:cSldViewPr>
  </p:slideViewPr>
  <p:notesTextViewPr>
    <p:cViewPr>
      <p:scale>
        <a:sx n="3" d="2"/>
        <a:sy n="3" d="2"/>
      </p:scale>
      <p:origin x="0" y="0"/>
    </p:cViewPr>
  </p:notesTextViewPr>
  <p:sorterViewPr>
    <p:cViewPr>
      <p:scale>
        <a:sx n="100" d="100"/>
        <a:sy n="100" d="100"/>
      </p:scale>
      <p:origin x="0" y="-6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4380404145422"/>
          <c:y val="0.1264984641769068"/>
          <c:w val="0.77283393028324521"/>
          <c:h val="0.80794874643558123"/>
        </c:manualLayout>
      </c:layout>
      <c:barChart>
        <c:barDir val="bar"/>
        <c:grouping val="stacked"/>
        <c:varyColors val="0"/>
        <c:ser>
          <c:idx val="0"/>
          <c:order val="0"/>
          <c:tx>
            <c:strRef>
              <c:f>Taul1!$B$5</c:f>
              <c:strCache>
                <c:ptCount val="1"/>
                <c:pt idx="0">
                  <c:v>Viimeisen neljän 
viikon aikana </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n=1045</c:v>
                </c:pt>
                <c:pt idx="1">
                  <c:v>SUKUPUOLI</c:v>
                </c:pt>
                <c:pt idx="2">
                  <c:v>Mies, n=498</c:v>
                </c:pt>
                <c:pt idx="3">
                  <c:v>Nainen, n=540</c:v>
                </c:pt>
                <c:pt idx="4">
                  <c:v>IKÄRYHMÄ</c:v>
                </c:pt>
                <c:pt idx="5">
                  <c:v>15-24 vuotta, n=121</c:v>
                </c:pt>
                <c:pt idx="6">
                  <c:v>25-34 vuotta, n=172</c:v>
                </c:pt>
                <c:pt idx="7">
                  <c:v>35-49 vuotta, n=247</c:v>
                </c:pt>
                <c:pt idx="8">
                  <c:v>50-64 vuotta, n=204</c:v>
                </c:pt>
                <c:pt idx="9">
                  <c:v>65+ vuotta, n=301</c:v>
                </c:pt>
              </c:strCache>
            </c:strRef>
          </c:cat>
          <c:val>
            <c:numRef>
              <c:f>Taul1!$B$6:$B$15</c:f>
              <c:numCache>
                <c:formatCode>General</c:formatCode>
                <c:ptCount val="10"/>
                <c:pt idx="0" formatCode="0.00000">
                  <c:v>24.718150000000001</c:v>
                </c:pt>
                <c:pt idx="2" formatCode="0.00000">
                  <c:v>21.694130000000001</c:v>
                </c:pt>
                <c:pt idx="3" formatCode="0.00000">
                  <c:v>27.980910000000002</c:v>
                </c:pt>
                <c:pt idx="5" formatCode="0.00000">
                  <c:v>26.728290000000001</c:v>
                </c:pt>
                <c:pt idx="6" formatCode="0.00000">
                  <c:v>12.49925</c:v>
                </c:pt>
                <c:pt idx="7" formatCode="0.00000">
                  <c:v>26.659009999999999</c:v>
                </c:pt>
                <c:pt idx="8" formatCode="0.00000">
                  <c:v>27.533619999999999</c:v>
                </c:pt>
                <c:pt idx="9" formatCode="0.00000">
                  <c:v>27.03265</c:v>
                </c:pt>
              </c:numCache>
            </c:numRef>
          </c:val>
          <c:extLst>
            <c:ext xmlns:c16="http://schemas.microsoft.com/office/drawing/2014/chart" uri="{C3380CC4-5D6E-409C-BE32-E72D297353CC}">
              <c16:uniqueId val="{00000000-6AE9-4857-BDFA-0AD3E9FD6909}"/>
            </c:ext>
          </c:extLst>
        </c:ser>
        <c:ser>
          <c:idx val="1"/>
          <c:order val="1"/>
          <c:tx>
            <c:strRef>
              <c:f>Taul1!$C$5</c:f>
              <c:strCache>
                <c:ptCount val="1"/>
                <c:pt idx="0">
                  <c:v>Viimeisen 
12 kk aikana </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n=1045</c:v>
                </c:pt>
                <c:pt idx="1">
                  <c:v>SUKUPUOLI</c:v>
                </c:pt>
                <c:pt idx="2">
                  <c:v>Mies, n=498</c:v>
                </c:pt>
                <c:pt idx="3">
                  <c:v>Nainen, n=540</c:v>
                </c:pt>
                <c:pt idx="4">
                  <c:v>IKÄRYHMÄ</c:v>
                </c:pt>
                <c:pt idx="5">
                  <c:v>15-24 vuotta, n=121</c:v>
                </c:pt>
                <c:pt idx="6">
                  <c:v>25-34 vuotta, n=172</c:v>
                </c:pt>
                <c:pt idx="7">
                  <c:v>35-49 vuotta, n=247</c:v>
                </c:pt>
                <c:pt idx="8">
                  <c:v>50-64 vuotta, n=204</c:v>
                </c:pt>
                <c:pt idx="9">
                  <c:v>65+ vuotta, n=301</c:v>
                </c:pt>
              </c:strCache>
            </c:strRef>
          </c:cat>
          <c:val>
            <c:numRef>
              <c:f>Taul1!$C$6:$C$15</c:f>
              <c:numCache>
                <c:formatCode>General</c:formatCode>
                <c:ptCount val="10"/>
                <c:pt idx="0" formatCode="0.00000">
                  <c:v>18.182030000000001</c:v>
                </c:pt>
                <c:pt idx="2" formatCode="0.00000">
                  <c:v>19.02739</c:v>
                </c:pt>
                <c:pt idx="3" formatCode="0.00000">
                  <c:v>17.41863</c:v>
                </c:pt>
                <c:pt idx="5" formatCode="0.00000">
                  <c:v>25.50046</c:v>
                </c:pt>
                <c:pt idx="6" formatCode="0.00000">
                  <c:v>24.385339999999999</c:v>
                </c:pt>
                <c:pt idx="7" formatCode="0.00000">
                  <c:v>17.852350000000001</c:v>
                </c:pt>
                <c:pt idx="8" formatCode="0.00000">
                  <c:v>15.96907</c:v>
                </c:pt>
                <c:pt idx="9" formatCode="0.00000">
                  <c:v>13.12382</c:v>
                </c:pt>
              </c:numCache>
            </c:numRef>
          </c:val>
          <c:extLst>
            <c:ext xmlns:c16="http://schemas.microsoft.com/office/drawing/2014/chart" uri="{C3380CC4-5D6E-409C-BE32-E72D297353CC}">
              <c16:uniqueId val="{00000001-6AE9-4857-BDFA-0AD3E9FD6909}"/>
            </c:ext>
          </c:extLst>
        </c:ser>
        <c:ser>
          <c:idx val="2"/>
          <c:order val="2"/>
          <c:tx>
            <c:strRef>
              <c:f>Taul1!$D$5</c:f>
              <c:strCache>
                <c:ptCount val="1"/>
                <c:pt idx="0">
                  <c:v>Olen osallistunut joskus aikaisemmin, 
mutta en viimeksi kuluneen vuoden aikana </c:v>
                </c:pt>
              </c:strCache>
            </c:strRef>
          </c:tx>
          <c:spPr>
            <a:solidFill>
              <a:srgbClr val="9CCFFA"/>
            </a:solidFill>
            <a:ln>
              <a:noFill/>
            </a:ln>
          </c:spPr>
          <c:invertIfNegative val="0"/>
          <c:dPt>
            <c:idx val="1"/>
            <c:invertIfNegative val="0"/>
            <c:bubble3D val="0"/>
            <c:extLst>
              <c:ext xmlns:c16="http://schemas.microsoft.com/office/drawing/2014/chart" uri="{C3380CC4-5D6E-409C-BE32-E72D297353CC}">
                <c16:uniqueId val="{00000000-2CCC-4389-9EE8-AB96A6F4A70C}"/>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n=1045</c:v>
                </c:pt>
                <c:pt idx="1">
                  <c:v>SUKUPUOLI</c:v>
                </c:pt>
                <c:pt idx="2">
                  <c:v>Mies, n=498</c:v>
                </c:pt>
                <c:pt idx="3">
                  <c:v>Nainen, n=540</c:v>
                </c:pt>
                <c:pt idx="4">
                  <c:v>IKÄRYHMÄ</c:v>
                </c:pt>
                <c:pt idx="5">
                  <c:v>15-24 vuotta, n=121</c:v>
                </c:pt>
                <c:pt idx="6">
                  <c:v>25-34 vuotta, n=172</c:v>
                </c:pt>
                <c:pt idx="7">
                  <c:v>35-49 vuotta, n=247</c:v>
                </c:pt>
                <c:pt idx="8">
                  <c:v>50-64 vuotta, n=204</c:v>
                </c:pt>
                <c:pt idx="9">
                  <c:v>65+ vuotta, n=301</c:v>
                </c:pt>
              </c:strCache>
            </c:strRef>
          </c:cat>
          <c:val>
            <c:numRef>
              <c:f>Taul1!$D$6:$D$15</c:f>
              <c:numCache>
                <c:formatCode>General</c:formatCode>
                <c:ptCount val="10"/>
                <c:pt idx="0" formatCode="0.00000">
                  <c:v>34.081600000000002</c:v>
                </c:pt>
                <c:pt idx="2" formatCode="0.00000">
                  <c:v>32.761400000000002</c:v>
                </c:pt>
                <c:pt idx="3" formatCode="0.00000">
                  <c:v>35.599580000000003</c:v>
                </c:pt>
                <c:pt idx="5" formatCode="0.00000">
                  <c:v>23.71443</c:v>
                </c:pt>
                <c:pt idx="6" formatCode="0.00000">
                  <c:v>38.244450000000001</c:v>
                </c:pt>
                <c:pt idx="7" formatCode="0.00000">
                  <c:v>31.791039999999999</c:v>
                </c:pt>
                <c:pt idx="8" formatCode="0.00000">
                  <c:v>37.32255</c:v>
                </c:pt>
                <c:pt idx="9" formatCode="0.00000">
                  <c:v>35.762979999999999</c:v>
                </c:pt>
              </c:numCache>
            </c:numRef>
          </c:val>
          <c:extLst>
            <c:ext xmlns:c16="http://schemas.microsoft.com/office/drawing/2014/chart" uri="{C3380CC4-5D6E-409C-BE32-E72D297353CC}">
              <c16:uniqueId val="{00000003-6AE9-4857-BDFA-0AD3E9FD6909}"/>
            </c:ext>
          </c:extLst>
        </c:ser>
        <c:ser>
          <c:idx val="3"/>
          <c:order val="3"/>
          <c:tx>
            <c:strRef>
              <c:f>Taul1!$E$5</c:f>
              <c:strCache>
                <c:ptCount val="1"/>
                <c:pt idx="0">
                  <c:v>En ole 
osallistunut koskaan </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n=1045</c:v>
                </c:pt>
                <c:pt idx="1">
                  <c:v>SUKUPUOLI</c:v>
                </c:pt>
                <c:pt idx="2">
                  <c:v>Mies, n=498</c:v>
                </c:pt>
                <c:pt idx="3">
                  <c:v>Nainen, n=540</c:v>
                </c:pt>
                <c:pt idx="4">
                  <c:v>IKÄRYHMÄ</c:v>
                </c:pt>
                <c:pt idx="5">
                  <c:v>15-24 vuotta, n=121</c:v>
                </c:pt>
                <c:pt idx="6">
                  <c:v>25-34 vuotta, n=172</c:v>
                </c:pt>
                <c:pt idx="7">
                  <c:v>35-49 vuotta, n=247</c:v>
                </c:pt>
                <c:pt idx="8">
                  <c:v>50-64 vuotta, n=204</c:v>
                </c:pt>
                <c:pt idx="9">
                  <c:v>65+ vuotta, n=301</c:v>
                </c:pt>
              </c:strCache>
            </c:strRef>
          </c:cat>
          <c:val>
            <c:numRef>
              <c:f>Taul1!$E$6:$E$15</c:f>
              <c:numCache>
                <c:formatCode>General</c:formatCode>
                <c:ptCount val="10"/>
                <c:pt idx="0" formatCode="0.00000">
                  <c:v>23.018219999999999</c:v>
                </c:pt>
                <c:pt idx="2" formatCode="0.00000">
                  <c:v>26.51709</c:v>
                </c:pt>
                <c:pt idx="3" formatCode="0.00000">
                  <c:v>19.000879999999999</c:v>
                </c:pt>
                <c:pt idx="5" formatCode="0.00000">
                  <c:v>24.056830000000001</c:v>
                </c:pt>
                <c:pt idx="6" formatCode="0.00000">
                  <c:v>24.87096</c:v>
                </c:pt>
                <c:pt idx="7" formatCode="0.00000">
                  <c:v>23.697600000000001</c:v>
                </c:pt>
                <c:pt idx="8" formatCode="0.00000">
                  <c:v>19.174769999999999</c:v>
                </c:pt>
                <c:pt idx="9" formatCode="0.00000">
                  <c:v>24.080539999999999</c:v>
                </c:pt>
              </c:numCache>
            </c:numRef>
          </c:val>
          <c:extLst>
            <c:ext xmlns:c16="http://schemas.microsoft.com/office/drawing/2014/chart" uri="{C3380CC4-5D6E-409C-BE32-E72D297353CC}">
              <c16:uniqueId val="{00000004-6AE9-4857-BDFA-0AD3E9FD6909}"/>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15660210705036795"/>
          <c:y val="1.4904447236692011E-2"/>
          <c:w val="0.8350645993599678"/>
          <c:h val="0.10059289154245415"/>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60287336993748"/>
          <c:y val="1.2420372697243342E-2"/>
          <c:w val="0.69717496848178639"/>
          <c:h val="0.92020426193132265"/>
        </c:manualLayout>
      </c:layout>
      <c:barChart>
        <c:barDir val="bar"/>
        <c:grouping val="clustered"/>
        <c:varyColors val="0"/>
        <c:ser>
          <c:idx val="0"/>
          <c:order val="0"/>
          <c:tx>
            <c:strRef>
              <c:f>Taul1!$B$5</c:f>
              <c:strCache>
                <c:ptCount val="1"/>
                <c:pt idx="0">
                  <c:v>2024</c:v>
                </c:pt>
              </c:strCache>
            </c:strRef>
          </c:tx>
          <c:spPr>
            <a:solidFill>
              <a:srgbClr val="4DA7BC"/>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n=254</c:v>
                </c:pt>
                <c:pt idx="1">
                  <c:v>KOULUTUS</c:v>
                </c:pt>
                <c:pt idx="2">
                  <c:v>Perus-/kansakoulu, n=16*</c:v>
                </c:pt>
                <c:pt idx="3">
                  <c:v>Ammatti-/tekninen-/kauppakoulu, n=37</c:v>
                </c:pt>
                <c:pt idx="4">
                  <c:v>Ylioppilas/lukio, n=32</c:v>
                </c:pt>
                <c:pt idx="5">
                  <c:v>Opisto, n=44</c:v>
                </c:pt>
                <c:pt idx="6">
                  <c:v>Ammattikorkeakoulu, n=51</c:v>
                </c:pt>
                <c:pt idx="7">
                  <c:v>Yliopisto/korkeakoulu, n=74</c:v>
                </c:pt>
                <c:pt idx="8">
                  <c:v>ASUNNON TYYPPI</c:v>
                </c:pt>
                <c:pt idx="9">
                  <c:v>Omakotitalo, n=102</c:v>
                </c:pt>
                <c:pt idx="10">
                  <c:v>Rivi-/paritalo, n=42</c:v>
                </c:pt>
                <c:pt idx="11">
                  <c:v>Kerrostalo, n=110</c:v>
                </c:pt>
              </c:strCache>
            </c:strRef>
          </c:cat>
          <c:val>
            <c:numRef>
              <c:f>Taul1!$B$6:$B$17</c:f>
              <c:numCache>
                <c:formatCode>General</c:formatCode>
                <c:ptCount val="12"/>
                <c:pt idx="0">
                  <c:v>17.18</c:v>
                </c:pt>
                <c:pt idx="2">
                  <c:v>15.26</c:v>
                </c:pt>
                <c:pt idx="3">
                  <c:v>18.63</c:v>
                </c:pt>
                <c:pt idx="4">
                  <c:v>21.36</c:v>
                </c:pt>
                <c:pt idx="5">
                  <c:v>17.37</c:v>
                </c:pt>
                <c:pt idx="6">
                  <c:v>14.48</c:v>
                </c:pt>
                <c:pt idx="7">
                  <c:v>16.86</c:v>
                </c:pt>
                <c:pt idx="9">
                  <c:v>16.649999999999999</c:v>
                </c:pt>
                <c:pt idx="10">
                  <c:v>16.77</c:v>
                </c:pt>
                <c:pt idx="11">
                  <c:v>18.13</c:v>
                </c:pt>
              </c:numCache>
            </c:numRef>
          </c:val>
          <c:extLst>
            <c:ext xmlns:c16="http://schemas.microsoft.com/office/drawing/2014/chart" uri="{C3380CC4-5D6E-409C-BE32-E72D297353CC}">
              <c16:uniqueId val="{00000000-6911-4B1A-B2DF-41D9DA5E49CE}"/>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tuntia</a:t>
                </a:r>
              </a:p>
            </c:rich>
          </c:tx>
          <c:layout>
            <c:manualLayout>
              <c:xMode val="edge"/>
              <c:yMode val="edge"/>
              <c:x val="0.21125653756137439"/>
              <c:y val="0.94276121033087512"/>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6366448329873"/>
          <c:y val="1.2420372697243342E-2"/>
          <c:w val="0.5931001961578396"/>
          <c:h val="0.92020426193132265"/>
        </c:manualLayout>
      </c:layout>
      <c:barChart>
        <c:barDir val="bar"/>
        <c:grouping val="clustered"/>
        <c:varyColors val="0"/>
        <c:ser>
          <c:idx val="0"/>
          <c:order val="0"/>
          <c:tx>
            <c:strRef>
              <c:f>Taul1!$B$5</c:f>
              <c:strCache>
                <c:ptCount val="1"/>
                <c:pt idx="0">
                  <c:v>2024, n=254</c:v>
                </c:pt>
              </c:strCache>
            </c:strRef>
          </c:tx>
          <c:spPr>
            <a:solidFill>
              <a:srgbClr val="4DA7BC"/>
            </a:solidFill>
          </c:spPr>
          <c:invertIfNegative val="0"/>
          <c:dLbls>
            <c:numFmt formatCode="#,##0.0" sourceLinked="0"/>
            <c:spPr>
              <a:noFill/>
              <a:ln>
                <a:noFill/>
              </a:ln>
              <a:effectLst/>
            </c:spPr>
            <c:txPr>
              <a:bodyPr/>
              <a:lstStyle/>
              <a:p>
                <a:pPr>
                  <a:defRPr sz="1200" b="1">
                    <a:solidFill>
                      <a:srgbClr val="000000"/>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Taul1!$B$6:$B$15</c:f>
              <c:numCache>
                <c:formatCode>General</c:formatCode>
                <c:ptCount val="10"/>
                <c:pt idx="0">
                  <c:v>17.18</c:v>
                </c:pt>
                <c:pt idx="2">
                  <c:v>18.55</c:v>
                </c:pt>
                <c:pt idx="3">
                  <c:v>16.170000000000002</c:v>
                </c:pt>
                <c:pt idx="5">
                  <c:v>18.850000000000001</c:v>
                </c:pt>
                <c:pt idx="6">
                  <c:v>17.62</c:v>
                </c:pt>
                <c:pt idx="7">
                  <c:v>13.94</c:v>
                </c:pt>
                <c:pt idx="8">
                  <c:v>20.100000000000001</c:v>
                </c:pt>
                <c:pt idx="9">
                  <c:v>16.5</c:v>
                </c:pt>
              </c:numCache>
            </c:numRef>
          </c:val>
          <c:extLst>
            <c:ext xmlns:c16="http://schemas.microsoft.com/office/drawing/2014/chart" uri="{C3380CC4-5D6E-409C-BE32-E72D297353CC}">
              <c16:uniqueId val="{00000000-7AB8-4BED-8180-2F37C1F70190}"/>
            </c:ext>
          </c:extLst>
        </c:ser>
        <c:ser>
          <c:idx val="1"/>
          <c:order val="1"/>
          <c:tx>
            <c:strRef>
              <c:f>Taul1!$C$5</c:f>
              <c:strCache>
                <c:ptCount val="1"/>
                <c:pt idx="0">
                  <c:v>2021, n=383</c:v>
                </c:pt>
              </c:strCache>
            </c:strRef>
          </c:tx>
          <c:spPr>
            <a:solidFill>
              <a:srgbClr val="797979"/>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Taul1!$C$6:$C$15</c:f>
              <c:numCache>
                <c:formatCode>General</c:formatCode>
                <c:ptCount val="10"/>
                <c:pt idx="0">
                  <c:v>12.9</c:v>
                </c:pt>
                <c:pt idx="2">
                  <c:v>14.32</c:v>
                </c:pt>
                <c:pt idx="3">
                  <c:v>11.53</c:v>
                </c:pt>
                <c:pt idx="5">
                  <c:v>8.84</c:v>
                </c:pt>
                <c:pt idx="6">
                  <c:v>13.34</c:v>
                </c:pt>
                <c:pt idx="7">
                  <c:v>15.9</c:v>
                </c:pt>
                <c:pt idx="8">
                  <c:v>9.61</c:v>
                </c:pt>
                <c:pt idx="9">
                  <c:v>15.77</c:v>
                </c:pt>
              </c:numCache>
            </c:numRef>
          </c:val>
          <c:extLst>
            <c:ext xmlns:c16="http://schemas.microsoft.com/office/drawing/2014/chart" uri="{C3380CC4-5D6E-409C-BE32-E72D297353CC}">
              <c16:uniqueId val="{00000001-7AB8-4BED-8180-2F37C1F70190}"/>
            </c:ext>
          </c:extLst>
        </c:ser>
        <c:ser>
          <c:idx val="2"/>
          <c:order val="2"/>
          <c:tx>
            <c:strRef>
              <c:f>Taul1!$D$5</c:f>
              <c:strCache>
                <c:ptCount val="1"/>
                <c:pt idx="0">
                  <c:v>2018, n=399</c:v>
                </c:pt>
              </c:strCache>
            </c:strRef>
          </c:tx>
          <c:spPr>
            <a:solidFill>
              <a:srgbClr val="A0A0A0"/>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Taul1!$D$6:$D$15</c:f>
              <c:numCache>
                <c:formatCode>General</c:formatCode>
                <c:ptCount val="10"/>
                <c:pt idx="0">
                  <c:v>15.3620289780843</c:v>
                </c:pt>
                <c:pt idx="2">
                  <c:v>13.4223180682652</c:v>
                </c:pt>
                <c:pt idx="3">
                  <c:v>17.266326934767299</c:v>
                </c:pt>
                <c:pt idx="5">
                  <c:v>27.2059871471569</c:v>
                </c:pt>
                <c:pt idx="6">
                  <c:v>14.4137619957522</c:v>
                </c:pt>
                <c:pt idx="7">
                  <c:v>10.386473833807001</c:v>
                </c:pt>
                <c:pt idx="8">
                  <c:v>17.5327686134641</c:v>
                </c:pt>
                <c:pt idx="9">
                  <c:v>13.500559419716</c:v>
                </c:pt>
              </c:numCache>
            </c:numRef>
          </c:val>
          <c:extLst>
            <c:ext xmlns:c16="http://schemas.microsoft.com/office/drawing/2014/chart" uri="{C3380CC4-5D6E-409C-BE32-E72D297353CC}">
              <c16:uniqueId val="{00000002-7AB8-4BED-8180-2F37C1F70190}"/>
            </c:ext>
          </c:extLst>
        </c:ser>
        <c:ser>
          <c:idx val="3"/>
          <c:order val="3"/>
          <c:tx>
            <c:strRef>
              <c:f>Taul1!$E$5</c:f>
              <c:strCache>
                <c:ptCount val="1"/>
                <c:pt idx="0">
                  <c:v>2015, n=327</c:v>
                </c:pt>
              </c:strCache>
            </c:strRef>
          </c:tx>
          <c:spPr>
            <a:solidFill>
              <a:srgbClr val="CDCDCD"/>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Taul1!$E$6:$E$15</c:f>
              <c:numCache>
                <c:formatCode>General</c:formatCode>
                <c:ptCount val="10"/>
                <c:pt idx="0">
                  <c:v>18.09</c:v>
                </c:pt>
                <c:pt idx="2">
                  <c:v>18.690000000000001</c:v>
                </c:pt>
                <c:pt idx="3">
                  <c:v>17.52</c:v>
                </c:pt>
                <c:pt idx="5">
                  <c:v>10.1</c:v>
                </c:pt>
                <c:pt idx="6">
                  <c:v>21.05</c:v>
                </c:pt>
                <c:pt idx="7">
                  <c:v>15.8</c:v>
                </c:pt>
                <c:pt idx="8">
                  <c:v>17.25</c:v>
                </c:pt>
                <c:pt idx="9">
                  <c:v>23.01</c:v>
                </c:pt>
              </c:numCache>
            </c:numRef>
          </c:val>
          <c:extLst>
            <c:ext xmlns:c16="http://schemas.microsoft.com/office/drawing/2014/chart" uri="{C3380CC4-5D6E-409C-BE32-E72D297353CC}">
              <c16:uniqueId val="{00000003-7AB8-4BED-8180-2F37C1F70190}"/>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tuntia</a:t>
                </a:r>
              </a:p>
            </c:rich>
          </c:tx>
          <c:layout>
            <c:manualLayout>
              <c:xMode val="edge"/>
              <c:yMode val="edge"/>
              <c:x val="0.20849949267550857"/>
              <c:y val="0.94276121033087512"/>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85034879016891318"/>
          <c:y val="0.6332162805937237"/>
          <c:w val="0.14369434892715938"/>
          <c:h val="0.27420977881743563"/>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65234261066"/>
          <c:y val="1.2420372697243342E-2"/>
          <c:w val="0.59431151803047844"/>
          <c:h val="0.92020426193132265"/>
        </c:manualLayout>
      </c:layout>
      <c:barChart>
        <c:barDir val="bar"/>
        <c:grouping val="clustered"/>
        <c:varyColors val="0"/>
        <c:ser>
          <c:idx val="0"/>
          <c:order val="0"/>
          <c:tx>
            <c:strRef>
              <c:f>Taul1!$B$5</c:f>
              <c:strCache>
                <c:ptCount val="1"/>
                <c:pt idx="0">
                  <c:v>2024, n=254</c:v>
                </c:pt>
              </c:strCache>
            </c:strRef>
          </c:tx>
          <c:spPr>
            <a:solidFill>
              <a:srgbClr val="4DA7BC"/>
            </a:solidFill>
          </c:spPr>
          <c:invertIfNegative val="0"/>
          <c:dLbls>
            <c:numFmt formatCode="#,##0.0" sourceLinked="0"/>
            <c:spPr>
              <a:noFill/>
              <a:ln>
                <a:noFill/>
              </a:ln>
              <a:effectLst/>
            </c:spPr>
            <c:txPr>
              <a:bodyPr/>
              <a:lstStyle/>
              <a:p>
                <a:pPr>
                  <a:defRPr sz="1200" b="1">
                    <a:solidFill>
                      <a:srgbClr val="000000"/>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Taul1!$B$6:$B$18</c:f>
              <c:numCache>
                <c:formatCode>General</c:formatCode>
                <c:ptCount val="13"/>
                <c:pt idx="0">
                  <c:v>17.18</c:v>
                </c:pt>
                <c:pt idx="2">
                  <c:v>17.03</c:v>
                </c:pt>
                <c:pt idx="3">
                  <c:v>15.05</c:v>
                </c:pt>
                <c:pt idx="4">
                  <c:v>20.21</c:v>
                </c:pt>
                <c:pt idx="5">
                  <c:v>17.920000000000002</c:v>
                </c:pt>
                <c:pt idx="7">
                  <c:v>10.99</c:v>
                </c:pt>
                <c:pt idx="8">
                  <c:v>22.98</c:v>
                </c:pt>
                <c:pt idx="9">
                  <c:v>25.49</c:v>
                </c:pt>
                <c:pt idx="10">
                  <c:v>15.5</c:v>
                </c:pt>
                <c:pt idx="11">
                  <c:v>15.18</c:v>
                </c:pt>
                <c:pt idx="12">
                  <c:v>16.18</c:v>
                </c:pt>
              </c:numCache>
            </c:numRef>
          </c:val>
          <c:extLst>
            <c:ext xmlns:c16="http://schemas.microsoft.com/office/drawing/2014/chart" uri="{C3380CC4-5D6E-409C-BE32-E72D297353CC}">
              <c16:uniqueId val="{00000000-7AB8-4BED-8180-2F37C1F70190}"/>
            </c:ext>
          </c:extLst>
        </c:ser>
        <c:ser>
          <c:idx val="1"/>
          <c:order val="1"/>
          <c:tx>
            <c:strRef>
              <c:f>Taul1!$C$5</c:f>
              <c:strCache>
                <c:ptCount val="1"/>
                <c:pt idx="0">
                  <c:v>2021, n=383</c:v>
                </c:pt>
              </c:strCache>
            </c:strRef>
          </c:tx>
          <c:spPr>
            <a:solidFill>
              <a:srgbClr val="797979"/>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Taul1!$C$6:$C$18</c:f>
              <c:numCache>
                <c:formatCode>General</c:formatCode>
                <c:ptCount val="13"/>
                <c:pt idx="0">
                  <c:v>12.9</c:v>
                </c:pt>
                <c:pt idx="2">
                  <c:v>12.29</c:v>
                </c:pt>
                <c:pt idx="3">
                  <c:v>17.41</c:v>
                </c:pt>
                <c:pt idx="4">
                  <c:v>7.88</c:v>
                </c:pt>
                <c:pt idx="5">
                  <c:v>13.63</c:v>
                </c:pt>
                <c:pt idx="7">
                  <c:v>13.74</c:v>
                </c:pt>
                <c:pt idx="8">
                  <c:v>12.4</c:v>
                </c:pt>
                <c:pt idx="9">
                  <c:v>13.63</c:v>
                </c:pt>
                <c:pt idx="10">
                  <c:v>14.23</c:v>
                </c:pt>
                <c:pt idx="11">
                  <c:v>14.01</c:v>
                </c:pt>
                <c:pt idx="12">
                  <c:v>13.8</c:v>
                </c:pt>
              </c:numCache>
            </c:numRef>
          </c:val>
          <c:extLst>
            <c:ext xmlns:c16="http://schemas.microsoft.com/office/drawing/2014/chart" uri="{C3380CC4-5D6E-409C-BE32-E72D297353CC}">
              <c16:uniqueId val="{00000001-7AB8-4BED-8180-2F37C1F70190}"/>
            </c:ext>
          </c:extLst>
        </c:ser>
        <c:ser>
          <c:idx val="2"/>
          <c:order val="2"/>
          <c:tx>
            <c:strRef>
              <c:f>Taul1!$D$5</c:f>
              <c:strCache>
                <c:ptCount val="1"/>
                <c:pt idx="0">
                  <c:v>2018, n=399</c:v>
                </c:pt>
              </c:strCache>
            </c:strRef>
          </c:tx>
          <c:spPr>
            <a:solidFill>
              <a:srgbClr val="A0A0A0"/>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Taul1!$D$6:$D$18</c:f>
              <c:numCache>
                <c:formatCode>General</c:formatCode>
                <c:ptCount val="13"/>
                <c:pt idx="0">
                  <c:v>15.3620289780843</c:v>
                </c:pt>
                <c:pt idx="2">
                  <c:v>18.0331303845973</c:v>
                </c:pt>
                <c:pt idx="3">
                  <c:v>14.067961312547601</c:v>
                </c:pt>
                <c:pt idx="4">
                  <c:v>11.445141894750501</c:v>
                </c:pt>
                <c:pt idx="5">
                  <c:v>16.3269758775463</c:v>
                </c:pt>
                <c:pt idx="7">
                  <c:v>23.547530453174499</c:v>
                </c:pt>
                <c:pt idx="8">
                  <c:v>16.503430226369201</c:v>
                </c:pt>
                <c:pt idx="9">
                  <c:v>14.8401381932247</c:v>
                </c:pt>
                <c:pt idx="10">
                  <c:v>11.709944477142001</c:v>
                </c:pt>
                <c:pt idx="11">
                  <c:v>16.594568126341802</c:v>
                </c:pt>
                <c:pt idx="12">
                  <c:v>12.9141785075408</c:v>
                </c:pt>
              </c:numCache>
            </c:numRef>
          </c:val>
          <c:extLst>
            <c:ext xmlns:c16="http://schemas.microsoft.com/office/drawing/2014/chart" uri="{C3380CC4-5D6E-409C-BE32-E72D297353CC}">
              <c16:uniqueId val="{00000002-7AB8-4BED-8180-2F37C1F70190}"/>
            </c:ext>
          </c:extLst>
        </c:ser>
        <c:ser>
          <c:idx val="3"/>
          <c:order val="3"/>
          <c:tx>
            <c:strRef>
              <c:f>Taul1!$E$5</c:f>
              <c:strCache>
                <c:ptCount val="1"/>
                <c:pt idx="0">
                  <c:v>2015, n=327</c:v>
                </c:pt>
              </c:strCache>
            </c:strRef>
          </c:tx>
          <c:spPr>
            <a:solidFill>
              <a:srgbClr val="CDCDCD"/>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Taul1!$E$6:$E$18</c:f>
              <c:numCache>
                <c:formatCode>General</c:formatCode>
                <c:ptCount val="13"/>
                <c:pt idx="0">
                  <c:v>18.09</c:v>
                </c:pt>
                <c:pt idx="2">
                  <c:v>26.94</c:v>
                </c:pt>
                <c:pt idx="3">
                  <c:v>15.32</c:v>
                </c:pt>
                <c:pt idx="4">
                  <c:v>21.8</c:v>
                </c:pt>
                <c:pt idx="5">
                  <c:v>13.76</c:v>
                </c:pt>
                <c:pt idx="7">
                  <c:v>28.34</c:v>
                </c:pt>
                <c:pt idx="8">
                  <c:v>20.55</c:v>
                </c:pt>
                <c:pt idx="9">
                  <c:v>18.03</c:v>
                </c:pt>
                <c:pt idx="10">
                  <c:v>15.3</c:v>
                </c:pt>
                <c:pt idx="11">
                  <c:v>16.57</c:v>
                </c:pt>
                <c:pt idx="12">
                  <c:v>13.85</c:v>
                </c:pt>
              </c:numCache>
            </c:numRef>
          </c:val>
          <c:extLst>
            <c:ext xmlns:c16="http://schemas.microsoft.com/office/drawing/2014/chart" uri="{C3380CC4-5D6E-409C-BE32-E72D297353CC}">
              <c16:uniqueId val="{00000003-7AB8-4BED-8180-2F37C1F70190}"/>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tuntia</a:t>
                </a:r>
              </a:p>
            </c:rich>
          </c:tx>
          <c:layout>
            <c:manualLayout>
              <c:xMode val="edge"/>
              <c:yMode val="edge"/>
              <c:x val="0.20971081454814738"/>
              <c:y val="0.9454032182568988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85034879016891318"/>
          <c:y val="0.6332162805937237"/>
          <c:w val="0.14369434892715938"/>
          <c:h val="0.27420977881743563"/>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6366448329873"/>
          <c:y val="1.2420372697243342E-2"/>
          <c:w val="0.5931001961578396"/>
          <c:h val="0.92020426193132265"/>
        </c:manualLayout>
      </c:layout>
      <c:barChart>
        <c:barDir val="bar"/>
        <c:grouping val="clustered"/>
        <c:varyColors val="0"/>
        <c:ser>
          <c:idx val="0"/>
          <c:order val="0"/>
          <c:tx>
            <c:strRef>
              <c:f>Taul1!$B$5</c:f>
              <c:strCache>
                <c:ptCount val="1"/>
                <c:pt idx="0">
                  <c:v>2024, n=254</c:v>
                </c:pt>
              </c:strCache>
            </c:strRef>
          </c:tx>
          <c:spPr>
            <a:solidFill>
              <a:srgbClr val="4DA7BC"/>
            </a:solidFill>
          </c:spPr>
          <c:invertIfNegative val="0"/>
          <c:dLbls>
            <c:numFmt formatCode="#,##0.0" sourceLinked="0"/>
            <c:spPr>
              <a:noFill/>
              <a:ln>
                <a:noFill/>
              </a:ln>
              <a:effectLst/>
            </c:spPr>
            <c:txPr>
              <a:bodyPr/>
              <a:lstStyle/>
              <a:p>
                <a:pPr>
                  <a:defRPr sz="1200" b="1">
                    <a:solidFill>
                      <a:srgbClr val="000000"/>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Taul1!$B$6:$B$14</c:f>
              <c:numCache>
                <c:formatCode>General</c:formatCode>
                <c:ptCount val="9"/>
                <c:pt idx="0">
                  <c:v>17.18</c:v>
                </c:pt>
                <c:pt idx="2">
                  <c:v>17.27</c:v>
                </c:pt>
                <c:pt idx="3">
                  <c:v>15.43</c:v>
                </c:pt>
                <c:pt idx="4">
                  <c:v>19.03</c:v>
                </c:pt>
                <c:pt idx="5">
                  <c:v>12.37</c:v>
                </c:pt>
                <c:pt idx="6">
                  <c:v>22.15</c:v>
                </c:pt>
                <c:pt idx="7">
                  <c:v>17.37</c:v>
                </c:pt>
                <c:pt idx="8">
                  <c:v>16.37</c:v>
                </c:pt>
              </c:numCache>
            </c:numRef>
          </c:val>
          <c:extLst>
            <c:ext xmlns:c16="http://schemas.microsoft.com/office/drawing/2014/chart" uri="{C3380CC4-5D6E-409C-BE32-E72D297353CC}">
              <c16:uniqueId val="{00000000-7AB8-4BED-8180-2F37C1F70190}"/>
            </c:ext>
          </c:extLst>
        </c:ser>
        <c:ser>
          <c:idx val="1"/>
          <c:order val="1"/>
          <c:tx>
            <c:strRef>
              <c:f>Taul1!$C$5</c:f>
              <c:strCache>
                <c:ptCount val="1"/>
                <c:pt idx="0">
                  <c:v>2021, n=383</c:v>
                </c:pt>
              </c:strCache>
            </c:strRef>
          </c:tx>
          <c:spPr>
            <a:solidFill>
              <a:srgbClr val="797979"/>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Taul1!$C$6:$C$14</c:f>
              <c:numCache>
                <c:formatCode>General</c:formatCode>
                <c:ptCount val="9"/>
                <c:pt idx="0">
                  <c:v>12.9</c:v>
                </c:pt>
                <c:pt idx="2">
                  <c:v>12.07</c:v>
                </c:pt>
                <c:pt idx="3">
                  <c:v>15.17</c:v>
                </c:pt>
                <c:pt idx="4">
                  <c:v>11.94</c:v>
                </c:pt>
                <c:pt idx="5">
                  <c:v>11.55</c:v>
                </c:pt>
                <c:pt idx="6">
                  <c:v>8.56</c:v>
                </c:pt>
                <c:pt idx="7">
                  <c:v>11.66</c:v>
                </c:pt>
                <c:pt idx="8">
                  <c:v>17.18</c:v>
                </c:pt>
              </c:numCache>
            </c:numRef>
          </c:val>
          <c:extLst>
            <c:ext xmlns:c16="http://schemas.microsoft.com/office/drawing/2014/chart" uri="{C3380CC4-5D6E-409C-BE32-E72D297353CC}">
              <c16:uniqueId val="{00000001-7AB8-4BED-8180-2F37C1F70190}"/>
            </c:ext>
          </c:extLst>
        </c:ser>
        <c:ser>
          <c:idx val="2"/>
          <c:order val="2"/>
          <c:tx>
            <c:strRef>
              <c:f>Taul1!$D$5</c:f>
              <c:strCache>
                <c:ptCount val="1"/>
                <c:pt idx="0">
                  <c:v>2018, n=399</c:v>
                </c:pt>
              </c:strCache>
            </c:strRef>
          </c:tx>
          <c:spPr>
            <a:solidFill>
              <a:srgbClr val="A0A0A0"/>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Taul1!$D$6:$D$14</c:f>
              <c:numCache>
                <c:formatCode>General</c:formatCode>
                <c:ptCount val="9"/>
                <c:pt idx="0">
                  <c:v>15.3620289780843</c:v>
                </c:pt>
                <c:pt idx="2">
                  <c:v>17.7192180897989</c:v>
                </c:pt>
                <c:pt idx="3">
                  <c:v>14.0463123295951</c:v>
                </c:pt>
                <c:pt idx="4">
                  <c:v>7.5610329176600004</c:v>
                </c:pt>
                <c:pt idx="5">
                  <c:v>19.547364403545199</c:v>
                </c:pt>
                <c:pt idx="6">
                  <c:v>17.1031420043319</c:v>
                </c:pt>
                <c:pt idx="7">
                  <c:v>25.130895064726001</c:v>
                </c:pt>
                <c:pt idx="8">
                  <c:v>13.6125661838584</c:v>
                </c:pt>
              </c:numCache>
            </c:numRef>
          </c:val>
          <c:extLst>
            <c:ext xmlns:c16="http://schemas.microsoft.com/office/drawing/2014/chart" uri="{C3380CC4-5D6E-409C-BE32-E72D297353CC}">
              <c16:uniqueId val="{00000002-7AB8-4BED-8180-2F37C1F70190}"/>
            </c:ext>
          </c:extLst>
        </c:ser>
        <c:ser>
          <c:idx val="3"/>
          <c:order val="3"/>
          <c:tx>
            <c:strRef>
              <c:f>Taul1!$E$5</c:f>
              <c:strCache>
                <c:ptCount val="1"/>
                <c:pt idx="0">
                  <c:v>2015, n=327</c:v>
                </c:pt>
              </c:strCache>
            </c:strRef>
          </c:tx>
          <c:spPr>
            <a:solidFill>
              <a:srgbClr val="CDCDCD"/>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Taul1!$E$6:$E$14</c:f>
              <c:numCache>
                <c:formatCode>General</c:formatCode>
                <c:ptCount val="9"/>
                <c:pt idx="0">
                  <c:v>18.09</c:v>
                </c:pt>
                <c:pt idx="2">
                  <c:v>13.79</c:v>
                </c:pt>
                <c:pt idx="3">
                  <c:v>14.69</c:v>
                </c:pt>
                <c:pt idx="4">
                  <c:v>22.67</c:v>
                </c:pt>
                <c:pt idx="5">
                  <c:v>15.26</c:v>
                </c:pt>
                <c:pt idx="6">
                  <c:v>17.7</c:v>
                </c:pt>
                <c:pt idx="7">
                  <c:v>16.329999999999998</c:v>
                </c:pt>
                <c:pt idx="8">
                  <c:v>21.63</c:v>
                </c:pt>
              </c:numCache>
            </c:numRef>
          </c:val>
          <c:extLst>
            <c:ext xmlns:c16="http://schemas.microsoft.com/office/drawing/2014/chart" uri="{C3380CC4-5D6E-409C-BE32-E72D297353CC}">
              <c16:uniqueId val="{00000003-7AB8-4BED-8180-2F37C1F70190}"/>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tuntia</a:t>
                </a:r>
              </a:p>
            </c:rich>
          </c:tx>
          <c:layout>
            <c:manualLayout>
              <c:xMode val="edge"/>
              <c:yMode val="edge"/>
              <c:x val="0.21334478016606365"/>
              <c:y val="0.94276121033087512"/>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85034879016891318"/>
          <c:y val="0.6332162805937237"/>
          <c:w val="0.14369434892715938"/>
          <c:h val="0.27420977881743563"/>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6366448329873"/>
          <c:y val="1.2420372697243342E-2"/>
          <c:w val="0.5931001961578396"/>
          <c:h val="0.92020426193132265"/>
        </c:manualLayout>
      </c:layout>
      <c:barChart>
        <c:barDir val="bar"/>
        <c:grouping val="clustered"/>
        <c:varyColors val="0"/>
        <c:ser>
          <c:idx val="0"/>
          <c:order val="0"/>
          <c:tx>
            <c:strRef>
              <c:f>Taul1!$B$5</c:f>
              <c:strCache>
                <c:ptCount val="1"/>
                <c:pt idx="0">
                  <c:v>2024, n=254</c:v>
                </c:pt>
              </c:strCache>
            </c:strRef>
          </c:tx>
          <c:spPr>
            <a:solidFill>
              <a:srgbClr val="4DA7BC"/>
            </a:solidFill>
          </c:spPr>
          <c:invertIfNegative val="0"/>
          <c:dLbls>
            <c:numFmt formatCode="#,##0.0" sourceLinked="0"/>
            <c:spPr>
              <a:noFill/>
              <a:ln>
                <a:noFill/>
              </a:ln>
              <a:effectLst/>
            </c:spPr>
            <c:txPr>
              <a:bodyPr/>
              <a:lstStyle/>
              <a:p>
                <a:pPr>
                  <a:defRPr sz="1200" b="1">
                    <a:solidFill>
                      <a:srgbClr val="000000"/>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Taul1!$B$6:$B$17</c:f>
              <c:numCache>
                <c:formatCode>General</c:formatCode>
                <c:ptCount val="12"/>
                <c:pt idx="0">
                  <c:v>17.18</c:v>
                </c:pt>
                <c:pt idx="2">
                  <c:v>15.26</c:v>
                </c:pt>
                <c:pt idx="3">
                  <c:v>18.63</c:v>
                </c:pt>
                <c:pt idx="4">
                  <c:v>21.36</c:v>
                </c:pt>
                <c:pt idx="5">
                  <c:v>17.37</c:v>
                </c:pt>
                <c:pt idx="6">
                  <c:v>14.48</c:v>
                </c:pt>
                <c:pt idx="7">
                  <c:v>16.86</c:v>
                </c:pt>
                <c:pt idx="9">
                  <c:v>16.649999999999999</c:v>
                </c:pt>
                <c:pt idx="10">
                  <c:v>16.77</c:v>
                </c:pt>
                <c:pt idx="11">
                  <c:v>18.13</c:v>
                </c:pt>
              </c:numCache>
            </c:numRef>
          </c:val>
          <c:extLst>
            <c:ext xmlns:c16="http://schemas.microsoft.com/office/drawing/2014/chart" uri="{C3380CC4-5D6E-409C-BE32-E72D297353CC}">
              <c16:uniqueId val="{00000000-7AB8-4BED-8180-2F37C1F70190}"/>
            </c:ext>
          </c:extLst>
        </c:ser>
        <c:ser>
          <c:idx val="1"/>
          <c:order val="1"/>
          <c:tx>
            <c:strRef>
              <c:f>Taul1!$C$5</c:f>
              <c:strCache>
                <c:ptCount val="1"/>
                <c:pt idx="0">
                  <c:v>2021, n=383</c:v>
                </c:pt>
              </c:strCache>
            </c:strRef>
          </c:tx>
          <c:spPr>
            <a:solidFill>
              <a:srgbClr val="797979"/>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Taul1!$C$6:$C$17</c:f>
              <c:numCache>
                <c:formatCode>General</c:formatCode>
                <c:ptCount val="12"/>
                <c:pt idx="0">
                  <c:v>12.9</c:v>
                </c:pt>
                <c:pt idx="2">
                  <c:v>12.12</c:v>
                </c:pt>
                <c:pt idx="3">
                  <c:v>12.46</c:v>
                </c:pt>
                <c:pt idx="4">
                  <c:v>13.19</c:v>
                </c:pt>
                <c:pt idx="5">
                  <c:v>13.28</c:v>
                </c:pt>
                <c:pt idx="6">
                  <c:v>15.44</c:v>
                </c:pt>
                <c:pt idx="7">
                  <c:v>11.78</c:v>
                </c:pt>
                <c:pt idx="9">
                  <c:v>14.79</c:v>
                </c:pt>
                <c:pt idx="10">
                  <c:v>12.9</c:v>
                </c:pt>
                <c:pt idx="11">
                  <c:v>10.52</c:v>
                </c:pt>
              </c:numCache>
            </c:numRef>
          </c:val>
          <c:extLst>
            <c:ext xmlns:c16="http://schemas.microsoft.com/office/drawing/2014/chart" uri="{C3380CC4-5D6E-409C-BE32-E72D297353CC}">
              <c16:uniqueId val="{00000001-7AB8-4BED-8180-2F37C1F70190}"/>
            </c:ext>
          </c:extLst>
        </c:ser>
        <c:ser>
          <c:idx val="2"/>
          <c:order val="2"/>
          <c:tx>
            <c:strRef>
              <c:f>Taul1!$D$5</c:f>
              <c:strCache>
                <c:ptCount val="1"/>
                <c:pt idx="0">
                  <c:v>2018, n=399</c:v>
                </c:pt>
              </c:strCache>
            </c:strRef>
          </c:tx>
          <c:spPr>
            <a:solidFill>
              <a:srgbClr val="A0A0A0"/>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Taul1!$D$6:$D$17</c:f>
              <c:numCache>
                <c:formatCode>General</c:formatCode>
                <c:ptCount val="12"/>
                <c:pt idx="0">
                  <c:v>15.3620289780843</c:v>
                </c:pt>
                <c:pt idx="2">
                  <c:v>18.6552215464813</c:v>
                </c:pt>
                <c:pt idx="3">
                  <c:v>15.6487509462528</c:v>
                </c:pt>
                <c:pt idx="4">
                  <c:v>14.3506949625259</c:v>
                </c:pt>
                <c:pt idx="5">
                  <c:v>12.9949142790467</c:v>
                </c:pt>
                <c:pt idx="6">
                  <c:v>21.946410613785901</c:v>
                </c:pt>
                <c:pt idx="7">
                  <c:v>11.511298982569199</c:v>
                </c:pt>
                <c:pt idx="9">
                  <c:v>14.494610535275999</c:v>
                </c:pt>
                <c:pt idx="10">
                  <c:v>15.113934715141699</c:v>
                </c:pt>
                <c:pt idx="11">
                  <c:v>16.045652792552701</c:v>
                </c:pt>
              </c:numCache>
            </c:numRef>
          </c:val>
          <c:extLst>
            <c:ext xmlns:c16="http://schemas.microsoft.com/office/drawing/2014/chart" uri="{C3380CC4-5D6E-409C-BE32-E72D297353CC}">
              <c16:uniqueId val="{00000002-7AB8-4BED-8180-2F37C1F70190}"/>
            </c:ext>
          </c:extLst>
        </c:ser>
        <c:ser>
          <c:idx val="3"/>
          <c:order val="3"/>
          <c:tx>
            <c:strRef>
              <c:f>Taul1!$E$5</c:f>
              <c:strCache>
                <c:ptCount val="1"/>
                <c:pt idx="0">
                  <c:v>2015, n=327</c:v>
                </c:pt>
              </c:strCache>
            </c:strRef>
          </c:tx>
          <c:spPr>
            <a:solidFill>
              <a:srgbClr val="CDCDCD"/>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Taul1!$E$6:$E$17</c:f>
              <c:numCache>
                <c:formatCode>General</c:formatCode>
                <c:ptCount val="12"/>
                <c:pt idx="0">
                  <c:v>18.09</c:v>
                </c:pt>
                <c:pt idx="2">
                  <c:v>14.64</c:v>
                </c:pt>
                <c:pt idx="3">
                  <c:v>15.47</c:v>
                </c:pt>
                <c:pt idx="4">
                  <c:v>13.89</c:v>
                </c:pt>
                <c:pt idx="5">
                  <c:v>20.25</c:v>
                </c:pt>
                <c:pt idx="6">
                  <c:v>22.49</c:v>
                </c:pt>
                <c:pt idx="7">
                  <c:v>20.38</c:v>
                </c:pt>
                <c:pt idx="9">
                  <c:v>15.32</c:v>
                </c:pt>
                <c:pt idx="10">
                  <c:v>21.41</c:v>
                </c:pt>
                <c:pt idx="11">
                  <c:v>19.59</c:v>
                </c:pt>
              </c:numCache>
            </c:numRef>
          </c:val>
          <c:extLst>
            <c:ext xmlns:c16="http://schemas.microsoft.com/office/drawing/2014/chart" uri="{C3380CC4-5D6E-409C-BE32-E72D297353CC}">
              <c16:uniqueId val="{00000003-7AB8-4BED-8180-2F37C1F70190}"/>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tuntia</a:t>
                </a:r>
              </a:p>
            </c:rich>
          </c:tx>
          <c:layout>
            <c:manualLayout>
              <c:xMode val="edge"/>
              <c:yMode val="edge"/>
              <c:x val="0.21092213642078614"/>
              <c:y val="0.9454032182568988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85034879016891318"/>
          <c:y val="0.6332162805937237"/>
          <c:w val="0.14369434892715938"/>
          <c:h val="0.27420977881743563"/>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79182650173125"/>
          <c:y val="2.9582791583020414E-2"/>
          <c:w val="0.47955583811042629"/>
          <c:h val="0.90162909953296788"/>
        </c:manualLayout>
      </c:layout>
      <c:barChart>
        <c:barDir val="bar"/>
        <c:grouping val="clustered"/>
        <c:varyColors val="0"/>
        <c:ser>
          <c:idx val="0"/>
          <c:order val="0"/>
          <c:tx>
            <c:strRef>
              <c:f>Taul1!$B$5</c:f>
              <c:strCache>
                <c:ptCount val="1"/>
                <c:pt idx="0">
                  <c:v>Kaikki, n=433</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Taul1!$A$6:$A$23</c:f>
              <c:strCache>
                <c:ptCount val="18"/>
                <c:pt idx="0">
                  <c:v>Auttaminen</c:v>
                </c:pt>
                <c:pt idx="1">
                  <c:v>Talkootyö</c:v>
                </c:pt>
                <c:pt idx="2">
                  <c:v>Hallinto- ja luottamustehtävät</c:v>
                </c:pt>
                <c:pt idx="3">
                  <c:v>Tapahtumajärjestely- ja toimitsijatehtävät</c:v>
                </c:pt>
                <c:pt idx="4">
                  <c:v>Varainhankinta</c:v>
                </c:pt>
                <c:pt idx="5">
                  <c:v>Esiintyminen, ilmaisu, taide</c:v>
                </c:pt>
                <c:pt idx="6">
                  <c:v>Neuvonta kasvokkain, puhelimitse tai netissä</c:v>
                </c:pt>
                <c:pt idx="7">
                  <c:v>Kampanja- ja projektitehtävät</c:v>
                </c:pt>
                <c:pt idx="8">
                  <c:v>Luontoon ja ympäristöön liittyvät tehtävät</c:v>
                </c:pt>
                <c:pt idx="9">
                  <c:v>Rakentaminen, remontointi, kunnostustehtävät</c:v>
                </c:pt>
                <c:pt idx="10">
                  <c:v>Tukihenkilö- ja ystävätoiminta</c:v>
                </c:pt>
                <c:pt idx="11">
                  <c:v>Ryhmän tai kerhon ohjaaminen</c:v>
                </c:pt>
                <c:pt idx="12">
                  <c:v>Ruoanvalmistus ja muut keittiötehtävät</c:v>
                </c:pt>
                <c:pt idx="13">
                  <c:v>Vaikuttamistyö</c:v>
                </c:pt>
                <c:pt idx="14">
                  <c:v>Siistimistehtävät</c:v>
                </c:pt>
                <c:pt idx="15">
                  <c:v>Opetus ja koulutus</c:v>
                </c:pt>
                <c:pt idx="16">
                  <c:v>Viestintä ja julkaisutoiminta</c:v>
                </c:pt>
                <c:pt idx="17">
                  <c:v>Kuljetustehtävät, logistiikka</c:v>
                </c:pt>
              </c:strCache>
            </c:strRef>
          </c:cat>
          <c:val>
            <c:numRef>
              <c:f>Taul1!$B$6:$B$23</c:f>
              <c:numCache>
                <c:formatCode>0.00000</c:formatCode>
                <c:ptCount val="18"/>
                <c:pt idx="0">
                  <c:v>45.542009999999998</c:v>
                </c:pt>
                <c:pt idx="1">
                  <c:v>34.224240000000002</c:v>
                </c:pt>
                <c:pt idx="2">
                  <c:v>32.499279999999999</c:v>
                </c:pt>
                <c:pt idx="3">
                  <c:v>22.025670000000002</c:v>
                </c:pt>
                <c:pt idx="4">
                  <c:v>12.738670000000001</c:v>
                </c:pt>
                <c:pt idx="5">
                  <c:v>11.89892</c:v>
                </c:pt>
                <c:pt idx="6">
                  <c:v>11.82418</c:v>
                </c:pt>
                <c:pt idx="7">
                  <c:v>11.48889</c:v>
                </c:pt>
                <c:pt idx="8">
                  <c:v>11.39113</c:v>
                </c:pt>
                <c:pt idx="9">
                  <c:v>10.610340000000001</c:v>
                </c:pt>
                <c:pt idx="10">
                  <c:v>10.581239999999999</c:v>
                </c:pt>
                <c:pt idx="11">
                  <c:v>10.523149999999999</c:v>
                </c:pt>
                <c:pt idx="12">
                  <c:v>9.7299399999999991</c:v>
                </c:pt>
                <c:pt idx="13">
                  <c:v>9.5111600000000003</c:v>
                </c:pt>
                <c:pt idx="14">
                  <c:v>9.4816400000000005</c:v>
                </c:pt>
                <c:pt idx="15">
                  <c:v>9.4525199999999998</c:v>
                </c:pt>
                <c:pt idx="16">
                  <c:v>9.3106600000000004</c:v>
                </c:pt>
                <c:pt idx="17">
                  <c:v>9.2151300000000003</c:v>
                </c:pt>
              </c:numCache>
            </c:numRef>
          </c:val>
          <c:extLst>
            <c:ext xmlns:c16="http://schemas.microsoft.com/office/drawing/2014/chart" uri="{C3380CC4-5D6E-409C-BE32-E72D297353CC}">
              <c16:uniqueId val="{00000000-3130-4640-9C7E-431C606B043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sz="1000" noProof="0"/>
            </a:pPr>
            <a:endParaRPr lang="fi-FI"/>
          </a:p>
        </c:txPr>
        <c:crossAx val="639421520"/>
        <c:crosses val="autoZero"/>
        <c:auto val="1"/>
        <c:lblAlgn val="ctr"/>
        <c:lblOffset val="100"/>
        <c:tickLblSkip val="1"/>
        <c:noMultiLvlLbl val="0"/>
      </c:catAx>
      <c:valAx>
        <c:axId val="639421520"/>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79182650173125"/>
          <c:y val="2.9582791583020414E-2"/>
          <c:w val="0.47955583811042629"/>
          <c:h val="0.90162909953296788"/>
        </c:manualLayout>
      </c:layout>
      <c:barChart>
        <c:barDir val="bar"/>
        <c:grouping val="clustered"/>
        <c:varyColors val="0"/>
        <c:ser>
          <c:idx val="0"/>
          <c:order val="0"/>
          <c:tx>
            <c:strRef>
              <c:f>Taul1!$B$5</c:f>
              <c:strCache>
                <c:ptCount val="1"/>
                <c:pt idx="0">
                  <c:v>Kaikki, n=433</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Taul1!$A$6:$A$24</c:f>
              <c:strCache>
                <c:ptCount val="19"/>
                <c:pt idx="0">
                  <c:v>Vertaistuki ja vertaistoiminta</c:v>
                </c:pt>
                <c:pt idx="1">
                  <c:v>Toimistotehtävät</c:v>
                </c:pt>
                <c:pt idx="2">
                  <c:v>Tietotekniset tehtävät</c:v>
                </c:pt>
                <c:pt idx="3">
                  <c:v>Johtaminen</c:v>
                </c:pt>
                <c:pt idx="4">
                  <c:v>Taloushallinto</c:v>
                </c:pt>
                <c:pt idx="5">
                  <c:v>Hengelliset/uskonnolliset tehtävät</c:v>
                </c:pt>
                <c:pt idx="6">
                  <c:v>Valmentaminen</c:v>
                </c:pt>
                <c:pt idx="7">
                  <c:v>Markkinointi- ja myyntityö</c:v>
                </c:pt>
                <c:pt idx="8">
                  <c:v>Verkostotyö</c:v>
                </c:pt>
                <c:pt idx="9">
                  <c:v>Ruoan jakelu (esim. leipäjonossa)</c:v>
                </c:pt>
                <c:pt idx="10">
                  <c:v>Etsivä ja jalkautuva työ</c:v>
                </c:pt>
                <c:pt idx="11">
                  <c:v>Kehittämistehtävät</c:v>
                </c:pt>
                <c:pt idx="12">
                  <c:v>Kansainväliset tehtävät</c:v>
                </c:pt>
                <c:pt idx="13">
                  <c:v>Isäntäperheenä toimiminen</c:v>
                </c:pt>
                <c:pt idx="14">
                  <c:v>Rekrytointi</c:v>
                </c:pt>
                <c:pt idx="15">
                  <c:v>Tutkimustyö</c:v>
                </c:pt>
                <c:pt idx="16">
                  <c:v>Sovittelu</c:v>
                </c:pt>
                <c:pt idx="17">
                  <c:v>Muu</c:v>
                </c:pt>
                <c:pt idx="18">
                  <c:v>En osaa sanoa</c:v>
                </c:pt>
              </c:strCache>
            </c:strRef>
          </c:cat>
          <c:val>
            <c:numRef>
              <c:f>Taul1!$B$6:$B$24</c:f>
              <c:numCache>
                <c:formatCode>0.00000</c:formatCode>
                <c:ptCount val="19"/>
                <c:pt idx="0">
                  <c:v>8.9955599999999993</c:v>
                </c:pt>
                <c:pt idx="1">
                  <c:v>8.9634</c:v>
                </c:pt>
                <c:pt idx="2">
                  <c:v>8.4710300000000007</c:v>
                </c:pt>
                <c:pt idx="3">
                  <c:v>8.0116499999999995</c:v>
                </c:pt>
                <c:pt idx="4">
                  <c:v>7.0946800000000003</c:v>
                </c:pt>
                <c:pt idx="5">
                  <c:v>7.0728299999999997</c:v>
                </c:pt>
                <c:pt idx="6">
                  <c:v>5.0993500000000003</c:v>
                </c:pt>
                <c:pt idx="7">
                  <c:v>4.8209</c:v>
                </c:pt>
                <c:pt idx="8">
                  <c:v>4.2496900000000002</c:v>
                </c:pt>
                <c:pt idx="9">
                  <c:v>3.91134</c:v>
                </c:pt>
                <c:pt idx="10">
                  <c:v>3.4234100000000001</c:v>
                </c:pt>
                <c:pt idx="11">
                  <c:v>3.33256</c:v>
                </c:pt>
                <c:pt idx="12">
                  <c:v>2.0569500000000001</c:v>
                </c:pt>
                <c:pt idx="13">
                  <c:v>1.4761500000000001</c:v>
                </c:pt>
                <c:pt idx="14">
                  <c:v>1.4497199999999999</c:v>
                </c:pt>
                <c:pt idx="15">
                  <c:v>1.17493</c:v>
                </c:pt>
                <c:pt idx="16">
                  <c:v>0.72185999999999995</c:v>
                </c:pt>
                <c:pt idx="17">
                  <c:v>4.5824699999999998</c:v>
                </c:pt>
                <c:pt idx="18">
                  <c:v>1.67113</c:v>
                </c:pt>
              </c:numCache>
            </c:numRef>
          </c:val>
          <c:extLst>
            <c:ext xmlns:c16="http://schemas.microsoft.com/office/drawing/2014/chart" uri="{C3380CC4-5D6E-409C-BE32-E72D297353CC}">
              <c16:uniqueId val="{00000000-BA0A-4D3C-BA1C-E7A7DB7C6667}"/>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sz="1000" noProof="0"/>
            </a:pPr>
            <a:endParaRPr lang="fi-FI"/>
          </a:p>
        </c:txPr>
        <c:crossAx val="639421520"/>
        <c:crosses val="autoZero"/>
        <c:auto val="1"/>
        <c:lblAlgn val="ctr"/>
        <c:lblOffset val="100"/>
        <c:tickLblSkip val="1"/>
        <c:noMultiLvlLbl val="0"/>
      </c:catAx>
      <c:valAx>
        <c:axId val="639421520"/>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43692372075675"/>
          <c:y val="2.849249524126525E-2"/>
          <c:w val="0.47234087073604536"/>
          <c:h val="0.90560334515649221"/>
        </c:manualLayout>
      </c:layout>
      <c:barChart>
        <c:barDir val="bar"/>
        <c:grouping val="clustered"/>
        <c:varyColors val="0"/>
        <c:ser>
          <c:idx val="2"/>
          <c:order val="2"/>
          <c:tx>
            <c:strRef>
              <c:f>Taul1!$D$1</c:f>
              <c:strCache>
                <c:ptCount val="1"/>
                <c:pt idx="0">
                  <c:v>Mies, n=187</c:v>
                </c:pt>
              </c:strCache>
            </c:strRef>
          </c:tx>
          <c:spPr>
            <a:solidFill>
              <a:srgbClr val="007ED0"/>
            </a:solidFill>
          </c:spPr>
          <c:invertIfNegative val="0"/>
          <c:dLbls>
            <c:numFmt formatCode="#,##0" sourceLinked="0"/>
            <c:spPr>
              <a:noFill/>
              <a:ln>
                <a:noFill/>
              </a:ln>
              <a:effectLst/>
            </c:spPr>
            <c:txPr>
              <a:bodyPr/>
              <a:lstStyle/>
              <a:p>
                <a:pPr>
                  <a:defRPr>
                    <a:solidFill>
                      <a:srgbClr val="007ED0"/>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Taul1!$A$2:$A$19</c:f>
              <c:strCache>
                <c:ptCount val="18"/>
                <c:pt idx="0">
                  <c:v>Auttaminen</c:v>
                </c:pt>
                <c:pt idx="1">
                  <c:v>Talkootyö</c:v>
                </c:pt>
                <c:pt idx="2">
                  <c:v>Hallinto- ja luottamustehtävät</c:v>
                </c:pt>
                <c:pt idx="3">
                  <c:v>Tapahtumajärjestely- ja toimitsijatehtävät</c:v>
                </c:pt>
                <c:pt idx="4">
                  <c:v>Varainhankinta</c:v>
                </c:pt>
                <c:pt idx="5">
                  <c:v>Esiintyminen, ilmaisu, taide</c:v>
                </c:pt>
                <c:pt idx="6">
                  <c:v>Neuvonta kasvokkain, puhelimitse tai netissä</c:v>
                </c:pt>
                <c:pt idx="7">
                  <c:v>Kampanja- ja projektitehtävät</c:v>
                </c:pt>
                <c:pt idx="8">
                  <c:v>Luontoon ja ympäristöön liittyvät tehtävät</c:v>
                </c:pt>
                <c:pt idx="9">
                  <c:v>Rakentaminen, remontointi, kunnostustehtävät</c:v>
                </c:pt>
                <c:pt idx="10">
                  <c:v>Tukihenkilö- ja ystävätoiminta</c:v>
                </c:pt>
                <c:pt idx="11">
                  <c:v>Ryhmän tai kerhon ohjaaminen</c:v>
                </c:pt>
                <c:pt idx="12">
                  <c:v>Ruoanvalmistus ja muut keittiötehtävät</c:v>
                </c:pt>
                <c:pt idx="13">
                  <c:v>Vaikuttamistyö</c:v>
                </c:pt>
                <c:pt idx="14">
                  <c:v>Siistimistehtävät</c:v>
                </c:pt>
                <c:pt idx="15">
                  <c:v>Opetus ja koulutus</c:v>
                </c:pt>
                <c:pt idx="16">
                  <c:v>Viestintä ja julkaisutoiminta</c:v>
                </c:pt>
                <c:pt idx="17">
                  <c:v>Kuljetustehtävät, logistiikka</c:v>
                </c:pt>
              </c:strCache>
            </c:strRef>
          </c:cat>
          <c:val>
            <c:numRef>
              <c:f>Taul1!$D$2:$D$19</c:f>
              <c:numCache>
                <c:formatCode>0.00000</c:formatCode>
                <c:ptCount val="18"/>
                <c:pt idx="0">
                  <c:v>41.451300000000003</c:v>
                </c:pt>
                <c:pt idx="1">
                  <c:v>42.763150000000003</c:v>
                </c:pt>
                <c:pt idx="2">
                  <c:v>33.510420000000003</c:v>
                </c:pt>
                <c:pt idx="3">
                  <c:v>21.037590000000002</c:v>
                </c:pt>
                <c:pt idx="4">
                  <c:v>12.310890000000001</c:v>
                </c:pt>
                <c:pt idx="5">
                  <c:v>12.929539999999999</c:v>
                </c:pt>
                <c:pt idx="6">
                  <c:v>9.8707200000000004</c:v>
                </c:pt>
                <c:pt idx="7">
                  <c:v>9.4270600000000009</c:v>
                </c:pt>
                <c:pt idx="8">
                  <c:v>11.662739999999999</c:v>
                </c:pt>
                <c:pt idx="9">
                  <c:v>14.872450000000001</c:v>
                </c:pt>
                <c:pt idx="10">
                  <c:v>8.5792400000000004</c:v>
                </c:pt>
                <c:pt idx="11">
                  <c:v>9.5953300000000006</c:v>
                </c:pt>
                <c:pt idx="12">
                  <c:v>4.7744200000000001</c:v>
                </c:pt>
                <c:pt idx="13">
                  <c:v>9.9281799999999993</c:v>
                </c:pt>
                <c:pt idx="14">
                  <c:v>4.5981199999999998</c:v>
                </c:pt>
                <c:pt idx="15">
                  <c:v>9.7894600000000001</c:v>
                </c:pt>
                <c:pt idx="16">
                  <c:v>7.67828</c:v>
                </c:pt>
                <c:pt idx="17">
                  <c:v>10.881</c:v>
                </c:pt>
              </c:numCache>
            </c:numRef>
          </c:val>
          <c:extLst>
            <c:ext xmlns:c16="http://schemas.microsoft.com/office/drawing/2014/chart" uri="{C3380CC4-5D6E-409C-BE32-E72D297353CC}">
              <c16:uniqueId val="{00000002-D9F8-4EFE-90F6-063D795E62D4}"/>
            </c:ext>
          </c:extLst>
        </c:ser>
        <c:ser>
          <c:idx val="3"/>
          <c:order val="3"/>
          <c:tx>
            <c:strRef>
              <c:f>Taul1!$E$1</c:f>
              <c:strCache>
                <c:ptCount val="1"/>
                <c:pt idx="0">
                  <c:v>Nainen, n=243</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a:solidFill>
                      <a:srgbClr val="EB599E"/>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Taul1!$A$2:$A$19</c:f>
              <c:strCache>
                <c:ptCount val="18"/>
                <c:pt idx="0">
                  <c:v>Auttaminen</c:v>
                </c:pt>
                <c:pt idx="1">
                  <c:v>Talkootyö</c:v>
                </c:pt>
                <c:pt idx="2">
                  <c:v>Hallinto- ja luottamustehtävät</c:v>
                </c:pt>
                <c:pt idx="3">
                  <c:v>Tapahtumajärjestely- ja toimitsijatehtävät</c:v>
                </c:pt>
                <c:pt idx="4">
                  <c:v>Varainhankinta</c:v>
                </c:pt>
                <c:pt idx="5">
                  <c:v>Esiintyminen, ilmaisu, taide</c:v>
                </c:pt>
                <c:pt idx="6">
                  <c:v>Neuvonta kasvokkain, puhelimitse tai netissä</c:v>
                </c:pt>
                <c:pt idx="7">
                  <c:v>Kampanja- ja projektitehtävät</c:v>
                </c:pt>
                <c:pt idx="8">
                  <c:v>Luontoon ja ympäristöön liittyvät tehtävät</c:v>
                </c:pt>
                <c:pt idx="9">
                  <c:v>Rakentaminen, remontointi, kunnostustehtävät</c:v>
                </c:pt>
                <c:pt idx="10">
                  <c:v>Tukihenkilö- ja ystävätoiminta</c:v>
                </c:pt>
                <c:pt idx="11">
                  <c:v>Ryhmän tai kerhon ohjaaminen</c:v>
                </c:pt>
                <c:pt idx="12">
                  <c:v>Ruoanvalmistus ja muut keittiötehtävät</c:v>
                </c:pt>
                <c:pt idx="13">
                  <c:v>Vaikuttamistyö</c:v>
                </c:pt>
                <c:pt idx="14">
                  <c:v>Siistimistehtävät</c:v>
                </c:pt>
                <c:pt idx="15">
                  <c:v>Opetus ja koulutus</c:v>
                </c:pt>
                <c:pt idx="16">
                  <c:v>Viestintä ja julkaisutoiminta</c:v>
                </c:pt>
                <c:pt idx="17">
                  <c:v>Kuljetustehtävät, logistiikka</c:v>
                </c:pt>
              </c:strCache>
            </c:strRef>
          </c:cat>
          <c:val>
            <c:numRef>
              <c:f>Taul1!$E$2:$E$19</c:f>
              <c:numCache>
                <c:formatCode>0.00000</c:formatCode>
                <c:ptCount val="18"/>
                <c:pt idx="0">
                  <c:v>49.278280000000002</c:v>
                </c:pt>
                <c:pt idx="1">
                  <c:v>26.629069999999999</c:v>
                </c:pt>
                <c:pt idx="2">
                  <c:v>31.81475</c:v>
                </c:pt>
                <c:pt idx="3">
                  <c:v>22.840009999999999</c:v>
                </c:pt>
                <c:pt idx="4">
                  <c:v>13.204829999999999</c:v>
                </c:pt>
                <c:pt idx="5">
                  <c:v>10.60622</c:v>
                </c:pt>
                <c:pt idx="6">
                  <c:v>13.644</c:v>
                </c:pt>
                <c:pt idx="7">
                  <c:v>13.189959999999999</c:v>
                </c:pt>
                <c:pt idx="8">
                  <c:v>10.771509999999999</c:v>
                </c:pt>
                <c:pt idx="9">
                  <c:v>6.8825000000000003</c:v>
                </c:pt>
                <c:pt idx="10">
                  <c:v>12.436030000000001</c:v>
                </c:pt>
                <c:pt idx="11">
                  <c:v>11.420210000000001</c:v>
                </c:pt>
                <c:pt idx="12">
                  <c:v>14.211349999999999</c:v>
                </c:pt>
                <c:pt idx="13">
                  <c:v>8.7494300000000003</c:v>
                </c:pt>
                <c:pt idx="14">
                  <c:v>13.65685</c:v>
                </c:pt>
                <c:pt idx="15">
                  <c:v>9.2152399999999997</c:v>
                </c:pt>
                <c:pt idx="16">
                  <c:v>10.614470000000001</c:v>
                </c:pt>
                <c:pt idx="17">
                  <c:v>7.7918599999999998</c:v>
                </c:pt>
              </c:numCache>
            </c:numRef>
          </c:val>
          <c:extLst>
            <c:ext xmlns:c16="http://schemas.microsoft.com/office/drawing/2014/chart" uri="{C3380CC4-5D6E-409C-BE32-E72D297353CC}">
              <c16:uniqueId val="{00000000-41C7-49F2-94D0-C00436B70C50}"/>
            </c:ext>
          </c:extLst>
        </c:ser>
        <c:dLbls>
          <c:showLegendKey val="0"/>
          <c:showVal val="0"/>
          <c:showCatName val="0"/>
          <c:showSerName val="0"/>
          <c:showPercent val="0"/>
          <c:showBubbleSize val="0"/>
        </c:dLbls>
        <c:gapWidth val="50"/>
        <c:axId val="603909472"/>
        <c:axId val="6039217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Kaikki, n=433</c:v>
                      </c:pt>
                    </c:strCache>
                  </c:strRef>
                </c:tx>
                <c:spPr>
                  <a:solidFill>
                    <a:srgbClr val="CDCDCD"/>
                  </a:solidFill>
                </c:spPr>
                <c:invertIfNegative val="0"/>
                <c:dLbls>
                  <c:numFmt formatCode="#,##0" sourceLinked="0"/>
                  <c:spPr>
                    <a:noFill/>
                    <a:ln>
                      <a:noFill/>
                    </a:ln>
                    <a:effectLst/>
                  </c:spPr>
                  <c:txPr>
                    <a:bodyPr/>
                    <a:lstStyle/>
                    <a:p>
                      <a:pPr>
                        <a:defRPr>
                          <a:solidFill>
                            <a:srgbClr val="262626"/>
                          </a:solidFill>
                        </a:defRPr>
                      </a:pPr>
                      <a:endParaRPr lang="fi-FI"/>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Taul1!$A$2:$A$19</c15:sqref>
                        </c15:formulaRef>
                      </c:ext>
                    </c:extLst>
                    <c:strCache>
                      <c:ptCount val="18"/>
                      <c:pt idx="0">
                        <c:v>Auttaminen</c:v>
                      </c:pt>
                      <c:pt idx="1">
                        <c:v>Talkootyö</c:v>
                      </c:pt>
                      <c:pt idx="2">
                        <c:v>Hallinto- ja luottamustehtävät</c:v>
                      </c:pt>
                      <c:pt idx="3">
                        <c:v>Tapahtumajärjestely- ja toimitsijatehtävät</c:v>
                      </c:pt>
                      <c:pt idx="4">
                        <c:v>Varainhankinta</c:v>
                      </c:pt>
                      <c:pt idx="5">
                        <c:v>Esiintyminen, ilmaisu, taide</c:v>
                      </c:pt>
                      <c:pt idx="6">
                        <c:v>Neuvonta kasvokkain, puhelimitse tai netissä</c:v>
                      </c:pt>
                      <c:pt idx="7">
                        <c:v>Kampanja- ja projektitehtävät</c:v>
                      </c:pt>
                      <c:pt idx="8">
                        <c:v>Luontoon ja ympäristöön liittyvät tehtävät</c:v>
                      </c:pt>
                      <c:pt idx="9">
                        <c:v>Rakentaminen, remontointi, kunnostustehtävät</c:v>
                      </c:pt>
                      <c:pt idx="10">
                        <c:v>Tukihenkilö- ja ystävätoiminta</c:v>
                      </c:pt>
                      <c:pt idx="11">
                        <c:v>Ryhmän tai kerhon ohjaaminen</c:v>
                      </c:pt>
                      <c:pt idx="12">
                        <c:v>Ruoanvalmistus ja muut keittiötehtävät</c:v>
                      </c:pt>
                      <c:pt idx="13">
                        <c:v>Vaikuttamistyö</c:v>
                      </c:pt>
                      <c:pt idx="14">
                        <c:v>Siistimistehtävät</c:v>
                      </c:pt>
                      <c:pt idx="15">
                        <c:v>Opetus ja koulutus</c:v>
                      </c:pt>
                      <c:pt idx="16">
                        <c:v>Viestintä ja julkaisutoiminta</c:v>
                      </c:pt>
                      <c:pt idx="17">
                        <c:v>Kuljetustehtävät, logistiikka</c:v>
                      </c:pt>
                    </c:strCache>
                  </c:strRef>
                </c:cat>
                <c:val>
                  <c:numRef>
                    <c:extLst>
                      <c:ext uri="{02D57815-91ED-43cb-92C2-25804820EDAC}">
                        <c15:formulaRef>
                          <c15:sqref>Taul1!$B$2:$B$19</c15:sqref>
                        </c15:formulaRef>
                      </c:ext>
                    </c:extLst>
                    <c:numCache>
                      <c:formatCode>0.00000</c:formatCode>
                      <c:ptCount val="18"/>
                      <c:pt idx="0">
                        <c:v>45.542009999999998</c:v>
                      </c:pt>
                      <c:pt idx="1">
                        <c:v>34.224240000000002</c:v>
                      </c:pt>
                      <c:pt idx="2">
                        <c:v>32.499279999999999</c:v>
                      </c:pt>
                      <c:pt idx="3">
                        <c:v>22.025670000000002</c:v>
                      </c:pt>
                      <c:pt idx="4">
                        <c:v>12.738670000000001</c:v>
                      </c:pt>
                      <c:pt idx="5">
                        <c:v>11.89892</c:v>
                      </c:pt>
                      <c:pt idx="6">
                        <c:v>11.82418</c:v>
                      </c:pt>
                      <c:pt idx="7">
                        <c:v>11.48889</c:v>
                      </c:pt>
                      <c:pt idx="8">
                        <c:v>11.39113</c:v>
                      </c:pt>
                      <c:pt idx="9">
                        <c:v>10.610340000000001</c:v>
                      </c:pt>
                      <c:pt idx="10">
                        <c:v>10.581239999999999</c:v>
                      </c:pt>
                      <c:pt idx="11">
                        <c:v>10.523149999999999</c:v>
                      </c:pt>
                      <c:pt idx="12">
                        <c:v>9.7299399999999991</c:v>
                      </c:pt>
                      <c:pt idx="13">
                        <c:v>9.5111600000000003</c:v>
                      </c:pt>
                      <c:pt idx="14">
                        <c:v>9.4816400000000005</c:v>
                      </c:pt>
                      <c:pt idx="15">
                        <c:v>9.4525199999999998</c:v>
                      </c:pt>
                      <c:pt idx="16">
                        <c:v>9.3106600000000004</c:v>
                      </c:pt>
                      <c:pt idx="17">
                        <c:v>9.2151300000000003</c:v>
                      </c:pt>
                    </c:numCache>
                  </c:numRef>
                </c:val>
                <c:extLst>
                  <c:ext xmlns:c16="http://schemas.microsoft.com/office/drawing/2014/chart" uri="{C3380CC4-5D6E-409C-BE32-E72D297353CC}">
                    <c16:uniqueId val="{00000000-D9F8-4EFE-90F6-063D795E62D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SUKUPUOLI</c:v>
                      </c:pt>
                    </c:strCache>
                  </c:strRef>
                </c:tx>
                <c:spPr>
                  <a:solidFill>
                    <a:srgbClr val="EB599E"/>
                  </a:solidFill>
                </c:spPr>
                <c:invertIfNegative val="0"/>
                <c:dLbls>
                  <c:numFmt formatCode="#,##0" sourceLinked="0"/>
                  <c:spPr>
                    <a:noFill/>
                    <a:ln>
                      <a:noFill/>
                    </a:ln>
                    <a:effectLst/>
                  </c:spPr>
                  <c:txPr>
                    <a:bodyPr/>
                    <a:lstStyle/>
                    <a:p>
                      <a:pPr>
                        <a:defRPr>
                          <a:solidFill>
                            <a:srgbClr val="262626"/>
                          </a:solidFill>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Taul1!$A$2:$A$19</c15:sqref>
                        </c15:formulaRef>
                      </c:ext>
                    </c:extLst>
                    <c:strCache>
                      <c:ptCount val="18"/>
                      <c:pt idx="0">
                        <c:v>Auttaminen</c:v>
                      </c:pt>
                      <c:pt idx="1">
                        <c:v>Talkootyö</c:v>
                      </c:pt>
                      <c:pt idx="2">
                        <c:v>Hallinto- ja luottamustehtävät</c:v>
                      </c:pt>
                      <c:pt idx="3">
                        <c:v>Tapahtumajärjestely- ja toimitsijatehtävät</c:v>
                      </c:pt>
                      <c:pt idx="4">
                        <c:v>Varainhankinta</c:v>
                      </c:pt>
                      <c:pt idx="5">
                        <c:v>Esiintyminen, ilmaisu, taide</c:v>
                      </c:pt>
                      <c:pt idx="6">
                        <c:v>Neuvonta kasvokkain, puhelimitse tai netissä</c:v>
                      </c:pt>
                      <c:pt idx="7">
                        <c:v>Kampanja- ja projektitehtävät</c:v>
                      </c:pt>
                      <c:pt idx="8">
                        <c:v>Luontoon ja ympäristöön liittyvät tehtävät</c:v>
                      </c:pt>
                      <c:pt idx="9">
                        <c:v>Rakentaminen, remontointi, kunnostustehtävät</c:v>
                      </c:pt>
                      <c:pt idx="10">
                        <c:v>Tukihenkilö- ja ystävätoiminta</c:v>
                      </c:pt>
                      <c:pt idx="11">
                        <c:v>Ryhmän tai kerhon ohjaaminen</c:v>
                      </c:pt>
                      <c:pt idx="12">
                        <c:v>Ruoanvalmistus ja muut keittiötehtävät</c:v>
                      </c:pt>
                      <c:pt idx="13">
                        <c:v>Vaikuttamistyö</c:v>
                      </c:pt>
                      <c:pt idx="14">
                        <c:v>Siistimistehtävät</c:v>
                      </c:pt>
                      <c:pt idx="15">
                        <c:v>Opetus ja koulutus</c:v>
                      </c:pt>
                      <c:pt idx="16">
                        <c:v>Viestintä ja julkaisutoiminta</c:v>
                      </c:pt>
                      <c:pt idx="17">
                        <c:v>Kuljetustehtävät, logistiikka</c:v>
                      </c:pt>
                    </c:strCache>
                  </c:strRef>
                </c:cat>
                <c:val>
                  <c:numRef>
                    <c:extLst xmlns:c15="http://schemas.microsoft.com/office/drawing/2012/chart">
                      <c:ext xmlns:c15="http://schemas.microsoft.com/office/drawing/2012/chart" uri="{02D57815-91ED-43cb-92C2-25804820EDAC}">
                        <c15:formulaRef>
                          <c15:sqref>Taul1!$C$2:$C$19</c15:sqref>
                        </c15:formulaRef>
                      </c:ext>
                    </c:extLst>
                    <c:numCache>
                      <c:formatCode>General</c:formatCode>
                      <c:ptCount val="18"/>
                    </c:numCache>
                  </c:numRef>
                </c:val>
                <c:extLst xmlns:c15="http://schemas.microsoft.com/office/drawing/2012/chart">
                  <c:ext xmlns:c16="http://schemas.microsoft.com/office/drawing/2014/chart" uri="{C3380CC4-5D6E-409C-BE32-E72D297353CC}">
                    <c16:uniqueId val="{00000001-D9F8-4EFE-90F6-063D795E62D4}"/>
                  </c:ext>
                </c:extLst>
              </c15:ser>
            </c15:filteredBarSeries>
          </c:ext>
        </c:extLst>
      </c:barChart>
      <c:catAx>
        <c:axId val="603909472"/>
        <c:scaling>
          <c:orientation val="maxMin"/>
        </c:scaling>
        <c:delete val="0"/>
        <c:axPos val="l"/>
        <c:numFmt formatCode="General" sourceLinked="0"/>
        <c:majorTickMark val="none"/>
        <c:minorTickMark val="none"/>
        <c:tickLblPos val="nextTo"/>
        <c:spPr>
          <a:ln>
            <a:noFill/>
          </a:ln>
        </c:spPr>
        <c:txPr>
          <a:bodyPr/>
          <a:lstStyle/>
          <a:p>
            <a:pPr>
              <a:defRPr sz="1000">
                <a:solidFill>
                  <a:srgbClr val="262626"/>
                </a:solidFill>
              </a:defRPr>
            </a:pPr>
            <a:endParaRPr lang="fi-FI"/>
          </a:p>
        </c:txPr>
        <c:crossAx val="603921792"/>
        <c:crosses val="autoZero"/>
        <c:auto val="1"/>
        <c:lblAlgn val="ctr"/>
        <c:lblOffset val="100"/>
        <c:tickLblSkip val="1"/>
        <c:noMultiLvlLbl val="0"/>
      </c:catAx>
      <c:valAx>
        <c:axId val="60392179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defRPr>
            </a:pPr>
            <a:endParaRPr lang="fi-FI"/>
          </a:p>
        </c:txPr>
        <c:crossAx val="603909472"/>
        <c:crosses val="autoZero"/>
        <c:crossBetween val="between"/>
        <c:majorUnit val="10"/>
        <c:minorUnit val="1"/>
      </c:valAx>
      <c:spPr>
        <a:ln w="6350">
          <a:noFill/>
        </a:ln>
      </c:spPr>
    </c:plotArea>
    <c:legend>
      <c:legendPos val="r"/>
      <c:layout>
        <c:manualLayout>
          <c:xMode val="edge"/>
          <c:yMode val="edge"/>
          <c:x val="0.76529719746903391"/>
          <c:y val="0.73877053016985827"/>
          <c:w val="0.20853923588840823"/>
          <c:h val="0.1083410478577892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3831655355619"/>
          <c:y val="2.4751453624439614E-2"/>
          <c:w val="0.56939454494293607"/>
          <c:h val="0.91029613372304685"/>
        </c:manualLayout>
      </c:layout>
      <c:barChart>
        <c:barDir val="bar"/>
        <c:grouping val="clustered"/>
        <c:varyColors val="0"/>
        <c:ser>
          <c:idx val="2"/>
          <c:order val="2"/>
          <c:tx>
            <c:strRef>
              <c:f>Taul1!$D$1</c:f>
              <c:strCache>
                <c:ptCount val="1"/>
                <c:pt idx="0">
                  <c:v>Mies, n=187</c:v>
                </c:pt>
              </c:strCache>
            </c:strRef>
          </c:tx>
          <c:spPr>
            <a:solidFill>
              <a:srgbClr val="007ED0"/>
            </a:solidFill>
          </c:spPr>
          <c:invertIfNegative val="0"/>
          <c:dLbls>
            <c:numFmt formatCode="#,##0" sourceLinked="0"/>
            <c:spPr>
              <a:noFill/>
              <a:ln>
                <a:noFill/>
              </a:ln>
              <a:effectLst/>
            </c:spPr>
            <c:txPr>
              <a:bodyPr/>
              <a:lstStyle/>
              <a:p>
                <a:pPr>
                  <a:defRPr>
                    <a:solidFill>
                      <a:srgbClr val="007ED0"/>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Taul1!$A$2:$A$20</c:f>
              <c:strCache>
                <c:ptCount val="19"/>
                <c:pt idx="0">
                  <c:v>Vertaistuki ja vertaistoiminta</c:v>
                </c:pt>
                <c:pt idx="1">
                  <c:v>Toimistotehtävät</c:v>
                </c:pt>
                <c:pt idx="2">
                  <c:v>Tietotekniset tehtävät</c:v>
                </c:pt>
                <c:pt idx="3">
                  <c:v>Johtaminen</c:v>
                </c:pt>
                <c:pt idx="4">
                  <c:v>Taloushallinto</c:v>
                </c:pt>
                <c:pt idx="5">
                  <c:v>Hengelliset/uskonnolliset tehtävät</c:v>
                </c:pt>
                <c:pt idx="6">
                  <c:v>Valmentaminen</c:v>
                </c:pt>
                <c:pt idx="7">
                  <c:v>Markkinointi- ja myyntityö</c:v>
                </c:pt>
                <c:pt idx="8">
                  <c:v>Verkostotyö</c:v>
                </c:pt>
                <c:pt idx="9">
                  <c:v>Ruoan jakelu (esim. leipäjonossa)</c:v>
                </c:pt>
                <c:pt idx="10">
                  <c:v>Etsivä ja jalkautuva työ</c:v>
                </c:pt>
                <c:pt idx="11">
                  <c:v>Kehittämistehtävät</c:v>
                </c:pt>
                <c:pt idx="12">
                  <c:v>Kansainväliset tehtävät</c:v>
                </c:pt>
                <c:pt idx="13">
                  <c:v>Isäntäperheenä toimiminen</c:v>
                </c:pt>
                <c:pt idx="14">
                  <c:v>Rekrytointi</c:v>
                </c:pt>
                <c:pt idx="15">
                  <c:v>Tutkimustyö</c:v>
                </c:pt>
                <c:pt idx="16">
                  <c:v>Sovittelu</c:v>
                </c:pt>
                <c:pt idx="17">
                  <c:v>Muu</c:v>
                </c:pt>
                <c:pt idx="18">
                  <c:v>En osaa sanoa</c:v>
                </c:pt>
              </c:strCache>
            </c:strRef>
          </c:cat>
          <c:val>
            <c:numRef>
              <c:f>Taul1!$D$2:$D$20</c:f>
              <c:numCache>
                <c:formatCode>0.00000</c:formatCode>
                <c:ptCount val="19"/>
                <c:pt idx="0">
                  <c:v>7.2392000000000003</c:v>
                </c:pt>
                <c:pt idx="1">
                  <c:v>7.46706</c:v>
                </c:pt>
                <c:pt idx="2">
                  <c:v>9.1637799999999991</c:v>
                </c:pt>
                <c:pt idx="3">
                  <c:v>10.53007</c:v>
                </c:pt>
                <c:pt idx="4">
                  <c:v>7.8536099999999998</c:v>
                </c:pt>
                <c:pt idx="5">
                  <c:v>7.5087700000000002</c:v>
                </c:pt>
                <c:pt idx="6">
                  <c:v>4.6456799999999996</c:v>
                </c:pt>
                <c:pt idx="7">
                  <c:v>4.7700399999999998</c:v>
                </c:pt>
                <c:pt idx="8">
                  <c:v>4.9279599999999997</c:v>
                </c:pt>
                <c:pt idx="9">
                  <c:v>2.1304400000000001</c:v>
                </c:pt>
                <c:pt idx="10">
                  <c:v>3.1637599999999999</c:v>
                </c:pt>
                <c:pt idx="11">
                  <c:v>3.9221400000000002</c:v>
                </c:pt>
                <c:pt idx="12">
                  <c:v>1.63611</c:v>
                </c:pt>
                <c:pt idx="13">
                  <c:v>0.71342000000000005</c:v>
                </c:pt>
                <c:pt idx="14">
                  <c:v>2.0131800000000002</c:v>
                </c:pt>
                <c:pt idx="15">
                  <c:v>1.1667000000000001</c:v>
                </c:pt>
                <c:pt idx="16" formatCode="General">
                  <c:v>0</c:v>
                </c:pt>
                <c:pt idx="17">
                  <c:v>3.0852400000000002</c:v>
                </c:pt>
                <c:pt idx="18">
                  <c:v>2.1348400000000001</c:v>
                </c:pt>
              </c:numCache>
            </c:numRef>
          </c:val>
          <c:extLst>
            <c:ext xmlns:c16="http://schemas.microsoft.com/office/drawing/2014/chart" uri="{C3380CC4-5D6E-409C-BE32-E72D297353CC}">
              <c16:uniqueId val="{00000000-C83A-4B13-8524-AFADCEBE954B}"/>
            </c:ext>
          </c:extLst>
        </c:ser>
        <c:ser>
          <c:idx val="3"/>
          <c:order val="3"/>
          <c:tx>
            <c:strRef>
              <c:f>Taul1!$E$1</c:f>
              <c:strCache>
                <c:ptCount val="1"/>
                <c:pt idx="0">
                  <c:v>Nainen, n=243</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a:solidFill>
                      <a:srgbClr val="EB599E"/>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Taul1!$A$2:$A$20</c:f>
              <c:strCache>
                <c:ptCount val="19"/>
                <c:pt idx="0">
                  <c:v>Vertaistuki ja vertaistoiminta</c:v>
                </c:pt>
                <c:pt idx="1">
                  <c:v>Toimistotehtävät</c:v>
                </c:pt>
                <c:pt idx="2">
                  <c:v>Tietotekniset tehtävät</c:v>
                </c:pt>
                <c:pt idx="3">
                  <c:v>Johtaminen</c:v>
                </c:pt>
                <c:pt idx="4">
                  <c:v>Taloushallinto</c:v>
                </c:pt>
                <c:pt idx="5">
                  <c:v>Hengelliset/uskonnolliset tehtävät</c:v>
                </c:pt>
                <c:pt idx="6">
                  <c:v>Valmentaminen</c:v>
                </c:pt>
                <c:pt idx="7">
                  <c:v>Markkinointi- ja myyntityö</c:v>
                </c:pt>
                <c:pt idx="8">
                  <c:v>Verkostotyö</c:v>
                </c:pt>
                <c:pt idx="9">
                  <c:v>Ruoan jakelu (esim. leipäjonossa)</c:v>
                </c:pt>
                <c:pt idx="10">
                  <c:v>Etsivä ja jalkautuva työ</c:v>
                </c:pt>
                <c:pt idx="11">
                  <c:v>Kehittämistehtävät</c:v>
                </c:pt>
                <c:pt idx="12">
                  <c:v>Kansainväliset tehtävät</c:v>
                </c:pt>
                <c:pt idx="13">
                  <c:v>Isäntäperheenä toimiminen</c:v>
                </c:pt>
                <c:pt idx="14">
                  <c:v>Rekrytointi</c:v>
                </c:pt>
                <c:pt idx="15">
                  <c:v>Tutkimustyö</c:v>
                </c:pt>
                <c:pt idx="16">
                  <c:v>Sovittelu</c:v>
                </c:pt>
                <c:pt idx="17">
                  <c:v>Muu</c:v>
                </c:pt>
                <c:pt idx="18">
                  <c:v>En osaa sanoa</c:v>
                </c:pt>
              </c:strCache>
            </c:strRef>
          </c:cat>
          <c:val>
            <c:numRef>
              <c:f>Taul1!$E$2:$E$20</c:f>
              <c:numCache>
                <c:formatCode>General</c:formatCode>
                <c:ptCount val="19"/>
                <c:pt idx="0">
                  <c:v>10.62087</c:v>
                </c:pt>
                <c:pt idx="1">
                  <c:v>10.35675</c:v>
                </c:pt>
                <c:pt idx="2">
                  <c:v>7.9100799999999998</c:v>
                </c:pt>
                <c:pt idx="3">
                  <c:v>5.8205400000000003</c:v>
                </c:pt>
                <c:pt idx="4">
                  <c:v>6.4655699999999996</c:v>
                </c:pt>
                <c:pt idx="5">
                  <c:v>6.7314499999999997</c:v>
                </c:pt>
                <c:pt idx="6">
                  <c:v>5.5376799999999999</c:v>
                </c:pt>
                <c:pt idx="7">
                  <c:v>4.8983499999999998</c:v>
                </c:pt>
                <c:pt idx="8">
                  <c:v>3.6735199999999999</c:v>
                </c:pt>
                <c:pt idx="9">
                  <c:v>5.52461</c:v>
                </c:pt>
                <c:pt idx="10">
                  <c:v>3.6776300000000002</c:v>
                </c:pt>
                <c:pt idx="11">
                  <c:v>2.82931</c:v>
                </c:pt>
                <c:pt idx="12">
                  <c:v>2.4457300000000002</c:v>
                </c:pt>
                <c:pt idx="13">
                  <c:v>2.1657700000000002</c:v>
                </c:pt>
                <c:pt idx="14">
                  <c:v>0.95720000000000005</c:v>
                </c:pt>
                <c:pt idx="15">
                  <c:v>1.1900900000000001</c:v>
                </c:pt>
                <c:pt idx="16">
                  <c:v>1.37002</c:v>
                </c:pt>
                <c:pt idx="17">
                  <c:v>5.7343099999999998</c:v>
                </c:pt>
                <c:pt idx="18">
                  <c:v>1.2689900000000001</c:v>
                </c:pt>
              </c:numCache>
            </c:numRef>
          </c:val>
          <c:extLst>
            <c:ext xmlns:c16="http://schemas.microsoft.com/office/drawing/2014/chart" uri="{C3380CC4-5D6E-409C-BE32-E72D297353CC}">
              <c16:uniqueId val="{00000001-C83A-4B13-8524-AFADCEBE954B}"/>
            </c:ext>
          </c:extLst>
        </c:ser>
        <c:dLbls>
          <c:showLegendKey val="0"/>
          <c:showVal val="0"/>
          <c:showCatName val="0"/>
          <c:showSerName val="0"/>
          <c:showPercent val="0"/>
          <c:showBubbleSize val="0"/>
        </c:dLbls>
        <c:gapWidth val="50"/>
        <c:axId val="603909472"/>
        <c:axId val="6039217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Kaikki, n=433</c:v>
                      </c:pt>
                    </c:strCache>
                  </c:strRef>
                </c:tx>
                <c:spPr>
                  <a:solidFill>
                    <a:srgbClr val="CDCDCD"/>
                  </a:solidFill>
                </c:spPr>
                <c:invertIfNegative val="0"/>
                <c:dLbls>
                  <c:numFmt formatCode="#,##0" sourceLinked="0"/>
                  <c:spPr>
                    <a:noFill/>
                    <a:ln>
                      <a:noFill/>
                    </a:ln>
                    <a:effectLst/>
                  </c:spPr>
                  <c:txPr>
                    <a:bodyPr/>
                    <a:lstStyle/>
                    <a:p>
                      <a:pPr>
                        <a:defRPr>
                          <a:solidFill>
                            <a:srgbClr val="262626"/>
                          </a:solidFill>
                        </a:defRPr>
                      </a:pPr>
                      <a:endParaRPr lang="fi-FI"/>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Taul1!$A$2:$A$20</c15:sqref>
                        </c15:formulaRef>
                      </c:ext>
                    </c:extLst>
                    <c:strCache>
                      <c:ptCount val="19"/>
                      <c:pt idx="0">
                        <c:v>Vertaistuki ja vertaistoiminta</c:v>
                      </c:pt>
                      <c:pt idx="1">
                        <c:v>Toimistotehtävät</c:v>
                      </c:pt>
                      <c:pt idx="2">
                        <c:v>Tietotekniset tehtävät</c:v>
                      </c:pt>
                      <c:pt idx="3">
                        <c:v>Johtaminen</c:v>
                      </c:pt>
                      <c:pt idx="4">
                        <c:v>Taloushallinto</c:v>
                      </c:pt>
                      <c:pt idx="5">
                        <c:v>Hengelliset/uskonnolliset tehtävät</c:v>
                      </c:pt>
                      <c:pt idx="6">
                        <c:v>Valmentaminen</c:v>
                      </c:pt>
                      <c:pt idx="7">
                        <c:v>Markkinointi- ja myyntityö</c:v>
                      </c:pt>
                      <c:pt idx="8">
                        <c:v>Verkostotyö</c:v>
                      </c:pt>
                      <c:pt idx="9">
                        <c:v>Ruoan jakelu (esim. leipäjonossa)</c:v>
                      </c:pt>
                      <c:pt idx="10">
                        <c:v>Etsivä ja jalkautuva työ</c:v>
                      </c:pt>
                      <c:pt idx="11">
                        <c:v>Kehittämistehtävät</c:v>
                      </c:pt>
                      <c:pt idx="12">
                        <c:v>Kansainväliset tehtävät</c:v>
                      </c:pt>
                      <c:pt idx="13">
                        <c:v>Isäntäperheenä toimiminen</c:v>
                      </c:pt>
                      <c:pt idx="14">
                        <c:v>Rekrytointi</c:v>
                      </c:pt>
                      <c:pt idx="15">
                        <c:v>Tutkimustyö</c:v>
                      </c:pt>
                      <c:pt idx="16">
                        <c:v>Sovittelu</c:v>
                      </c:pt>
                      <c:pt idx="17">
                        <c:v>Muu</c:v>
                      </c:pt>
                      <c:pt idx="18">
                        <c:v>En osaa sanoa</c:v>
                      </c:pt>
                    </c:strCache>
                  </c:strRef>
                </c:cat>
                <c:val>
                  <c:numRef>
                    <c:extLst>
                      <c:ext uri="{02D57815-91ED-43cb-92C2-25804820EDAC}">
                        <c15:formulaRef>
                          <c15:sqref>Taul1!$B$2:$B$20</c15:sqref>
                        </c15:formulaRef>
                      </c:ext>
                    </c:extLst>
                    <c:numCache>
                      <c:formatCode>0.00000</c:formatCode>
                      <c:ptCount val="19"/>
                      <c:pt idx="0">
                        <c:v>8.9955599999999993</c:v>
                      </c:pt>
                      <c:pt idx="1">
                        <c:v>8.9634</c:v>
                      </c:pt>
                      <c:pt idx="2">
                        <c:v>8.4710300000000007</c:v>
                      </c:pt>
                      <c:pt idx="3">
                        <c:v>8.0116499999999995</c:v>
                      </c:pt>
                      <c:pt idx="4">
                        <c:v>7.0946800000000003</c:v>
                      </c:pt>
                      <c:pt idx="5">
                        <c:v>7.0728299999999997</c:v>
                      </c:pt>
                      <c:pt idx="6">
                        <c:v>5.0993500000000003</c:v>
                      </c:pt>
                      <c:pt idx="7">
                        <c:v>4.8209</c:v>
                      </c:pt>
                      <c:pt idx="8">
                        <c:v>4.2496900000000002</c:v>
                      </c:pt>
                      <c:pt idx="9">
                        <c:v>3.91134</c:v>
                      </c:pt>
                      <c:pt idx="10">
                        <c:v>3.4234100000000001</c:v>
                      </c:pt>
                      <c:pt idx="11">
                        <c:v>3.33256</c:v>
                      </c:pt>
                      <c:pt idx="12">
                        <c:v>2.0569500000000001</c:v>
                      </c:pt>
                      <c:pt idx="13">
                        <c:v>1.4761500000000001</c:v>
                      </c:pt>
                      <c:pt idx="14">
                        <c:v>1.4497199999999999</c:v>
                      </c:pt>
                      <c:pt idx="15">
                        <c:v>1.17493</c:v>
                      </c:pt>
                      <c:pt idx="16">
                        <c:v>0.72185999999999995</c:v>
                      </c:pt>
                      <c:pt idx="17">
                        <c:v>4.5824699999999998</c:v>
                      </c:pt>
                      <c:pt idx="18">
                        <c:v>1.67113</c:v>
                      </c:pt>
                    </c:numCache>
                  </c:numRef>
                </c:val>
                <c:extLst>
                  <c:ext xmlns:c16="http://schemas.microsoft.com/office/drawing/2014/chart" uri="{C3380CC4-5D6E-409C-BE32-E72D297353CC}">
                    <c16:uniqueId val="{00000002-C83A-4B13-8524-AFADCEBE954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SUKUPUOLI</c:v>
                      </c:pt>
                    </c:strCache>
                  </c:strRef>
                </c:tx>
                <c:spPr>
                  <a:solidFill>
                    <a:srgbClr val="EB599E"/>
                  </a:solidFill>
                </c:spPr>
                <c:invertIfNegative val="0"/>
                <c:dLbls>
                  <c:numFmt formatCode="#,##0" sourceLinked="0"/>
                  <c:spPr>
                    <a:noFill/>
                    <a:ln>
                      <a:noFill/>
                    </a:ln>
                    <a:effectLst/>
                  </c:spPr>
                  <c:txPr>
                    <a:bodyPr/>
                    <a:lstStyle/>
                    <a:p>
                      <a:pPr>
                        <a:defRPr>
                          <a:solidFill>
                            <a:srgbClr val="262626"/>
                          </a:solidFill>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Taul1!$A$2:$A$20</c15:sqref>
                        </c15:formulaRef>
                      </c:ext>
                    </c:extLst>
                    <c:strCache>
                      <c:ptCount val="19"/>
                      <c:pt idx="0">
                        <c:v>Vertaistuki ja vertaistoiminta</c:v>
                      </c:pt>
                      <c:pt idx="1">
                        <c:v>Toimistotehtävät</c:v>
                      </c:pt>
                      <c:pt idx="2">
                        <c:v>Tietotekniset tehtävät</c:v>
                      </c:pt>
                      <c:pt idx="3">
                        <c:v>Johtaminen</c:v>
                      </c:pt>
                      <c:pt idx="4">
                        <c:v>Taloushallinto</c:v>
                      </c:pt>
                      <c:pt idx="5">
                        <c:v>Hengelliset/uskonnolliset tehtävät</c:v>
                      </c:pt>
                      <c:pt idx="6">
                        <c:v>Valmentaminen</c:v>
                      </c:pt>
                      <c:pt idx="7">
                        <c:v>Markkinointi- ja myyntityö</c:v>
                      </c:pt>
                      <c:pt idx="8">
                        <c:v>Verkostotyö</c:v>
                      </c:pt>
                      <c:pt idx="9">
                        <c:v>Ruoan jakelu (esim. leipäjonossa)</c:v>
                      </c:pt>
                      <c:pt idx="10">
                        <c:v>Etsivä ja jalkautuva työ</c:v>
                      </c:pt>
                      <c:pt idx="11">
                        <c:v>Kehittämistehtävät</c:v>
                      </c:pt>
                      <c:pt idx="12">
                        <c:v>Kansainväliset tehtävät</c:v>
                      </c:pt>
                      <c:pt idx="13">
                        <c:v>Isäntäperheenä toimiminen</c:v>
                      </c:pt>
                      <c:pt idx="14">
                        <c:v>Rekrytointi</c:v>
                      </c:pt>
                      <c:pt idx="15">
                        <c:v>Tutkimustyö</c:v>
                      </c:pt>
                      <c:pt idx="16">
                        <c:v>Sovittelu</c:v>
                      </c:pt>
                      <c:pt idx="17">
                        <c:v>Muu</c:v>
                      </c:pt>
                      <c:pt idx="18">
                        <c:v>En osaa sanoa</c:v>
                      </c:pt>
                    </c:strCache>
                  </c:strRef>
                </c:cat>
                <c:val>
                  <c:numRef>
                    <c:extLst xmlns:c15="http://schemas.microsoft.com/office/drawing/2012/chart">
                      <c:ext xmlns:c15="http://schemas.microsoft.com/office/drawing/2012/chart" uri="{02D57815-91ED-43cb-92C2-25804820EDAC}">
                        <c15:formulaRef>
                          <c15:sqref>Taul1!$C$2:$C$20</c15:sqref>
                        </c15:formulaRef>
                      </c:ext>
                    </c:extLst>
                    <c:numCache>
                      <c:formatCode>General</c:formatCode>
                      <c:ptCount val="19"/>
                    </c:numCache>
                  </c:numRef>
                </c:val>
                <c:extLst xmlns:c15="http://schemas.microsoft.com/office/drawing/2012/chart">
                  <c:ext xmlns:c16="http://schemas.microsoft.com/office/drawing/2014/chart" uri="{C3380CC4-5D6E-409C-BE32-E72D297353CC}">
                    <c16:uniqueId val="{00000003-C83A-4B13-8524-AFADCEBE954B}"/>
                  </c:ext>
                </c:extLst>
              </c15:ser>
            </c15:filteredBarSeries>
          </c:ext>
        </c:extLst>
      </c:barChart>
      <c:catAx>
        <c:axId val="603909472"/>
        <c:scaling>
          <c:orientation val="maxMin"/>
        </c:scaling>
        <c:delete val="0"/>
        <c:axPos val="l"/>
        <c:numFmt formatCode="General" sourceLinked="0"/>
        <c:majorTickMark val="none"/>
        <c:minorTickMark val="none"/>
        <c:tickLblPos val="nextTo"/>
        <c:spPr>
          <a:ln>
            <a:noFill/>
          </a:ln>
        </c:spPr>
        <c:txPr>
          <a:bodyPr/>
          <a:lstStyle/>
          <a:p>
            <a:pPr>
              <a:defRPr sz="1000">
                <a:solidFill>
                  <a:srgbClr val="262626"/>
                </a:solidFill>
              </a:defRPr>
            </a:pPr>
            <a:endParaRPr lang="fi-FI"/>
          </a:p>
        </c:txPr>
        <c:crossAx val="603921792"/>
        <c:crosses val="autoZero"/>
        <c:auto val="1"/>
        <c:lblAlgn val="ctr"/>
        <c:lblOffset val="100"/>
        <c:tickLblSkip val="1"/>
        <c:noMultiLvlLbl val="0"/>
      </c:catAx>
      <c:valAx>
        <c:axId val="60392179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defRPr>
            </a:pPr>
            <a:endParaRPr lang="fi-FI"/>
          </a:p>
        </c:txPr>
        <c:crossAx val="603909472"/>
        <c:crosses val="autoZero"/>
        <c:crossBetween val="between"/>
        <c:majorUnit val="10"/>
        <c:minorUnit val="1"/>
      </c:valAx>
      <c:spPr>
        <a:ln w="6350">
          <a:noFill/>
        </a:ln>
      </c:spPr>
    </c:plotArea>
    <c:legend>
      <c:legendPos val="r"/>
      <c:layout>
        <c:manualLayout>
          <c:xMode val="edge"/>
          <c:yMode val="edge"/>
          <c:x val="0.76529719746903391"/>
          <c:y val="0.73877053016985827"/>
          <c:w val="0.20853923588840823"/>
          <c:h val="0.1083410478577892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52063606034638"/>
          <c:y val="1.2420372697243342E-2"/>
          <c:w val="0.68225720579137761"/>
          <c:h val="0.92020426193132265"/>
        </c:manualLayout>
      </c:layout>
      <c:barChart>
        <c:barDir val="bar"/>
        <c:grouping val="clustered"/>
        <c:varyColors val="0"/>
        <c:ser>
          <c:idx val="0"/>
          <c:order val="0"/>
          <c:tx>
            <c:strRef>
              <c:f>Taul1!$B$7</c:f>
              <c:strCache>
                <c:ptCount val="1"/>
                <c:pt idx="0">
                  <c:v>Kaikki, n=433</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Taul1!$A$8:$A$21</c:f>
              <c:strCache>
                <c:ptCount val="14"/>
                <c:pt idx="0">
                  <c:v>PITKÄKESTOISTA/LYHYTKESTOISTA</c:v>
                </c:pt>
                <c:pt idx="1">
                  <c:v>Pitkäkestoiseen</c:v>
                </c:pt>
                <c:pt idx="2">
                  <c:v>Lyhytkestoiseen</c:v>
                </c:pt>
                <c:pt idx="3">
                  <c:v>Molempiin yhtä paljon</c:v>
                </c:pt>
                <c:pt idx="5">
                  <c:v>SÄÄNNÖLLISTÄ/SATUNNAISTA</c:v>
                </c:pt>
                <c:pt idx="6">
                  <c:v>Säännölliseen</c:v>
                </c:pt>
                <c:pt idx="7">
                  <c:v>Satunnaiseen</c:v>
                </c:pt>
                <c:pt idx="8">
                  <c:v>Molempiin yhtä paljon</c:v>
                </c:pt>
                <c:pt idx="10">
                  <c:v>ORGANISOITUA/ORGANISOIMATONTA</c:v>
                </c:pt>
                <c:pt idx="11">
                  <c:v>Jonkin yhteisön organisoimaan</c:v>
                </c:pt>
                <c:pt idx="12">
                  <c:v>Vapaasti organisoituun</c:v>
                </c:pt>
                <c:pt idx="13">
                  <c:v>Molempiin yhtä paljon</c:v>
                </c:pt>
              </c:strCache>
            </c:strRef>
          </c:cat>
          <c:val>
            <c:numRef>
              <c:f>Taul1!$B$8:$B$21</c:f>
              <c:numCache>
                <c:formatCode>0.00000</c:formatCode>
                <c:ptCount val="14"/>
                <c:pt idx="1">
                  <c:v>39.652790000000003</c:v>
                </c:pt>
                <c:pt idx="2">
                  <c:v>41.887590000000003</c:v>
                </c:pt>
                <c:pt idx="3">
                  <c:v>18.459620000000001</c:v>
                </c:pt>
                <c:pt idx="6">
                  <c:v>44.441429999999997</c:v>
                </c:pt>
                <c:pt idx="7">
                  <c:v>38.076529999999998</c:v>
                </c:pt>
                <c:pt idx="8">
                  <c:v>17.482040000000001</c:v>
                </c:pt>
                <c:pt idx="11">
                  <c:v>64.269080000000002</c:v>
                </c:pt>
                <c:pt idx="12">
                  <c:v>24.708400000000001</c:v>
                </c:pt>
                <c:pt idx="13">
                  <c:v>11.02253</c:v>
                </c:pt>
              </c:numCache>
            </c:numRef>
          </c:val>
          <c:extLst>
            <c:ext xmlns:c16="http://schemas.microsoft.com/office/drawing/2014/chart" uri="{C3380CC4-5D6E-409C-BE32-E72D297353CC}">
              <c16:uniqueId val="{00000000-3130-4640-9C7E-431C606B043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5491589444716"/>
          <c:y val="1.2420372697243342E-2"/>
          <c:w val="0.78652298535366294"/>
          <c:h val="0.92020426193132265"/>
        </c:manualLayout>
      </c:layout>
      <c:barChart>
        <c:barDir val="bar"/>
        <c:grouping val="clustered"/>
        <c:varyColors val="0"/>
        <c:ser>
          <c:idx val="0"/>
          <c:order val="0"/>
          <c:tx>
            <c:strRef>
              <c:f>Taul1!$B$5</c:f>
              <c:strCache>
                <c:ptCount val="1"/>
                <c:pt idx="0">
                  <c:v>x</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Taul1!$A$6:$A$19</c:f>
              <c:strCache>
                <c:ptCount val="14"/>
                <c:pt idx="0">
                  <c:v>Vapaaehtoinen</c:v>
                </c:pt>
                <c:pt idx="1">
                  <c:v>Talkoolainen</c:v>
                </c:pt>
                <c:pt idx="2">
                  <c:v>Auttaja</c:v>
                </c:pt>
                <c:pt idx="3">
                  <c:v>Osa ryhmää / yhteisöä</c:v>
                </c:pt>
                <c:pt idx="4">
                  <c:v>Hyväntekijä</c:v>
                </c:pt>
                <c:pt idx="5">
                  <c:v>Vapaaehtoistyöntekijä</c:v>
                </c:pt>
                <c:pt idx="6">
                  <c:v>Kansalainen</c:v>
                </c:pt>
                <c:pt idx="7">
                  <c:v>Vastuunkantaja</c:v>
                </c:pt>
                <c:pt idx="8">
                  <c:v>Luottamushenkilö</c:v>
                </c:pt>
                <c:pt idx="9">
                  <c:v>Seurakuntalainen</c:v>
                </c:pt>
                <c:pt idx="10">
                  <c:v>Ilmaistyön tekijä</c:v>
                </c:pt>
                <c:pt idx="11">
                  <c:v>Vaikuttaja</c:v>
                </c:pt>
                <c:pt idx="12">
                  <c:v>Aktivisti</c:v>
                </c:pt>
                <c:pt idx="13">
                  <c:v>Jotain muuta</c:v>
                </c:pt>
              </c:strCache>
            </c:strRef>
          </c:cat>
          <c:val>
            <c:numRef>
              <c:f>Taul1!$B$6:$B$19</c:f>
              <c:numCache>
                <c:formatCode>0.00000</c:formatCode>
                <c:ptCount val="14"/>
                <c:pt idx="0">
                  <c:v>57.241059999999997</c:v>
                </c:pt>
                <c:pt idx="1">
                  <c:v>39.790280000000003</c:v>
                </c:pt>
                <c:pt idx="2">
                  <c:v>36.768160000000002</c:v>
                </c:pt>
                <c:pt idx="3">
                  <c:v>34.20214</c:v>
                </c:pt>
                <c:pt idx="4">
                  <c:v>15.612270000000001</c:v>
                </c:pt>
                <c:pt idx="5">
                  <c:v>14.93877</c:v>
                </c:pt>
                <c:pt idx="6">
                  <c:v>11.361459999999999</c:v>
                </c:pt>
                <c:pt idx="7">
                  <c:v>11.319179999999999</c:v>
                </c:pt>
                <c:pt idx="8">
                  <c:v>8.8004700000000007</c:v>
                </c:pt>
                <c:pt idx="9">
                  <c:v>5.3546399999999998</c:v>
                </c:pt>
                <c:pt idx="10">
                  <c:v>5.2417999999999996</c:v>
                </c:pt>
                <c:pt idx="11">
                  <c:v>4.5013100000000001</c:v>
                </c:pt>
                <c:pt idx="12">
                  <c:v>3.9413800000000001</c:v>
                </c:pt>
                <c:pt idx="13">
                  <c:v>0.58104</c:v>
                </c:pt>
              </c:numCache>
            </c:numRef>
          </c:val>
          <c:extLst>
            <c:ext xmlns:c16="http://schemas.microsoft.com/office/drawing/2014/chart" uri="{C3380CC4-5D6E-409C-BE32-E72D297353CC}">
              <c16:uniqueId val="{00000000-3130-4640-9C7E-431C606B043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Taul1!$B$8</c:f>
              <c:strCache>
                <c:ptCount val="1"/>
                <c:pt idx="0">
                  <c:v>2024, n=433</c:v>
                </c:pt>
              </c:strCache>
            </c:strRef>
          </c:tx>
          <c:spPr>
            <a:solidFill>
              <a:srgbClr val="4DA7BC"/>
            </a:solidFill>
          </c:spPr>
          <c:invertIfNegative val="0"/>
          <c:dLbls>
            <c:numFmt formatCode="#,##0" sourceLinked="0"/>
            <c:spPr>
              <a:noFill/>
              <a:ln>
                <a:noFill/>
              </a:ln>
              <a:effectLst/>
            </c:spPr>
            <c:txPr>
              <a:bodyPr/>
              <a:lstStyle/>
              <a:p>
                <a:pPr>
                  <a:defRPr sz="1200" b="1">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Taul1!$A$9:$A$22</c:f>
              <c:strCache>
                <c:ptCount val="14"/>
                <c:pt idx="0">
                  <c:v>PITKÄKESTOISTA/LYHYTKESTOISTA</c:v>
                </c:pt>
                <c:pt idx="1">
                  <c:v>Pitkäkestoiseen</c:v>
                </c:pt>
                <c:pt idx="2">
                  <c:v>Lyhytkestoiseen</c:v>
                </c:pt>
                <c:pt idx="3">
                  <c:v>Molempiin yhtä paljon</c:v>
                </c:pt>
                <c:pt idx="5">
                  <c:v>SÄÄNNÖLLISTÄ/SATUNNAISTA</c:v>
                </c:pt>
                <c:pt idx="6">
                  <c:v>Säännölliseen</c:v>
                </c:pt>
                <c:pt idx="7">
                  <c:v>Satunnaiseen</c:v>
                </c:pt>
                <c:pt idx="8">
                  <c:v>Molempiin yhtä paljon</c:v>
                </c:pt>
                <c:pt idx="10">
                  <c:v>ORGANISOITUA/ORGANISOIMATONTA</c:v>
                </c:pt>
                <c:pt idx="11">
                  <c:v>Jonkin yhteisön organisoimaan*</c:v>
                </c:pt>
                <c:pt idx="12">
                  <c:v>Vapaasti organisoituun**</c:v>
                </c:pt>
                <c:pt idx="13">
                  <c:v>Molempiin yhtä paljon</c:v>
                </c:pt>
              </c:strCache>
            </c:strRef>
          </c:cat>
          <c:val>
            <c:numRef>
              <c:f>Taul1!$B$9:$B$22</c:f>
              <c:numCache>
                <c:formatCode>0.00000</c:formatCode>
                <c:ptCount val="14"/>
                <c:pt idx="1">
                  <c:v>39.652790000000003</c:v>
                </c:pt>
                <c:pt idx="2">
                  <c:v>41.887590000000003</c:v>
                </c:pt>
                <c:pt idx="3">
                  <c:v>18.459620000000001</c:v>
                </c:pt>
                <c:pt idx="6">
                  <c:v>44.441429999999997</c:v>
                </c:pt>
                <c:pt idx="7">
                  <c:v>38.076529999999998</c:v>
                </c:pt>
                <c:pt idx="8">
                  <c:v>17.482040000000001</c:v>
                </c:pt>
                <c:pt idx="11">
                  <c:v>64.269080000000002</c:v>
                </c:pt>
                <c:pt idx="12">
                  <c:v>24.708400000000001</c:v>
                </c:pt>
                <c:pt idx="13">
                  <c:v>11.02253</c:v>
                </c:pt>
              </c:numCache>
            </c:numRef>
          </c:val>
          <c:extLst>
            <c:ext xmlns:c16="http://schemas.microsoft.com/office/drawing/2014/chart" uri="{C3380CC4-5D6E-409C-BE32-E72D297353CC}">
              <c16:uniqueId val="{00000000-319C-46FC-842A-C5FC68459E99}"/>
            </c:ext>
          </c:extLst>
        </c:ser>
        <c:ser>
          <c:idx val="1"/>
          <c:order val="1"/>
          <c:tx>
            <c:strRef>
              <c:f>Taul1!$C$8</c:f>
              <c:strCache>
                <c:ptCount val="1"/>
                <c:pt idx="0">
                  <c:v>2021, n=516</c:v>
                </c:pt>
              </c:strCache>
            </c:strRef>
          </c:tx>
          <c:spPr>
            <a:solidFill>
              <a:srgbClr val="797979"/>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Taul1!$A$9:$A$22</c:f>
              <c:strCache>
                <c:ptCount val="14"/>
                <c:pt idx="0">
                  <c:v>PITKÄKESTOISTA/LYHYTKESTOISTA</c:v>
                </c:pt>
                <c:pt idx="1">
                  <c:v>Pitkäkestoiseen</c:v>
                </c:pt>
                <c:pt idx="2">
                  <c:v>Lyhytkestoiseen</c:v>
                </c:pt>
                <c:pt idx="3">
                  <c:v>Molempiin yhtä paljon</c:v>
                </c:pt>
                <c:pt idx="5">
                  <c:v>SÄÄNNÖLLISTÄ/SATUNNAISTA</c:v>
                </c:pt>
                <c:pt idx="6">
                  <c:v>Säännölliseen</c:v>
                </c:pt>
                <c:pt idx="7">
                  <c:v>Satunnaiseen</c:v>
                </c:pt>
                <c:pt idx="8">
                  <c:v>Molempiin yhtä paljon</c:v>
                </c:pt>
                <c:pt idx="10">
                  <c:v>ORGANISOITUA/ORGANISOIMATONTA</c:v>
                </c:pt>
                <c:pt idx="11">
                  <c:v>Jonkin yhteisön organisoimaan*</c:v>
                </c:pt>
                <c:pt idx="12">
                  <c:v>Vapaasti organisoituun**</c:v>
                </c:pt>
                <c:pt idx="13">
                  <c:v>Molempiin yhtä paljon</c:v>
                </c:pt>
              </c:strCache>
            </c:strRef>
          </c:cat>
          <c:val>
            <c:numRef>
              <c:f>Taul1!$C$9:$C$22</c:f>
              <c:numCache>
                <c:formatCode>General</c:formatCode>
                <c:ptCount val="14"/>
                <c:pt idx="1">
                  <c:v>39.278460000000003</c:v>
                </c:pt>
                <c:pt idx="2">
                  <c:v>40.073340000000002</c:v>
                </c:pt>
                <c:pt idx="3">
                  <c:v>20.648199999999999</c:v>
                </c:pt>
                <c:pt idx="6">
                  <c:v>43.178910000000002</c:v>
                </c:pt>
                <c:pt idx="7">
                  <c:v>41.643709999999999</c:v>
                </c:pt>
                <c:pt idx="8">
                  <c:v>15.177379999999999</c:v>
                </c:pt>
                <c:pt idx="11">
                  <c:v>65.930959999999999</c:v>
                </c:pt>
                <c:pt idx="12">
                  <c:v>29.689830000000001</c:v>
                </c:pt>
                <c:pt idx="13">
                  <c:v>4.3792099999999996</c:v>
                </c:pt>
              </c:numCache>
            </c:numRef>
          </c:val>
          <c:extLst>
            <c:ext xmlns:c16="http://schemas.microsoft.com/office/drawing/2014/chart" uri="{C3380CC4-5D6E-409C-BE32-E72D297353CC}">
              <c16:uniqueId val="{00000001-319C-46FC-842A-C5FC68459E99}"/>
            </c:ext>
          </c:extLst>
        </c:ser>
        <c:ser>
          <c:idx val="2"/>
          <c:order val="2"/>
          <c:tx>
            <c:strRef>
              <c:f>Taul1!$D$8</c:f>
              <c:strCache>
                <c:ptCount val="1"/>
                <c:pt idx="0">
                  <c:v>2018, n=401</c:v>
                </c:pt>
              </c:strCache>
            </c:strRef>
          </c:tx>
          <c:spPr>
            <a:solidFill>
              <a:srgbClr val="A0A0A0"/>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Taul1!$A$9:$A$22</c:f>
              <c:strCache>
                <c:ptCount val="14"/>
                <c:pt idx="0">
                  <c:v>PITKÄKESTOISTA/LYHYTKESTOISTA</c:v>
                </c:pt>
                <c:pt idx="1">
                  <c:v>Pitkäkestoiseen</c:v>
                </c:pt>
                <c:pt idx="2">
                  <c:v>Lyhytkestoiseen</c:v>
                </c:pt>
                <c:pt idx="3">
                  <c:v>Molempiin yhtä paljon</c:v>
                </c:pt>
                <c:pt idx="5">
                  <c:v>SÄÄNNÖLLISTÄ/SATUNNAISTA</c:v>
                </c:pt>
                <c:pt idx="6">
                  <c:v>Säännölliseen</c:v>
                </c:pt>
                <c:pt idx="7">
                  <c:v>Satunnaiseen</c:v>
                </c:pt>
                <c:pt idx="8">
                  <c:v>Molempiin yhtä paljon</c:v>
                </c:pt>
                <c:pt idx="10">
                  <c:v>ORGANISOITUA/ORGANISOIMATONTA</c:v>
                </c:pt>
                <c:pt idx="11">
                  <c:v>Jonkin yhteisön organisoimaan*</c:v>
                </c:pt>
                <c:pt idx="12">
                  <c:v>Vapaasti organisoituun**</c:v>
                </c:pt>
                <c:pt idx="13">
                  <c:v>Molempiin yhtä paljon</c:v>
                </c:pt>
              </c:strCache>
            </c:strRef>
          </c:cat>
          <c:val>
            <c:numRef>
              <c:f>Taul1!$D$9:$D$22</c:f>
              <c:numCache>
                <c:formatCode>General</c:formatCode>
                <c:ptCount val="14"/>
                <c:pt idx="1">
                  <c:v>41.788360058519302</c:v>
                </c:pt>
                <c:pt idx="2">
                  <c:v>34.782516999704697</c:v>
                </c:pt>
                <c:pt idx="3">
                  <c:v>23.429122941775798</c:v>
                </c:pt>
                <c:pt idx="6">
                  <c:v>51.777393223206097</c:v>
                </c:pt>
                <c:pt idx="7">
                  <c:v>33.073888497920898</c:v>
                </c:pt>
                <c:pt idx="8">
                  <c:v>15.148718278872799</c:v>
                </c:pt>
                <c:pt idx="11">
                  <c:v>56.957724403872497</c:v>
                </c:pt>
                <c:pt idx="12">
                  <c:v>24.835608470659199</c:v>
                </c:pt>
              </c:numCache>
            </c:numRef>
          </c:val>
          <c:extLst>
            <c:ext xmlns:c16="http://schemas.microsoft.com/office/drawing/2014/chart" uri="{C3380CC4-5D6E-409C-BE32-E72D297353CC}">
              <c16:uniqueId val="{00000002-319C-46FC-842A-C5FC68459E99}"/>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9142357053944878"/>
          <c:y val="0.48526383673639212"/>
          <c:w val="0.14732851004163547"/>
          <c:h val="0.20023362007093898"/>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63790804140321"/>
          <c:y val="1.2420372697243342E-2"/>
          <c:w val="0.73413983843064567"/>
          <c:h val="0.92020426193132265"/>
        </c:manualLayout>
      </c:layout>
      <c:barChart>
        <c:barDir val="bar"/>
        <c:grouping val="clustered"/>
        <c:varyColors val="0"/>
        <c:ser>
          <c:idx val="0"/>
          <c:order val="0"/>
          <c:tx>
            <c:strRef>
              <c:f>Taul1!$B$5</c:f>
              <c:strCache>
                <c:ptCount val="1"/>
                <c:pt idx="0">
                  <c:v>2024, n=282</c:v>
                </c:pt>
              </c:strCache>
            </c:strRef>
          </c:tx>
          <c:spPr>
            <a:solidFill>
              <a:srgbClr val="4DA7BC"/>
            </a:solidFill>
          </c:spPr>
          <c:invertIfNegative val="0"/>
          <c:dLbls>
            <c:numFmt formatCode="#,##0" sourceLinked="0"/>
            <c:spPr>
              <a:noFill/>
              <a:ln>
                <a:noFill/>
              </a:ln>
              <a:effectLst/>
            </c:spPr>
            <c:txPr>
              <a:bodyPr/>
              <a:lstStyle/>
              <a:p>
                <a:pPr>
                  <a:defRPr sz="1200" b="1">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Taul1!$A$6:$A$9</c:f>
              <c:strCache>
                <c:ptCount val="4"/>
                <c:pt idx="0">
                  <c:v>Järjestön, yhdistyksen tai seuran</c:v>
                </c:pt>
                <c:pt idx="1">
                  <c:v>Ev. lut. seurakunnan</c:v>
                </c:pt>
                <c:pt idx="2">
                  <c:v>Kunnan</c:v>
                </c:pt>
                <c:pt idx="3">
                  <c:v>Jokin muu</c:v>
                </c:pt>
              </c:strCache>
            </c:strRef>
          </c:cat>
          <c:val>
            <c:numRef>
              <c:f>Taul1!$B$6:$B$9</c:f>
              <c:numCache>
                <c:formatCode>0.00000</c:formatCode>
                <c:ptCount val="4"/>
                <c:pt idx="0">
                  <c:v>83.361059999999995</c:v>
                </c:pt>
                <c:pt idx="1">
                  <c:v>5.5171700000000001</c:v>
                </c:pt>
                <c:pt idx="2">
                  <c:v>2.9607999999999999</c:v>
                </c:pt>
                <c:pt idx="3">
                  <c:v>8.1609700000000007</c:v>
                </c:pt>
              </c:numCache>
            </c:numRef>
          </c:val>
          <c:extLst>
            <c:ext xmlns:c16="http://schemas.microsoft.com/office/drawing/2014/chart" uri="{C3380CC4-5D6E-409C-BE32-E72D297353CC}">
              <c16:uniqueId val="{00000000-319C-46FC-842A-C5FC68459E99}"/>
            </c:ext>
          </c:extLst>
        </c:ser>
        <c:ser>
          <c:idx val="1"/>
          <c:order val="1"/>
          <c:tx>
            <c:strRef>
              <c:f>Taul1!$C$5</c:f>
              <c:strCache>
                <c:ptCount val="1"/>
                <c:pt idx="0">
                  <c:v>2021, n=334</c:v>
                </c:pt>
              </c:strCache>
            </c:strRef>
          </c:tx>
          <c:spPr>
            <a:solidFill>
              <a:srgbClr val="797979"/>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Taul1!$A$6:$A$9</c:f>
              <c:strCache>
                <c:ptCount val="4"/>
                <c:pt idx="0">
                  <c:v>Järjestön, yhdistyksen tai seuran</c:v>
                </c:pt>
                <c:pt idx="1">
                  <c:v>Ev. lut. seurakunnan</c:v>
                </c:pt>
                <c:pt idx="2">
                  <c:v>Kunnan</c:v>
                </c:pt>
                <c:pt idx="3">
                  <c:v>Jokin muu</c:v>
                </c:pt>
              </c:strCache>
            </c:strRef>
          </c:cat>
          <c:val>
            <c:numRef>
              <c:f>Taul1!$C$6:$C$9</c:f>
              <c:numCache>
                <c:formatCode>General</c:formatCode>
                <c:ptCount val="4"/>
                <c:pt idx="0">
                  <c:v>83.350570000000005</c:v>
                </c:pt>
                <c:pt idx="1">
                  <c:v>8.7355599999999995</c:v>
                </c:pt>
                <c:pt idx="2">
                  <c:v>2.1155900000000001</c:v>
                </c:pt>
                <c:pt idx="3">
                  <c:v>5.7982899999999997</c:v>
                </c:pt>
              </c:numCache>
            </c:numRef>
          </c:val>
          <c:extLst>
            <c:ext xmlns:c16="http://schemas.microsoft.com/office/drawing/2014/chart" uri="{C3380CC4-5D6E-409C-BE32-E72D297353CC}">
              <c16:uniqueId val="{00000001-319C-46FC-842A-C5FC68459E99}"/>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8839798103533987"/>
          <c:y val="0.68869844704022309"/>
          <c:w val="0.14732851004163547"/>
          <c:h val="0.20023362007093898"/>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122074606019"/>
          <c:y val="0.1264984641769068"/>
          <c:w val="0.74959899675933628"/>
          <c:h val="0.80794874643558123"/>
        </c:manualLayout>
      </c:layout>
      <c:barChart>
        <c:barDir val="bar"/>
        <c:grouping val="stacked"/>
        <c:varyColors val="0"/>
        <c:ser>
          <c:idx val="0"/>
          <c:order val="0"/>
          <c:tx>
            <c:strRef>
              <c:f>Taul1!$B$5</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n=612</c:v>
                </c:pt>
                <c:pt idx="1">
                  <c:v>SUKUPUOLI</c:v>
                </c:pt>
                <c:pt idx="2">
                  <c:v>Mies, n=311</c:v>
                </c:pt>
                <c:pt idx="3">
                  <c:v>Nainen, n=297</c:v>
                </c:pt>
                <c:pt idx="4">
                  <c:v>IKÄRYHMÄ</c:v>
                </c:pt>
                <c:pt idx="5">
                  <c:v>15-24 vuotta, n=55</c:v>
                </c:pt>
                <c:pt idx="6">
                  <c:v>25-34 vuotta, n=110</c:v>
                </c:pt>
                <c:pt idx="7">
                  <c:v>35-49 vuotta, n=140</c:v>
                </c:pt>
                <c:pt idx="8">
                  <c:v>50-64 vuotta, n=123</c:v>
                </c:pt>
                <c:pt idx="9">
                  <c:v>65+ vuotta, n=184</c:v>
                </c:pt>
              </c:strCache>
            </c:strRef>
          </c:cat>
          <c:val>
            <c:numRef>
              <c:f>Taul1!$B$6:$B$15</c:f>
              <c:numCache>
                <c:formatCode>General</c:formatCode>
                <c:ptCount val="10"/>
                <c:pt idx="0" formatCode="0.00000">
                  <c:v>38.648269999999997</c:v>
                </c:pt>
                <c:pt idx="2" formatCode="0.00000">
                  <c:v>32.247</c:v>
                </c:pt>
                <c:pt idx="3" formatCode="0.00000">
                  <c:v>46.260939999999998</c:v>
                </c:pt>
                <c:pt idx="5" formatCode="0.00000">
                  <c:v>50.20561</c:v>
                </c:pt>
                <c:pt idx="6" formatCode="0.00000">
                  <c:v>50.863210000000002</c:v>
                </c:pt>
                <c:pt idx="7" formatCode="0.00000">
                  <c:v>33.295279999999998</c:v>
                </c:pt>
                <c:pt idx="8" formatCode="0.00000">
                  <c:v>39.105229999999999</c:v>
                </c:pt>
                <c:pt idx="9" formatCode="0.00000">
                  <c:v>30.402799999999999</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En</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n=612</c:v>
                </c:pt>
                <c:pt idx="1">
                  <c:v>SUKUPUOLI</c:v>
                </c:pt>
                <c:pt idx="2">
                  <c:v>Mies, n=311</c:v>
                </c:pt>
                <c:pt idx="3">
                  <c:v>Nainen, n=297</c:v>
                </c:pt>
                <c:pt idx="4">
                  <c:v>IKÄRYHMÄ</c:v>
                </c:pt>
                <c:pt idx="5">
                  <c:v>15-24 vuotta, n=55</c:v>
                </c:pt>
                <c:pt idx="6">
                  <c:v>25-34 vuotta, n=110</c:v>
                </c:pt>
                <c:pt idx="7">
                  <c:v>35-49 vuotta, n=140</c:v>
                </c:pt>
                <c:pt idx="8">
                  <c:v>50-64 vuotta, n=123</c:v>
                </c:pt>
                <c:pt idx="9">
                  <c:v>65+ vuotta, n=184</c:v>
                </c:pt>
              </c:strCache>
            </c:strRef>
          </c:cat>
          <c:val>
            <c:numRef>
              <c:f>Taul1!$C$6:$C$15</c:f>
              <c:numCache>
                <c:formatCode>General</c:formatCode>
                <c:ptCount val="10"/>
                <c:pt idx="0" formatCode="0.00000">
                  <c:v>14.771409999999999</c:v>
                </c:pt>
                <c:pt idx="2" formatCode="0.00000">
                  <c:v>19.088190000000001</c:v>
                </c:pt>
                <c:pt idx="3" formatCode="0.00000">
                  <c:v>10.434620000000001</c:v>
                </c:pt>
                <c:pt idx="5" formatCode="0.00000">
                  <c:v>15.34981</c:v>
                </c:pt>
                <c:pt idx="6" formatCode="0.00000">
                  <c:v>6.78064</c:v>
                </c:pt>
                <c:pt idx="7" formatCode="0.00000">
                  <c:v>21.06917</c:v>
                </c:pt>
                <c:pt idx="8" formatCode="0.00000">
                  <c:v>15.63008</c:v>
                </c:pt>
                <c:pt idx="9" formatCode="0.00000">
                  <c:v>13.92451</c:v>
                </c:pt>
              </c:numCache>
            </c:numRef>
          </c:val>
          <c:extLst>
            <c:ext xmlns:c16="http://schemas.microsoft.com/office/drawing/2014/chart" uri="{C3380CC4-5D6E-409C-BE32-E72D297353CC}">
              <c16:uniqueId val="{00000001-32F4-4469-9FBC-AAC951D4BF9E}"/>
            </c:ext>
          </c:extLst>
        </c:ser>
        <c:ser>
          <c:idx val="2"/>
          <c:order val="2"/>
          <c:tx>
            <c:strRef>
              <c:f>Taul1!$D$5</c:f>
              <c:strCache>
                <c:ptCount val="1"/>
                <c:pt idx="0">
                  <c:v>En osaa sanoa</c:v>
                </c:pt>
              </c:strCache>
            </c:strRef>
          </c:tx>
          <c:spPr>
            <a:solidFill>
              <a:srgbClr val="E1E1E1"/>
            </a:solidFill>
            <a:ln>
              <a:noFill/>
            </a:ln>
          </c:spPr>
          <c:invertIfNegative val="0"/>
          <c:dPt>
            <c:idx val="1"/>
            <c:invertIfNegative val="0"/>
            <c:bubble3D val="0"/>
            <c:extLst>
              <c:ext xmlns:c16="http://schemas.microsoft.com/office/drawing/2014/chart" uri="{C3380CC4-5D6E-409C-BE32-E72D297353CC}">
                <c16:uniqueId val="{00000000-D0A0-45FE-8AB0-97CBC3777C9C}"/>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n=612</c:v>
                </c:pt>
                <c:pt idx="1">
                  <c:v>SUKUPUOLI</c:v>
                </c:pt>
                <c:pt idx="2">
                  <c:v>Mies, n=311</c:v>
                </c:pt>
                <c:pt idx="3">
                  <c:v>Nainen, n=297</c:v>
                </c:pt>
                <c:pt idx="4">
                  <c:v>IKÄRYHMÄ</c:v>
                </c:pt>
                <c:pt idx="5">
                  <c:v>15-24 vuotta, n=55</c:v>
                </c:pt>
                <c:pt idx="6">
                  <c:v>25-34 vuotta, n=110</c:v>
                </c:pt>
                <c:pt idx="7">
                  <c:v>35-49 vuotta, n=140</c:v>
                </c:pt>
                <c:pt idx="8">
                  <c:v>50-64 vuotta, n=123</c:v>
                </c:pt>
                <c:pt idx="9">
                  <c:v>65+ vuotta, n=184</c:v>
                </c:pt>
              </c:strCache>
            </c:strRef>
          </c:cat>
          <c:val>
            <c:numRef>
              <c:f>Taul1!$D$6:$D$15</c:f>
              <c:numCache>
                <c:formatCode>General</c:formatCode>
                <c:ptCount val="10"/>
                <c:pt idx="0" formatCode="0.00000">
                  <c:v>46.58032</c:v>
                </c:pt>
                <c:pt idx="2" formatCode="0.00000">
                  <c:v>48.664810000000003</c:v>
                </c:pt>
                <c:pt idx="3" formatCode="0.00000">
                  <c:v>43.30444</c:v>
                </c:pt>
                <c:pt idx="5" formatCode="0.00000">
                  <c:v>34.444580000000002</c:v>
                </c:pt>
                <c:pt idx="6" formatCode="0.00000">
                  <c:v>42.35615</c:v>
                </c:pt>
                <c:pt idx="7" formatCode="0.00000">
                  <c:v>45.635539999999999</c:v>
                </c:pt>
                <c:pt idx="8" formatCode="0.00000">
                  <c:v>45.264690000000002</c:v>
                </c:pt>
                <c:pt idx="9" formatCode="0.00000">
                  <c:v>55.672690000000003</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5987008589401794"/>
          <c:y val="1.4904447236692011E-2"/>
          <c:w val="0.8013355780557714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8234237350563"/>
          <c:y val="9.2152404331228746E-2"/>
          <c:w val="0.77682886184643252"/>
          <c:h val="0.84229480231747778"/>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Taul1!$A$7:$A$22</c:f>
              <c:strCache>
                <c:ptCount val="16"/>
                <c:pt idx="0">
                  <c:v>KAIKKI</c:v>
                </c:pt>
                <c:pt idx="1">
                  <c:v>2024, n=612</c:v>
                </c:pt>
                <c:pt idx="2">
                  <c:v>2021, n=578</c:v>
                </c:pt>
                <c:pt idx="3">
                  <c:v>2018, n=599</c:v>
                </c:pt>
                <c:pt idx="4">
                  <c:v>2015, n=698</c:v>
                </c:pt>
                <c:pt idx="5">
                  <c:v>SUKUPUOLI</c:v>
                </c:pt>
                <c:pt idx="6">
                  <c:v>Mies</c:v>
                </c:pt>
                <c:pt idx="7">
                  <c:v>2024, n=311</c:v>
                </c:pt>
                <c:pt idx="8">
                  <c:v>2021, n=264</c:v>
                </c:pt>
                <c:pt idx="9">
                  <c:v>2018, n=283</c:v>
                </c:pt>
                <c:pt idx="10">
                  <c:v>2015, n=347</c:v>
                </c:pt>
                <c:pt idx="11">
                  <c:v>Nainen</c:v>
                </c:pt>
                <c:pt idx="12">
                  <c:v>2024, n=297</c:v>
                </c:pt>
                <c:pt idx="13">
                  <c:v>2021, n=314</c:v>
                </c:pt>
                <c:pt idx="14">
                  <c:v>2018, n=316</c:v>
                </c:pt>
                <c:pt idx="15">
                  <c:v>2015, n=351</c:v>
                </c:pt>
              </c:strCache>
            </c:strRef>
          </c:cat>
          <c:val>
            <c:numRef>
              <c:f>Taul1!$B$7:$B$22</c:f>
              <c:numCache>
                <c:formatCode>General</c:formatCode>
                <c:ptCount val="16"/>
                <c:pt idx="1">
                  <c:v>38.648269999999997</c:v>
                </c:pt>
                <c:pt idx="2">
                  <c:v>38.402320000000003</c:v>
                </c:pt>
                <c:pt idx="3">
                  <c:v>54.160933132875002</c:v>
                </c:pt>
                <c:pt idx="4">
                  <c:v>52.571350000000002</c:v>
                </c:pt>
                <c:pt idx="7">
                  <c:v>32.247</c:v>
                </c:pt>
                <c:pt idx="8">
                  <c:v>36.969380000000001</c:v>
                </c:pt>
                <c:pt idx="9">
                  <c:v>51.534020532656903</c:v>
                </c:pt>
                <c:pt idx="10">
                  <c:v>51.063049999999997</c:v>
                </c:pt>
                <c:pt idx="12">
                  <c:v>46.260939999999998</c:v>
                </c:pt>
                <c:pt idx="13">
                  <c:v>39.742910000000002</c:v>
                </c:pt>
                <c:pt idx="14">
                  <c:v>56.787923606765702</c:v>
                </c:pt>
                <c:pt idx="15">
                  <c:v>54.09496</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En</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Taul1!$A$7:$A$22</c:f>
              <c:strCache>
                <c:ptCount val="16"/>
                <c:pt idx="0">
                  <c:v>KAIKKI</c:v>
                </c:pt>
                <c:pt idx="1">
                  <c:v>2024, n=612</c:v>
                </c:pt>
                <c:pt idx="2">
                  <c:v>2021, n=578</c:v>
                </c:pt>
                <c:pt idx="3">
                  <c:v>2018, n=599</c:v>
                </c:pt>
                <c:pt idx="4">
                  <c:v>2015, n=698</c:v>
                </c:pt>
                <c:pt idx="5">
                  <c:v>SUKUPUOLI</c:v>
                </c:pt>
                <c:pt idx="6">
                  <c:v>Mies</c:v>
                </c:pt>
                <c:pt idx="7">
                  <c:v>2024, n=311</c:v>
                </c:pt>
                <c:pt idx="8">
                  <c:v>2021, n=264</c:v>
                </c:pt>
                <c:pt idx="9">
                  <c:v>2018, n=283</c:v>
                </c:pt>
                <c:pt idx="10">
                  <c:v>2015, n=347</c:v>
                </c:pt>
                <c:pt idx="11">
                  <c:v>Nainen</c:v>
                </c:pt>
                <c:pt idx="12">
                  <c:v>2024, n=297</c:v>
                </c:pt>
                <c:pt idx="13">
                  <c:v>2021, n=314</c:v>
                </c:pt>
                <c:pt idx="14">
                  <c:v>2018, n=316</c:v>
                </c:pt>
                <c:pt idx="15">
                  <c:v>2015, n=351</c:v>
                </c:pt>
              </c:strCache>
            </c:strRef>
          </c:cat>
          <c:val>
            <c:numRef>
              <c:f>Taul1!$C$7:$C$22</c:f>
              <c:numCache>
                <c:formatCode>General</c:formatCode>
                <c:ptCount val="16"/>
                <c:pt idx="1">
                  <c:v>14.771409999999999</c:v>
                </c:pt>
                <c:pt idx="2">
                  <c:v>13.22397</c:v>
                </c:pt>
                <c:pt idx="3">
                  <c:v>27.320824314910301</c:v>
                </c:pt>
                <c:pt idx="4">
                  <c:v>33.549999999999997</c:v>
                </c:pt>
                <c:pt idx="7">
                  <c:v>19.088190000000001</c:v>
                </c:pt>
                <c:pt idx="8">
                  <c:v>13.97026</c:v>
                </c:pt>
                <c:pt idx="9">
                  <c:v>27.797201956803502</c:v>
                </c:pt>
                <c:pt idx="10">
                  <c:v>31.737860000000001</c:v>
                </c:pt>
                <c:pt idx="12">
                  <c:v>10.434620000000001</c:v>
                </c:pt>
                <c:pt idx="13">
                  <c:v>12.525779999999999</c:v>
                </c:pt>
                <c:pt idx="14">
                  <c:v>26.844432551010701</c:v>
                </c:pt>
                <c:pt idx="15">
                  <c:v>35.38053</c:v>
                </c:pt>
              </c:numCache>
            </c:numRef>
          </c:val>
          <c:extLst>
            <c:ext xmlns:c16="http://schemas.microsoft.com/office/drawing/2014/chart" uri="{C3380CC4-5D6E-409C-BE32-E72D297353CC}">
              <c16:uniqueId val="{00000001-32F4-4469-9FBC-AAC951D4BF9E}"/>
            </c:ext>
          </c:extLst>
        </c:ser>
        <c:ser>
          <c:idx val="2"/>
          <c:order val="2"/>
          <c:tx>
            <c:strRef>
              <c:f>Taul1!$D$6</c:f>
              <c:strCache>
                <c:ptCount val="1"/>
                <c:pt idx="0">
                  <c:v>Ei osaa sanoa</c:v>
                </c:pt>
              </c:strCache>
            </c:strRef>
          </c:tx>
          <c:spPr>
            <a:solidFill>
              <a:srgbClr val="E1E1E1"/>
            </a:solidFill>
            <a:ln>
              <a:noFill/>
            </a:ln>
          </c:spPr>
          <c:invertIfNegative val="0"/>
          <c:dPt>
            <c:idx val="0"/>
            <c:invertIfNegative val="0"/>
            <c:bubble3D val="0"/>
            <c:extLst>
              <c:ext xmlns:c16="http://schemas.microsoft.com/office/drawing/2014/chart" uri="{C3380CC4-5D6E-409C-BE32-E72D297353CC}">
                <c16:uniqueId val="{00000000-3346-4BEE-902C-0FC6B693A24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Taul1!$A$7:$A$22</c:f>
              <c:strCache>
                <c:ptCount val="16"/>
                <c:pt idx="0">
                  <c:v>KAIKKI</c:v>
                </c:pt>
                <c:pt idx="1">
                  <c:v>2024, n=612</c:v>
                </c:pt>
                <c:pt idx="2">
                  <c:v>2021, n=578</c:v>
                </c:pt>
                <c:pt idx="3">
                  <c:v>2018, n=599</c:v>
                </c:pt>
                <c:pt idx="4">
                  <c:v>2015, n=698</c:v>
                </c:pt>
                <c:pt idx="5">
                  <c:v>SUKUPUOLI</c:v>
                </c:pt>
                <c:pt idx="6">
                  <c:v>Mies</c:v>
                </c:pt>
                <c:pt idx="7">
                  <c:v>2024, n=311</c:v>
                </c:pt>
                <c:pt idx="8">
                  <c:v>2021, n=264</c:v>
                </c:pt>
                <c:pt idx="9">
                  <c:v>2018, n=283</c:v>
                </c:pt>
                <c:pt idx="10">
                  <c:v>2015, n=347</c:v>
                </c:pt>
                <c:pt idx="11">
                  <c:v>Nainen</c:v>
                </c:pt>
                <c:pt idx="12">
                  <c:v>2024, n=297</c:v>
                </c:pt>
                <c:pt idx="13">
                  <c:v>2021, n=314</c:v>
                </c:pt>
                <c:pt idx="14">
                  <c:v>2018, n=316</c:v>
                </c:pt>
                <c:pt idx="15">
                  <c:v>2015, n=351</c:v>
                </c:pt>
              </c:strCache>
            </c:strRef>
          </c:cat>
          <c:val>
            <c:numRef>
              <c:f>Taul1!$D$7:$D$22</c:f>
              <c:numCache>
                <c:formatCode>General</c:formatCode>
                <c:ptCount val="16"/>
                <c:pt idx="1">
                  <c:v>46.58032</c:v>
                </c:pt>
                <c:pt idx="2">
                  <c:v>48.373710000000003</c:v>
                </c:pt>
                <c:pt idx="3">
                  <c:v>18.518242552214701</c:v>
                </c:pt>
                <c:pt idx="4">
                  <c:v>13.87865</c:v>
                </c:pt>
                <c:pt idx="7">
                  <c:v>48.664810000000003</c:v>
                </c:pt>
                <c:pt idx="8">
                  <c:v>49.060360000000003</c:v>
                </c:pt>
                <c:pt idx="9">
                  <c:v>20.668777510539499</c:v>
                </c:pt>
                <c:pt idx="10">
                  <c:v>17.199090000000002</c:v>
                </c:pt>
                <c:pt idx="12">
                  <c:v>43.30444</c:v>
                </c:pt>
                <c:pt idx="13">
                  <c:v>47.731310000000001</c:v>
                </c:pt>
                <c:pt idx="14">
                  <c:v>16.3676438422236</c:v>
                </c:pt>
                <c:pt idx="15">
                  <c:v>10.524509999999999</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5987008589401794"/>
          <c:y val="1.4904447236692011E-2"/>
          <c:w val="0.80133557805577149"/>
          <c:h val="7.6993727831577194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8234237350563"/>
          <c:y val="9.2152404331228746E-2"/>
          <c:w val="0.77682886184643252"/>
          <c:h val="0.84229480231747778"/>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Taul1!$A$7:$A$37</c:f>
              <c:strCache>
                <c:ptCount val="31"/>
                <c:pt idx="0">
                  <c:v>KAIKKI</c:v>
                </c:pt>
                <c:pt idx="1">
                  <c:v>2024, n=612</c:v>
                </c:pt>
                <c:pt idx="2">
                  <c:v>2021, n=578</c:v>
                </c:pt>
                <c:pt idx="3">
                  <c:v>2018, n=599</c:v>
                </c:pt>
                <c:pt idx="4">
                  <c:v>2015, n=698</c:v>
                </c:pt>
                <c:pt idx="5">
                  <c:v>IKÄRYHMÄ</c:v>
                </c:pt>
                <c:pt idx="6">
                  <c:v>15-24 vuotta</c:v>
                </c:pt>
                <c:pt idx="7">
                  <c:v>2024, n=55</c:v>
                </c:pt>
                <c:pt idx="8">
                  <c:v>2021, n=45</c:v>
                </c:pt>
                <c:pt idx="9">
                  <c:v>2018, n=96</c:v>
                </c:pt>
                <c:pt idx="10">
                  <c:v>2015, n=141</c:v>
                </c:pt>
                <c:pt idx="11">
                  <c:v>25-34 vuotta</c:v>
                </c:pt>
                <c:pt idx="12">
                  <c:v>2024, n=110</c:v>
                </c:pt>
                <c:pt idx="13">
                  <c:v>2021, n=125</c:v>
                </c:pt>
                <c:pt idx="14">
                  <c:v>2018, n=111</c:v>
                </c:pt>
                <c:pt idx="15">
                  <c:v>2015, n=113</c:v>
                </c:pt>
                <c:pt idx="16">
                  <c:v>35-49 vuotta</c:v>
                </c:pt>
                <c:pt idx="17">
                  <c:v>2024, n=140</c:v>
                </c:pt>
                <c:pt idx="18">
                  <c:v>2021, n=141</c:v>
                </c:pt>
                <c:pt idx="19">
                  <c:v>2018, n=130</c:v>
                </c:pt>
                <c:pt idx="20">
                  <c:v>2015, n=147</c:v>
                </c:pt>
                <c:pt idx="21">
                  <c:v>50-64 vuotta</c:v>
                </c:pt>
                <c:pt idx="22">
                  <c:v>2024, n=123</c:v>
                </c:pt>
                <c:pt idx="23">
                  <c:v>2021, n=131</c:v>
                </c:pt>
                <c:pt idx="24">
                  <c:v>2018, n=134</c:v>
                </c:pt>
                <c:pt idx="25">
                  <c:v>2015, n=144</c:v>
                </c:pt>
                <c:pt idx="26">
                  <c:v>65-79 vuotta</c:v>
                </c:pt>
                <c:pt idx="27">
                  <c:v>2024, n=184</c:v>
                </c:pt>
                <c:pt idx="28">
                  <c:v>2021, n=136</c:v>
                </c:pt>
                <c:pt idx="29">
                  <c:v>2018, n=128</c:v>
                </c:pt>
                <c:pt idx="30">
                  <c:v>2015, n=153</c:v>
                </c:pt>
              </c:strCache>
            </c:strRef>
          </c:cat>
          <c:val>
            <c:numRef>
              <c:f>Taul1!$B$7:$B$37</c:f>
              <c:numCache>
                <c:formatCode>General</c:formatCode>
                <c:ptCount val="31"/>
                <c:pt idx="1">
                  <c:v>38.648269999999997</c:v>
                </c:pt>
                <c:pt idx="2">
                  <c:v>38.402320000000003</c:v>
                </c:pt>
                <c:pt idx="3">
                  <c:v>54.160933132875002</c:v>
                </c:pt>
                <c:pt idx="4">
                  <c:v>52.571350000000002</c:v>
                </c:pt>
                <c:pt idx="7">
                  <c:v>50.20561</c:v>
                </c:pt>
                <c:pt idx="8">
                  <c:v>61.284179999999999</c:v>
                </c:pt>
                <c:pt idx="9">
                  <c:v>68.957706722856898</c:v>
                </c:pt>
                <c:pt idx="10">
                  <c:v>57.502330000000001</c:v>
                </c:pt>
                <c:pt idx="12">
                  <c:v>50.863210000000002</c:v>
                </c:pt>
                <c:pt idx="13">
                  <c:v>39.373959999999997</c:v>
                </c:pt>
                <c:pt idx="14">
                  <c:v>53.861057954424503</c:v>
                </c:pt>
                <c:pt idx="15">
                  <c:v>64.768789999999996</c:v>
                </c:pt>
                <c:pt idx="17">
                  <c:v>33.295279999999998</c:v>
                </c:pt>
                <c:pt idx="18">
                  <c:v>40.459519999999998</c:v>
                </c:pt>
                <c:pt idx="19">
                  <c:v>60.860558014081001</c:v>
                </c:pt>
                <c:pt idx="20">
                  <c:v>61.451059999999998</c:v>
                </c:pt>
                <c:pt idx="22">
                  <c:v>39.105229999999999</c:v>
                </c:pt>
                <c:pt idx="23">
                  <c:v>33.424030000000002</c:v>
                </c:pt>
                <c:pt idx="24">
                  <c:v>57.173267621618301</c:v>
                </c:pt>
                <c:pt idx="25">
                  <c:v>49.414149999999999</c:v>
                </c:pt>
                <c:pt idx="27">
                  <c:v>30.402799999999999</c:v>
                </c:pt>
                <c:pt idx="28">
                  <c:v>28.42398</c:v>
                </c:pt>
                <c:pt idx="29">
                  <c:v>25.4583768772968</c:v>
                </c:pt>
                <c:pt idx="30">
                  <c:v>29.273289999999999</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En</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Taul1!$A$7:$A$37</c:f>
              <c:strCache>
                <c:ptCount val="31"/>
                <c:pt idx="0">
                  <c:v>KAIKKI</c:v>
                </c:pt>
                <c:pt idx="1">
                  <c:v>2024, n=612</c:v>
                </c:pt>
                <c:pt idx="2">
                  <c:v>2021, n=578</c:v>
                </c:pt>
                <c:pt idx="3">
                  <c:v>2018, n=599</c:v>
                </c:pt>
                <c:pt idx="4">
                  <c:v>2015, n=698</c:v>
                </c:pt>
                <c:pt idx="5">
                  <c:v>IKÄRYHMÄ</c:v>
                </c:pt>
                <c:pt idx="6">
                  <c:v>15-24 vuotta</c:v>
                </c:pt>
                <c:pt idx="7">
                  <c:v>2024, n=55</c:v>
                </c:pt>
                <c:pt idx="8">
                  <c:v>2021, n=45</c:v>
                </c:pt>
                <c:pt idx="9">
                  <c:v>2018, n=96</c:v>
                </c:pt>
                <c:pt idx="10">
                  <c:v>2015, n=141</c:v>
                </c:pt>
                <c:pt idx="11">
                  <c:v>25-34 vuotta</c:v>
                </c:pt>
                <c:pt idx="12">
                  <c:v>2024, n=110</c:v>
                </c:pt>
                <c:pt idx="13">
                  <c:v>2021, n=125</c:v>
                </c:pt>
                <c:pt idx="14">
                  <c:v>2018, n=111</c:v>
                </c:pt>
                <c:pt idx="15">
                  <c:v>2015, n=113</c:v>
                </c:pt>
                <c:pt idx="16">
                  <c:v>35-49 vuotta</c:v>
                </c:pt>
                <c:pt idx="17">
                  <c:v>2024, n=140</c:v>
                </c:pt>
                <c:pt idx="18">
                  <c:v>2021, n=141</c:v>
                </c:pt>
                <c:pt idx="19">
                  <c:v>2018, n=130</c:v>
                </c:pt>
                <c:pt idx="20">
                  <c:v>2015, n=147</c:v>
                </c:pt>
                <c:pt idx="21">
                  <c:v>50-64 vuotta</c:v>
                </c:pt>
                <c:pt idx="22">
                  <c:v>2024, n=123</c:v>
                </c:pt>
                <c:pt idx="23">
                  <c:v>2021, n=131</c:v>
                </c:pt>
                <c:pt idx="24">
                  <c:v>2018, n=134</c:v>
                </c:pt>
                <c:pt idx="25">
                  <c:v>2015, n=144</c:v>
                </c:pt>
                <c:pt idx="26">
                  <c:v>65-79 vuotta</c:v>
                </c:pt>
                <c:pt idx="27">
                  <c:v>2024, n=184</c:v>
                </c:pt>
                <c:pt idx="28">
                  <c:v>2021, n=136</c:v>
                </c:pt>
                <c:pt idx="29">
                  <c:v>2018, n=128</c:v>
                </c:pt>
                <c:pt idx="30">
                  <c:v>2015, n=153</c:v>
                </c:pt>
              </c:strCache>
            </c:strRef>
          </c:cat>
          <c:val>
            <c:numRef>
              <c:f>Taul1!$C$7:$C$37</c:f>
              <c:numCache>
                <c:formatCode>General</c:formatCode>
                <c:ptCount val="31"/>
                <c:pt idx="1">
                  <c:v>14.771409999999999</c:v>
                </c:pt>
                <c:pt idx="2">
                  <c:v>13.22397</c:v>
                </c:pt>
                <c:pt idx="3">
                  <c:v>27.320824314910301</c:v>
                </c:pt>
                <c:pt idx="4">
                  <c:v>33.549999999999997</c:v>
                </c:pt>
                <c:pt idx="7">
                  <c:v>15.34981</c:v>
                </c:pt>
                <c:pt idx="8">
                  <c:v>10.505739999999999</c:v>
                </c:pt>
                <c:pt idx="9">
                  <c:v>12.3144225478609</c:v>
                </c:pt>
                <c:pt idx="10">
                  <c:v>18.367809999999999</c:v>
                </c:pt>
                <c:pt idx="12">
                  <c:v>6.78064</c:v>
                </c:pt>
                <c:pt idx="13">
                  <c:v>5.9453100000000001</c:v>
                </c:pt>
                <c:pt idx="14">
                  <c:v>23.783882409927401</c:v>
                </c:pt>
                <c:pt idx="15">
                  <c:v>19.775980000000001</c:v>
                </c:pt>
                <c:pt idx="17">
                  <c:v>21.06917</c:v>
                </c:pt>
                <c:pt idx="18">
                  <c:v>10.641999999999999</c:v>
                </c:pt>
                <c:pt idx="19">
                  <c:v>23.229049687285801</c:v>
                </c:pt>
                <c:pt idx="20">
                  <c:v>29.292739999999998</c:v>
                </c:pt>
                <c:pt idx="22">
                  <c:v>15.63008</c:v>
                </c:pt>
                <c:pt idx="23">
                  <c:v>17.745229999999999</c:v>
                </c:pt>
                <c:pt idx="24">
                  <c:v>25.472381328592999</c:v>
                </c:pt>
                <c:pt idx="25">
                  <c:v>37.396039999999999</c:v>
                </c:pt>
                <c:pt idx="27">
                  <c:v>13.92451</c:v>
                </c:pt>
                <c:pt idx="28">
                  <c:v>18.197420000000001</c:v>
                </c:pt>
                <c:pt idx="29">
                  <c:v>55.000809549743202</c:v>
                </c:pt>
                <c:pt idx="30">
                  <c:v>62.270310000000002</c:v>
                </c:pt>
              </c:numCache>
            </c:numRef>
          </c:val>
          <c:extLst>
            <c:ext xmlns:c16="http://schemas.microsoft.com/office/drawing/2014/chart" uri="{C3380CC4-5D6E-409C-BE32-E72D297353CC}">
              <c16:uniqueId val="{00000001-32F4-4469-9FBC-AAC951D4BF9E}"/>
            </c:ext>
          </c:extLst>
        </c:ser>
        <c:ser>
          <c:idx val="2"/>
          <c:order val="2"/>
          <c:tx>
            <c:strRef>
              <c:f>Taul1!$D$6</c:f>
              <c:strCache>
                <c:ptCount val="1"/>
                <c:pt idx="0">
                  <c:v>Ei osaa sanoa</c:v>
                </c:pt>
              </c:strCache>
            </c:strRef>
          </c:tx>
          <c:spPr>
            <a:solidFill>
              <a:srgbClr val="E1E1E1"/>
            </a:solidFill>
            <a:ln>
              <a:noFill/>
            </a:ln>
          </c:spPr>
          <c:invertIfNegative val="0"/>
          <c:dPt>
            <c:idx val="0"/>
            <c:invertIfNegative val="0"/>
            <c:bubble3D val="0"/>
            <c:extLst>
              <c:ext xmlns:c16="http://schemas.microsoft.com/office/drawing/2014/chart" uri="{C3380CC4-5D6E-409C-BE32-E72D297353CC}">
                <c16:uniqueId val="{00000000-83CE-4000-95C0-0971338C016E}"/>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Taul1!$A$7:$A$37</c:f>
              <c:strCache>
                <c:ptCount val="31"/>
                <c:pt idx="0">
                  <c:v>KAIKKI</c:v>
                </c:pt>
                <c:pt idx="1">
                  <c:v>2024, n=612</c:v>
                </c:pt>
                <c:pt idx="2">
                  <c:v>2021, n=578</c:v>
                </c:pt>
                <c:pt idx="3">
                  <c:v>2018, n=599</c:v>
                </c:pt>
                <c:pt idx="4">
                  <c:v>2015, n=698</c:v>
                </c:pt>
                <c:pt idx="5">
                  <c:v>IKÄRYHMÄ</c:v>
                </c:pt>
                <c:pt idx="6">
                  <c:v>15-24 vuotta</c:v>
                </c:pt>
                <c:pt idx="7">
                  <c:v>2024, n=55</c:v>
                </c:pt>
                <c:pt idx="8">
                  <c:v>2021, n=45</c:v>
                </c:pt>
                <c:pt idx="9">
                  <c:v>2018, n=96</c:v>
                </c:pt>
                <c:pt idx="10">
                  <c:v>2015, n=141</c:v>
                </c:pt>
                <c:pt idx="11">
                  <c:v>25-34 vuotta</c:v>
                </c:pt>
                <c:pt idx="12">
                  <c:v>2024, n=110</c:v>
                </c:pt>
                <c:pt idx="13">
                  <c:v>2021, n=125</c:v>
                </c:pt>
                <c:pt idx="14">
                  <c:v>2018, n=111</c:v>
                </c:pt>
                <c:pt idx="15">
                  <c:v>2015, n=113</c:v>
                </c:pt>
                <c:pt idx="16">
                  <c:v>35-49 vuotta</c:v>
                </c:pt>
                <c:pt idx="17">
                  <c:v>2024, n=140</c:v>
                </c:pt>
                <c:pt idx="18">
                  <c:v>2021, n=141</c:v>
                </c:pt>
                <c:pt idx="19">
                  <c:v>2018, n=130</c:v>
                </c:pt>
                <c:pt idx="20">
                  <c:v>2015, n=147</c:v>
                </c:pt>
                <c:pt idx="21">
                  <c:v>50-64 vuotta</c:v>
                </c:pt>
                <c:pt idx="22">
                  <c:v>2024, n=123</c:v>
                </c:pt>
                <c:pt idx="23">
                  <c:v>2021, n=131</c:v>
                </c:pt>
                <c:pt idx="24">
                  <c:v>2018, n=134</c:v>
                </c:pt>
                <c:pt idx="25">
                  <c:v>2015, n=144</c:v>
                </c:pt>
                <c:pt idx="26">
                  <c:v>65-79 vuotta</c:v>
                </c:pt>
                <c:pt idx="27">
                  <c:v>2024, n=184</c:v>
                </c:pt>
                <c:pt idx="28">
                  <c:v>2021, n=136</c:v>
                </c:pt>
                <c:pt idx="29">
                  <c:v>2018, n=128</c:v>
                </c:pt>
                <c:pt idx="30">
                  <c:v>2015, n=153</c:v>
                </c:pt>
              </c:strCache>
            </c:strRef>
          </c:cat>
          <c:val>
            <c:numRef>
              <c:f>Taul1!$D$7:$D$37</c:f>
              <c:numCache>
                <c:formatCode>General</c:formatCode>
                <c:ptCount val="31"/>
                <c:pt idx="1">
                  <c:v>46.58032</c:v>
                </c:pt>
                <c:pt idx="2">
                  <c:v>48.373710000000003</c:v>
                </c:pt>
                <c:pt idx="3">
                  <c:v>18.518242552214701</c:v>
                </c:pt>
                <c:pt idx="4">
                  <c:v>13.87865</c:v>
                </c:pt>
                <c:pt idx="7">
                  <c:v>34.444580000000002</c:v>
                </c:pt>
                <c:pt idx="8">
                  <c:v>28.210080000000001</c:v>
                </c:pt>
                <c:pt idx="9">
                  <c:v>18.727870729281999</c:v>
                </c:pt>
                <c:pt idx="10">
                  <c:v>24.129860000000001</c:v>
                </c:pt>
                <c:pt idx="12">
                  <c:v>42.35615</c:v>
                </c:pt>
                <c:pt idx="13">
                  <c:v>54.680729999999997</c:v>
                </c:pt>
                <c:pt idx="14">
                  <c:v>22.355059635648001</c:v>
                </c:pt>
                <c:pt idx="15">
                  <c:v>15.45523</c:v>
                </c:pt>
                <c:pt idx="17">
                  <c:v>45.635539999999999</c:v>
                </c:pt>
                <c:pt idx="18">
                  <c:v>48.898479999999999</c:v>
                </c:pt>
                <c:pt idx="19">
                  <c:v>15.910392298633001</c:v>
                </c:pt>
                <c:pt idx="20">
                  <c:v>9.2561999999999998</c:v>
                </c:pt>
                <c:pt idx="22">
                  <c:v>45.264690000000002</c:v>
                </c:pt>
                <c:pt idx="23">
                  <c:v>48.830750000000002</c:v>
                </c:pt>
                <c:pt idx="24">
                  <c:v>17.354351049788502</c:v>
                </c:pt>
                <c:pt idx="25">
                  <c:v>13.18981</c:v>
                </c:pt>
                <c:pt idx="27">
                  <c:v>55.672690000000003</c:v>
                </c:pt>
                <c:pt idx="28">
                  <c:v>53.378599999999999</c:v>
                </c:pt>
                <c:pt idx="29">
                  <c:v>19.540813572960001</c:v>
                </c:pt>
                <c:pt idx="30">
                  <c:v>8.4563900000000007</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5987008589401794"/>
          <c:y val="1.4904447236692011E-2"/>
          <c:w val="0.80133557805577149"/>
          <c:h val="7.6993727831577194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122074606019"/>
          <c:y val="0.1264984641769068"/>
          <c:w val="0.74959899675933628"/>
          <c:h val="0.80794874643558123"/>
        </c:manualLayout>
      </c:layout>
      <c:barChart>
        <c:barDir val="bar"/>
        <c:grouping val="stacked"/>
        <c:varyColors val="0"/>
        <c:ser>
          <c:idx val="0"/>
          <c:order val="0"/>
          <c:tx>
            <c:strRef>
              <c:f>Taul1!$B$5</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Taul1!$A$6:$A$9</c:f>
              <c:strCache>
                <c:ptCount val="4"/>
                <c:pt idx="0">
                  <c:v>Kaikki, n=55</c:v>
                </c:pt>
                <c:pt idx="1">
                  <c:v>SUKUPUOLI</c:v>
                </c:pt>
                <c:pt idx="2">
                  <c:v>Mies, n=20</c:v>
                </c:pt>
                <c:pt idx="3">
                  <c:v>Nainen, n=32</c:v>
                </c:pt>
              </c:strCache>
            </c:strRef>
          </c:cat>
          <c:val>
            <c:numRef>
              <c:f>Taul1!$B$6:$B$9</c:f>
              <c:numCache>
                <c:formatCode>General</c:formatCode>
                <c:ptCount val="4"/>
                <c:pt idx="0">
                  <c:v>50.20561</c:v>
                </c:pt>
                <c:pt idx="2">
                  <c:v>38.795180000000002</c:v>
                </c:pt>
                <c:pt idx="3">
                  <c:v>73.931380000000004</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En</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Taul1!$A$6:$A$9</c:f>
              <c:strCache>
                <c:ptCount val="4"/>
                <c:pt idx="0">
                  <c:v>Kaikki, n=55</c:v>
                </c:pt>
                <c:pt idx="1">
                  <c:v>SUKUPUOLI</c:v>
                </c:pt>
                <c:pt idx="2">
                  <c:v>Mies, n=20</c:v>
                </c:pt>
                <c:pt idx="3">
                  <c:v>Nainen, n=32</c:v>
                </c:pt>
              </c:strCache>
            </c:strRef>
          </c:cat>
          <c:val>
            <c:numRef>
              <c:f>Taul1!$C$6:$C$9</c:f>
              <c:numCache>
                <c:formatCode>General</c:formatCode>
                <c:ptCount val="4"/>
                <c:pt idx="0">
                  <c:v>15.34981</c:v>
                </c:pt>
                <c:pt idx="2">
                  <c:v>29.299150000000001</c:v>
                </c:pt>
                <c:pt idx="3">
                  <c:v>1.43523</c:v>
                </c:pt>
              </c:numCache>
            </c:numRef>
          </c:val>
          <c:extLst>
            <c:ext xmlns:c16="http://schemas.microsoft.com/office/drawing/2014/chart" uri="{C3380CC4-5D6E-409C-BE32-E72D297353CC}">
              <c16:uniqueId val="{00000001-32F4-4469-9FBC-AAC951D4BF9E}"/>
            </c:ext>
          </c:extLst>
        </c:ser>
        <c:ser>
          <c:idx val="2"/>
          <c:order val="2"/>
          <c:tx>
            <c:strRef>
              <c:f>Taul1!$D$5</c:f>
              <c:strCache>
                <c:ptCount val="1"/>
                <c:pt idx="0">
                  <c:v>Ei osaa sanoa</c:v>
                </c:pt>
              </c:strCache>
            </c:strRef>
          </c:tx>
          <c:spPr>
            <a:solidFill>
              <a:srgbClr val="E1E1E1"/>
            </a:solidFill>
            <a:ln>
              <a:noFill/>
            </a:ln>
          </c:spPr>
          <c:invertIfNegative val="0"/>
          <c:dPt>
            <c:idx val="1"/>
            <c:invertIfNegative val="0"/>
            <c:bubble3D val="0"/>
            <c:extLst>
              <c:ext xmlns:c16="http://schemas.microsoft.com/office/drawing/2014/chart" uri="{C3380CC4-5D6E-409C-BE32-E72D297353CC}">
                <c16:uniqueId val="{00000000-1825-4666-BC41-297C6F8F18E6}"/>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Taul1!$A$6:$A$9</c:f>
              <c:strCache>
                <c:ptCount val="4"/>
                <c:pt idx="0">
                  <c:v>Kaikki, n=55</c:v>
                </c:pt>
                <c:pt idx="1">
                  <c:v>SUKUPUOLI</c:v>
                </c:pt>
                <c:pt idx="2">
                  <c:v>Mies, n=20</c:v>
                </c:pt>
                <c:pt idx="3">
                  <c:v>Nainen, n=32</c:v>
                </c:pt>
              </c:strCache>
            </c:strRef>
          </c:cat>
          <c:val>
            <c:numRef>
              <c:f>Taul1!$D$6:$D$9</c:f>
              <c:numCache>
                <c:formatCode>General</c:formatCode>
                <c:ptCount val="4"/>
                <c:pt idx="0">
                  <c:v>34.444580000000002</c:v>
                </c:pt>
                <c:pt idx="2">
                  <c:v>31.905670000000001</c:v>
                </c:pt>
                <c:pt idx="3">
                  <c:v>24.633389999999999</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5987008589401794"/>
          <c:y val="1.4904447236692011E-2"/>
          <c:w val="0.8013355780557714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122074606019"/>
          <c:y val="0.1264984641769068"/>
          <c:w val="0.74959899675933628"/>
          <c:h val="0.80794874643558123"/>
        </c:manualLayout>
      </c:layout>
      <c:barChart>
        <c:barDir val="bar"/>
        <c:grouping val="stacked"/>
        <c:varyColors val="0"/>
        <c:ser>
          <c:idx val="0"/>
          <c:order val="0"/>
          <c:tx>
            <c:strRef>
              <c:f>Taul1!$B$5</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2024, n=55</c:v>
                </c:pt>
                <c:pt idx="2">
                  <c:v>2021, n=45</c:v>
                </c:pt>
                <c:pt idx="3">
                  <c:v>2018, n=96</c:v>
                </c:pt>
                <c:pt idx="4">
                  <c:v>SUKUPUOLI</c:v>
                </c:pt>
                <c:pt idx="5">
                  <c:v>Mies</c:v>
                </c:pt>
                <c:pt idx="6">
                  <c:v>2024, n=20</c:v>
                </c:pt>
                <c:pt idx="7">
                  <c:v>2021, n=16</c:v>
                </c:pt>
                <c:pt idx="8">
                  <c:v>2018, n=48</c:v>
                </c:pt>
                <c:pt idx="9">
                  <c:v>Nainen</c:v>
                </c:pt>
                <c:pt idx="10">
                  <c:v>2024, n=32</c:v>
                </c:pt>
                <c:pt idx="11">
                  <c:v>2021, n=29</c:v>
                </c:pt>
                <c:pt idx="12">
                  <c:v>2018, n=48</c:v>
                </c:pt>
              </c:strCache>
            </c:strRef>
          </c:cat>
          <c:val>
            <c:numRef>
              <c:f>Taul1!$B$6:$B$18</c:f>
              <c:numCache>
                <c:formatCode>General</c:formatCode>
                <c:ptCount val="13"/>
                <c:pt idx="1">
                  <c:v>50.20561</c:v>
                </c:pt>
                <c:pt idx="2">
                  <c:v>61.284179999999999</c:v>
                </c:pt>
                <c:pt idx="3">
                  <c:v>69</c:v>
                </c:pt>
                <c:pt idx="6">
                  <c:v>38.795180000000002</c:v>
                </c:pt>
                <c:pt idx="7">
                  <c:v>53.787909999999997</c:v>
                </c:pt>
                <c:pt idx="8">
                  <c:v>54.4</c:v>
                </c:pt>
                <c:pt idx="10">
                  <c:v>50.20561</c:v>
                </c:pt>
                <c:pt idx="11">
                  <c:v>71.286940000000001</c:v>
                </c:pt>
                <c:pt idx="12">
                  <c:v>85</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En</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2024, n=55</c:v>
                </c:pt>
                <c:pt idx="2">
                  <c:v>2021, n=45</c:v>
                </c:pt>
                <c:pt idx="3">
                  <c:v>2018, n=96</c:v>
                </c:pt>
                <c:pt idx="4">
                  <c:v>SUKUPUOLI</c:v>
                </c:pt>
                <c:pt idx="5">
                  <c:v>Mies</c:v>
                </c:pt>
                <c:pt idx="6">
                  <c:v>2024, n=20</c:v>
                </c:pt>
                <c:pt idx="7">
                  <c:v>2021, n=16</c:v>
                </c:pt>
                <c:pt idx="8">
                  <c:v>2018, n=48</c:v>
                </c:pt>
                <c:pt idx="9">
                  <c:v>Nainen</c:v>
                </c:pt>
                <c:pt idx="10">
                  <c:v>2024, n=32</c:v>
                </c:pt>
                <c:pt idx="11">
                  <c:v>2021, n=29</c:v>
                </c:pt>
                <c:pt idx="12">
                  <c:v>2018, n=48</c:v>
                </c:pt>
              </c:strCache>
            </c:strRef>
          </c:cat>
          <c:val>
            <c:numRef>
              <c:f>Taul1!$C$6:$C$18</c:f>
              <c:numCache>
                <c:formatCode>General</c:formatCode>
                <c:ptCount val="13"/>
                <c:pt idx="1">
                  <c:v>15.34981</c:v>
                </c:pt>
                <c:pt idx="2">
                  <c:v>10.505739999999999</c:v>
                </c:pt>
                <c:pt idx="3">
                  <c:v>12</c:v>
                </c:pt>
                <c:pt idx="6">
                  <c:v>29.299150000000001</c:v>
                </c:pt>
                <c:pt idx="7">
                  <c:v>15.46557</c:v>
                </c:pt>
                <c:pt idx="8">
                  <c:v>16.2</c:v>
                </c:pt>
                <c:pt idx="10">
                  <c:v>15.34981</c:v>
                </c:pt>
                <c:pt idx="11">
                  <c:v>3.8875199999999999</c:v>
                </c:pt>
                <c:pt idx="12">
                  <c:v>8</c:v>
                </c:pt>
              </c:numCache>
            </c:numRef>
          </c:val>
          <c:extLst>
            <c:ext xmlns:c16="http://schemas.microsoft.com/office/drawing/2014/chart" uri="{C3380CC4-5D6E-409C-BE32-E72D297353CC}">
              <c16:uniqueId val="{00000001-32F4-4469-9FBC-AAC951D4BF9E}"/>
            </c:ext>
          </c:extLst>
        </c:ser>
        <c:ser>
          <c:idx val="2"/>
          <c:order val="2"/>
          <c:tx>
            <c:strRef>
              <c:f>Taul1!$D$5</c:f>
              <c:strCache>
                <c:ptCount val="1"/>
                <c:pt idx="0">
                  <c:v>Ei osaa sanoa</c:v>
                </c:pt>
              </c:strCache>
            </c:strRef>
          </c:tx>
          <c:spPr>
            <a:solidFill>
              <a:srgbClr val="E1E1E1"/>
            </a:solidFill>
            <a:ln>
              <a:noFill/>
            </a:ln>
          </c:spPr>
          <c:invertIfNegative val="0"/>
          <c:dPt>
            <c:idx val="1"/>
            <c:invertIfNegative val="0"/>
            <c:bubble3D val="0"/>
            <c:extLst>
              <c:ext xmlns:c16="http://schemas.microsoft.com/office/drawing/2014/chart" uri="{C3380CC4-5D6E-409C-BE32-E72D297353CC}">
                <c16:uniqueId val="{00000000-80E7-4A1F-AC1B-8F5CA71E9C0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2024, n=55</c:v>
                </c:pt>
                <c:pt idx="2">
                  <c:v>2021, n=45</c:v>
                </c:pt>
                <c:pt idx="3">
                  <c:v>2018, n=96</c:v>
                </c:pt>
                <c:pt idx="4">
                  <c:v>SUKUPUOLI</c:v>
                </c:pt>
                <c:pt idx="5">
                  <c:v>Mies</c:v>
                </c:pt>
                <c:pt idx="6">
                  <c:v>2024, n=20</c:v>
                </c:pt>
                <c:pt idx="7">
                  <c:v>2021, n=16</c:v>
                </c:pt>
                <c:pt idx="8">
                  <c:v>2018, n=48</c:v>
                </c:pt>
                <c:pt idx="9">
                  <c:v>Nainen</c:v>
                </c:pt>
                <c:pt idx="10">
                  <c:v>2024, n=32</c:v>
                </c:pt>
                <c:pt idx="11">
                  <c:v>2021, n=29</c:v>
                </c:pt>
                <c:pt idx="12">
                  <c:v>2018, n=48</c:v>
                </c:pt>
              </c:strCache>
            </c:strRef>
          </c:cat>
          <c:val>
            <c:numRef>
              <c:f>Taul1!$D$6:$D$18</c:f>
              <c:numCache>
                <c:formatCode>General</c:formatCode>
                <c:ptCount val="13"/>
                <c:pt idx="1">
                  <c:v>34.444580000000002</c:v>
                </c:pt>
                <c:pt idx="2">
                  <c:v>28.210080000000001</c:v>
                </c:pt>
                <c:pt idx="3">
                  <c:v>19</c:v>
                </c:pt>
                <c:pt idx="6">
                  <c:v>31.905670000000001</c:v>
                </c:pt>
                <c:pt idx="7">
                  <c:v>30.74652</c:v>
                </c:pt>
                <c:pt idx="8">
                  <c:v>29.4</c:v>
                </c:pt>
                <c:pt idx="10">
                  <c:v>34.444580000000002</c:v>
                </c:pt>
                <c:pt idx="11">
                  <c:v>24.82554</c:v>
                </c:pt>
                <c:pt idx="12">
                  <c:v>7</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5987008589401794"/>
          <c:y val="1.4904447236692011E-2"/>
          <c:w val="0.8013355780557714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16588394926032"/>
          <c:y val="1.2420372697243342E-2"/>
          <c:w val="0.57061195790246355"/>
          <c:h val="0.92020426193132265"/>
        </c:manualLayout>
      </c:layout>
      <c:barChart>
        <c:barDir val="bar"/>
        <c:grouping val="clustered"/>
        <c:varyColors val="0"/>
        <c:ser>
          <c:idx val="0"/>
          <c:order val="0"/>
          <c:tx>
            <c:strRef>
              <c:f>Taul1!$B$5</c:f>
              <c:strCache>
                <c:ptCount val="1"/>
                <c:pt idx="0">
                  <c:v>Kaikki, n=612</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Taul1!$A$6:$A$20</c:f>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f>Taul1!$B$6:$B$20</c:f>
              <c:numCache>
                <c:formatCode>0.00000</c:formatCode>
                <c:ptCount val="15"/>
                <c:pt idx="0">
                  <c:v>50.444000000000003</c:v>
                </c:pt>
                <c:pt idx="1">
                  <c:v>29.857150000000001</c:v>
                </c:pt>
                <c:pt idx="2">
                  <c:v>25.817350000000001</c:v>
                </c:pt>
                <c:pt idx="3">
                  <c:v>19.66367</c:v>
                </c:pt>
                <c:pt idx="4">
                  <c:v>17.760290000000001</c:v>
                </c:pt>
                <c:pt idx="5">
                  <c:v>15.10952</c:v>
                </c:pt>
                <c:pt idx="6">
                  <c:v>12.95087</c:v>
                </c:pt>
                <c:pt idx="7">
                  <c:v>11.53021</c:v>
                </c:pt>
                <c:pt idx="8">
                  <c:v>10.76003</c:v>
                </c:pt>
                <c:pt idx="9">
                  <c:v>10.62837</c:v>
                </c:pt>
                <c:pt idx="10">
                  <c:v>8.73</c:v>
                </c:pt>
                <c:pt idx="11">
                  <c:v>7.2417499999999997</c:v>
                </c:pt>
                <c:pt idx="12">
                  <c:v>2.52197</c:v>
                </c:pt>
                <c:pt idx="13">
                  <c:v>5.5308599999999997</c:v>
                </c:pt>
                <c:pt idx="14">
                  <c:v>4.6729900000000004</c:v>
                </c:pt>
              </c:numCache>
            </c:numRef>
          </c:val>
          <c:extLst>
            <c:ext xmlns:c16="http://schemas.microsoft.com/office/drawing/2014/chart" uri="{C3380CC4-5D6E-409C-BE32-E72D297353CC}">
              <c16:uniqueId val="{00000000-3130-4640-9C7E-431C606B043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3831655355619"/>
          <c:y val="1.2420372697243342E-2"/>
          <c:w val="0.56939454494293607"/>
          <c:h val="0.92020426193132265"/>
        </c:manualLayout>
      </c:layout>
      <c:barChart>
        <c:barDir val="bar"/>
        <c:grouping val="clustered"/>
        <c:varyColors val="0"/>
        <c:ser>
          <c:idx val="2"/>
          <c:order val="2"/>
          <c:tx>
            <c:strRef>
              <c:f>Taul1!$D$1</c:f>
              <c:strCache>
                <c:ptCount val="1"/>
                <c:pt idx="0">
                  <c:v>Mies, n=311</c:v>
                </c:pt>
              </c:strCache>
            </c:strRef>
          </c:tx>
          <c:spPr>
            <a:solidFill>
              <a:srgbClr val="007ED0"/>
            </a:solidFill>
          </c:spPr>
          <c:invertIfNegative val="0"/>
          <c:dLbls>
            <c:numFmt formatCode="#,##0" sourceLinked="0"/>
            <c:spPr>
              <a:noFill/>
              <a:ln>
                <a:noFill/>
              </a:ln>
              <a:effectLst/>
            </c:spPr>
            <c:txPr>
              <a:bodyPr/>
              <a:lstStyle/>
              <a:p>
                <a:pPr>
                  <a:defRPr>
                    <a:solidFill>
                      <a:srgbClr val="007ED0"/>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f>Taul1!$D$2:$D$16</c:f>
              <c:numCache>
                <c:formatCode>0.00000</c:formatCode>
                <c:ptCount val="15"/>
                <c:pt idx="0">
                  <c:v>44.167900000000003</c:v>
                </c:pt>
                <c:pt idx="1">
                  <c:v>28.494900000000001</c:v>
                </c:pt>
                <c:pt idx="2">
                  <c:v>28.04607</c:v>
                </c:pt>
                <c:pt idx="3">
                  <c:v>18.488230000000001</c:v>
                </c:pt>
                <c:pt idx="4">
                  <c:v>15.401949999999999</c:v>
                </c:pt>
                <c:pt idx="5">
                  <c:v>15.477830000000001</c:v>
                </c:pt>
                <c:pt idx="6">
                  <c:v>15.766260000000001</c:v>
                </c:pt>
                <c:pt idx="7">
                  <c:v>9.6327300000000005</c:v>
                </c:pt>
                <c:pt idx="8">
                  <c:v>8.2285599999999999</c:v>
                </c:pt>
                <c:pt idx="9">
                  <c:v>6.4550900000000002</c:v>
                </c:pt>
                <c:pt idx="10">
                  <c:v>8.0966799999999992</c:v>
                </c:pt>
                <c:pt idx="11">
                  <c:v>6.3846999999999996</c:v>
                </c:pt>
                <c:pt idx="12">
                  <c:v>3.0453999999999999</c:v>
                </c:pt>
                <c:pt idx="13">
                  <c:v>7.9068500000000004</c:v>
                </c:pt>
                <c:pt idx="14">
                  <c:v>7.3049499999999998</c:v>
                </c:pt>
              </c:numCache>
            </c:numRef>
          </c:val>
          <c:extLst>
            <c:ext xmlns:c16="http://schemas.microsoft.com/office/drawing/2014/chart" uri="{C3380CC4-5D6E-409C-BE32-E72D297353CC}">
              <c16:uniqueId val="{00000002-D9F8-4EFE-90F6-063D795E62D4}"/>
            </c:ext>
          </c:extLst>
        </c:ser>
        <c:ser>
          <c:idx val="3"/>
          <c:order val="3"/>
          <c:tx>
            <c:strRef>
              <c:f>Taul1!$E$1</c:f>
              <c:strCache>
                <c:ptCount val="1"/>
                <c:pt idx="0">
                  <c:v>Nainen, n=297</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a:solidFill>
                      <a:srgbClr val="EB599E"/>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Taul1!$A$2:$A$16</c:f>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f>Taul1!$E$2:$E$16</c:f>
              <c:numCache>
                <c:formatCode>0.00000</c:formatCode>
                <c:ptCount val="15"/>
                <c:pt idx="0">
                  <c:v>58.177140000000001</c:v>
                </c:pt>
                <c:pt idx="1">
                  <c:v>29.93722</c:v>
                </c:pt>
                <c:pt idx="2">
                  <c:v>23.793279999999999</c:v>
                </c:pt>
                <c:pt idx="3">
                  <c:v>21.357610000000001</c:v>
                </c:pt>
                <c:pt idx="4">
                  <c:v>20.318619999999999</c:v>
                </c:pt>
                <c:pt idx="5">
                  <c:v>15.039490000000001</c:v>
                </c:pt>
                <c:pt idx="6">
                  <c:v>9.9537499999999994</c:v>
                </c:pt>
                <c:pt idx="7">
                  <c:v>13.826890000000001</c:v>
                </c:pt>
                <c:pt idx="8">
                  <c:v>12.107329999999999</c:v>
                </c:pt>
                <c:pt idx="9">
                  <c:v>15.230639999999999</c:v>
                </c:pt>
                <c:pt idx="10">
                  <c:v>7.98569</c:v>
                </c:pt>
                <c:pt idx="11">
                  <c:v>8.3231599999999997</c:v>
                </c:pt>
                <c:pt idx="12">
                  <c:v>2.01193</c:v>
                </c:pt>
                <c:pt idx="13">
                  <c:v>3.0875499999999998</c:v>
                </c:pt>
                <c:pt idx="14">
                  <c:v>1.93496</c:v>
                </c:pt>
              </c:numCache>
            </c:numRef>
          </c:val>
          <c:extLst>
            <c:ext xmlns:c16="http://schemas.microsoft.com/office/drawing/2014/chart" uri="{C3380CC4-5D6E-409C-BE32-E72D297353CC}">
              <c16:uniqueId val="{00000000-41C7-49F2-94D0-C00436B70C50}"/>
            </c:ext>
          </c:extLst>
        </c:ser>
        <c:dLbls>
          <c:showLegendKey val="0"/>
          <c:showVal val="0"/>
          <c:showCatName val="0"/>
          <c:showSerName val="0"/>
          <c:showPercent val="0"/>
          <c:showBubbleSize val="0"/>
        </c:dLbls>
        <c:gapWidth val="50"/>
        <c:axId val="603909472"/>
        <c:axId val="6039217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Kaikki, n=612</c:v>
                      </c:pt>
                    </c:strCache>
                  </c:strRef>
                </c:tx>
                <c:spPr>
                  <a:solidFill>
                    <a:srgbClr val="CDCDCD"/>
                  </a:solidFill>
                </c:spPr>
                <c:invertIfNegative val="0"/>
                <c:dLbls>
                  <c:numFmt formatCode="#,##0" sourceLinked="0"/>
                  <c:spPr>
                    <a:noFill/>
                    <a:ln>
                      <a:noFill/>
                    </a:ln>
                    <a:effectLst/>
                  </c:spPr>
                  <c:txPr>
                    <a:bodyPr/>
                    <a:lstStyle/>
                    <a:p>
                      <a:pPr>
                        <a:defRPr>
                          <a:solidFill>
                            <a:srgbClr val="262626"/>
                          </a:solidFill>
                        </a:defRPr>
                      </a:pPr>
                      <a:endParaRPr lang="fi-FI"/>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Taul1!$A$2:$A$16</c15:sqref>
                        </c15:formulaRef>
                      </c:ext>
                    </c:extLst>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extLst>
                      <c:ext uri="{02D57815-91ED-43cb-92C2-25804820EDAC}">
                        <c15:formulaRef>
                          <c15:sqref>Taul1!$B$2:$B$16</c15:sqref>
                        </c15:formulaRef>
                      </c:ext>
                    </c:extLst>
                    <c:numCache>
                      <c:formatCode>0.00000</c:formatCode>
                      <c:ptCount val="15"/>
                      <c:pt idx="0">
                        <c:v>50.444000000000003</c:v>
                      </c:pt>
                      <c:pt idx="1">
                        <c:v>29.857150000000001</c:v>
                      </c:pt>
                      <c:pt idx="2">
                        <c:v>25.817350000000001</c:v>
                      </c:pt>
                      <c:pt idx="3">
                        <c:v>19.66367</c:v>
                      </c:pt>
                      <c:pt idx="4">
                        <c:v>17.760290000000001</c:v>
                      </c:pt>
                      <c:pt idx="5">
                        <c:v>15.10952</c:v>
                      </c:pt>
                      <c:pt idx="6">
                        <c:v>12.95087</c:v>
                      </c:pt>
                      <c:pt idx="7">
                        <c:v>11.53021</c:v>
                      </c:pt>
                      <c:pt idx="8">
                        <c:v>10.76003</c:v>
                      </c:pt>
                      <c:pt idx="9">
                        <c:v>10.62837</c:v>
                      </c:pt>
                      <c:pt idx="10">
                        <c:v>8.73</c:v>
                      </c:pt>
                      <c:pt idx="11">
                        <c:v>7.2417499999999997</c:v>
                      </c:pt>
                      <c:pt idx="12">
                        <c:v>2.52197</c:v>
                      </c:pt>
                      <c:pt idx="13">
                        <c:v>5.5308599999999997</c:v>
                      </c:pt>
                      <c:pt idx="14">
                        <c:v>4.6729900000000004</c:v>
                      </c:pt>
                    </c:numCache>
                  </c:numRef>
                </c:val>
                <c:extLst>
                  <c:ext xmlns:c16="http://schemas.microsoft.com/office/drawing/2014/chart" uri="{C3380CC4-5D6E-409C-BE32-E72D297353CC}">
                    <c16:uniqueId val="{00000000-D9F8-4EFE-90F6-063D795E62D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SUKUPUOLI</c:v>
                      </c:pt>
                    </c:strCache>
                  </c:strRef>
                </c:tx>
                <c:spPr>
                  <a:solidFill>
                    <a:srgbClr val="EB599E"/>
                  </a:solidFill>
                </c:spPr>
                <c:invertIfNegative val="0"/>
                <c:dLbls>
                  <c:numFmt formatCode="#,##0" sourceLinked="0"/>
                  <c:spPr>
                    <a:noFill/>
                    <a:ln>
                      <a:noFill/>
                    </a:ln>
                    <a:effectLst/>
                  </c:spPr>
                  <c:txPr>
                    <a:bodyPr/>
                    <a:lstStyle/>
                    <a:p>
                      <a:pPr>
                        <a:defRPr>
                          <a:solidFill>
                            <a:srgbClr val="262626"/>
                          </a:solidFill>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Taul1!$A$2:$A$16</c15:sqref>
                        </c15:formulaRef>
                      </c:ext>
                    </c:extLst>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extLst xmlns:c15="http://schemas.microsoft.com/office/drawing/2012/chart">
                      <c:ext xmlns:c15="http://schemas.microsoft.com/office/drawing/2012/chart" uri="{02D57815-91ED-43cb-92C2-25804820EDAC}">
                        <c15:formulaRef>
                          <c15:sqref>Taul1!$C$2:$C$16</c15:sqref>
                        </c15:formulaRef>
                      </c:ext>
                    </c:extLst>
                    <c:numCache>
                      <c:formatCode>General</c:formatCode>
                      <c:ptCount val="15"/>
                    </c:numCache>
                  </c:numRef>
                </c:val>
                <c:extLst xmlns:c15="http://schemas.microsoft.com/office/drawing/2012/chart">
                  <c:ext xmlns:c16="http://schemas.microsoft.com/office/drawing/2014/chart" uri="{C3380CC4-5D6E-409C-BE32-E72D297353CC}">
                    <c16:uniqueId val="{00000001-D9F8-4EFE-90F6-063D795E62D4}"/>
                  </c:ext>
                </c:extLst>
              </c15:ser>
            </c15:filteredBarSeries>
          </c:ext>
        </c:extLst>
      </c:barChart>
      <c:catAx>
        <c:axId val="60390947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defRPr>
            </a:pPr>
            <a:endParaRPr lang="fi-FI"/>
          </a:p>
        </c:txPr>
        <c:crossAx val="603921792"/>
        <c:crosses val="autoZero"/>
        <c:auto val="1"/>
        <c:lblAlgn val="ctr"/>
        <c:lblOffset val="100"/>
        <c:tickLblSkip val="1"/>
        <c:noMultiLvlLbl val="0"/>
      </c:catAx>
      <c:valAx>
        <c:axId val="60392179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defRPr>
            </a:pPr>
            <a:endParaRPr lang="fi-FI"/>
          </a:p>
        </c:txPr>
        <c:crossAx val="603909472"/>
        <c:crosses val="autoZero"/>
        <c:crossBetween val="between"/>
        <c:majorUnit val="10"/>
        <c:minorUnit val="1"/>
      </c:valAx>
      <c:spPr>
        <a:ln w="6350">
          <a:noFill/>
        </a:ln>
      </c:spPr>
    </c:plotArea>
    <c:legend>
      <c:legendPos val="r"/>
      <c:layout>
        <c:manualLayout>
          <c:xMode val="edge"/>
          <c:yMode val="edge"/>
          <c:x val="0.83462124817066052"/>
          <c:y val="0.58817608545778022"/>
          <c:w val="0.10932205249025882"/>
          <c:h val="0.1083410478577892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22871368819667"/>
          <c:y val="1.2420372697243342E-2"/>
          <c:w val="0.56454899679030124"/>
          <c:h val="0.92020426193132265"/>
        </c:manualLayout>
      </c:layout>
      <c:barChart>
        <c:barDir val="bar"/>
        <c:grouping val="clustered"/>
        <c:varyColors val="0"/>
        <c:ser>
          <c:idx val="0"/>
          <c:order val="0"/>
          <c:tx>
            <c:strRef>
              <c:f>Taul1!$B$1</c:f>
              <c:strCache>
                <c:ptCount val="1"/>
                <c:pt idx="0">
                  <c:v>2024, n=612</c:v>
                </c:pt>
              </c:strCache>
            </c:strRef>
          </c:tx>
          <c:spPr>
            <a:solidFill>
              <a:srgbClr val="4DA7BC"/>
            </a:solidFill>
          </c:spPr>
          <c:invertIfNegative val="0"/>
          <c:dLbls>
            <c:numFmt formatCode="#,##0" sourceLinked="0"/>
            <c:spPr>
              <a:noFill/>
              <a:ln>
                <a:noFill/>
              </a:ln>
              <a:effectLst/>
            </c:spPr>
            <c:txPr>
              <a:bodyPr/>
              <a:lstStyle/>
              <a:p>
                <a:pPr>
                  <a:defRPr sz="1200" b="1">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f>Taul1!$B$2:$B$16</c:f>
              <c:numCache>
                <c:formatCode>0.00000</c:formatCode>
                <c:ptCount val="15"/>
                <c:pt idx="0">
                  <c:v>50.444000000000003</c:v>
                </c:pt>
                <c:pt idx="1">
                  <c:v>29.857150000000001</c:v>
                </c:pt>
                <c:pt idx="2">
                  <c:v>25.817350000000001</c:v>
                </c:pt>
                <c:pt idx="3">
                  <c:v>19.66367</c:v>
                </c:pt>
                <c:pt idx="4">
                  <c:v>17.760290000000001</c:v>
                </c:pt>
                <c:pt idx="5">
                  <c:v>15.10952</c:v>
                </c:pt>
                <c:pt idx="6">
                  <c:v>12.95087</c:v>
                </c:pt>
                <c:pt idx="7">
                  <c:v>11.53021</c:v>
                </c:pt>
                <c:pt idx="8">
                  <c:v>10.76003</c:v>
                </c:pt>
                <c:pt idx="9">
                  <c:v>10.62837</c:v>
                </c:pt>
                <c:pt idx="10">
                  <c:v>8.73</c:v>
                </c:pt>
                <c:pt idx="11">
                  <c:v>7.2417499999999997</c:v>
                </c:pt>
                <c:pt idx="12">
                  <c:v>2.52197</c:v>
                </c:pt>
                <c:pt idx="13">
                  <c:v>5.5308599999999997</c:v>
                </c:pt>
                <c:pt idx="14">
                  <c:v>4.6729900000000004</c:v>
                </c:pt>
              </c:numCache>
            </c:numRef>
          </c:val>
          <c:extLst>
            <c:ext xmlns:c16="http://schemas.microsoft.com/office/drawing/2014/chart" uri="{C3380CC4-5D6E-409C-BE32-E72D297353CC}">
              <c16:uniqueId val="{00000000-8FB6-4FEB-956A-65B51D9A037D}"/>
            </c:ext>
          </c:extLst>
        </c:ser>
        <c:ser>
          <c:idx val="1"/>
          <c:order val="1"/>
          <c:tx>
            <c:strRef>
              <c:f>Taul1!$C$1</c:f>
              <c:strCache>
                <c:ptCount val="1"/>
                <c:pt idx="0">
                  <c:v>2021, n=578</c:v>
                </c:pt>
              </c:strCache>
            </c:strRef>
          </c:tx>
          <c:spPr>
            <a:solidFill>
              <a:srgbClr val="797979"/>
            </a:solidFill>
          </c:spPr>
          <c:invertIfNegative val="0"/>
          <c:dLbls>
            <c:numFmt formatCode="#,##0" sourceLinked="0"/>
            <c:spPr>
              <a:noFill/>
              <a:ln>
                <a:noFill/>
              </a:ln>
              <a:effectLst/>
            </c:spPr>
            <c:txPr>
              <a:bodyPr/>
              <a:lstStyle/>
              <a:p>
                <a:pPr>
                  <a:defRPr>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Taul1!$A$2:$A$16</c:f>
              <c:strCache>
                <c:ptCount val="15"/>
                <c:pt idx="0">
                  <c:v>Tarjolla olisi lyhytkestoisia ja kertaluonteisia tehtäviä</c:v>
                </c:pt>
                <c:pt idx="1">
                  <c:v>Elämäntilanteeni olisi sopivampi</c:v>
                </c:pt>
                <c:pt idx="2">
                  <c:v>Tietäisin heti, mihin sitoudun</c:v>
                </c:pt>
                <c:pt idx="3">
                  <c:v>Oma terveyteni ja jaksamiseni olisi parempi</c:v>
                </c:pt>
                <c:pt idx="4">
                  <c:v>Tieto löytyisi helpommin</c:v>
                </c:pt>
                <c:pt idx="5">
                  <c:v>Tietäisin, että kykyni riittävät</c:v>
                </c:pt>
                <c:pt idx="6">
                  <c:v>Tarjonta olisi kiinnostavampaa</c:v>
                </c:pt>
                <c:pt idx="7">
                  <c:v>Vapaaehtoistyötä voisi tehdä etänä</c:v>
                </c:pt>
                <c:pt idx="8">
                  <c:v>Saisin tukea ja perehdytystä</c:v>
                </c:pt>
                <c:pt idx="9">
                  <c:v>Toiminnan aloittaminen olisi sujuvampaa</c:v>
                </c:pt>
                <c:pt idx="10">
                  <c:v>Kaverini osallistuisivat myös</c:v>
                </c:pt>
                <c:pt idx="11">
                  <c:v>Toimintaan voisi osallistua iltaisin</c:v>
                </c:pt>
                <c:pt idx="12">
                  <c:v>Muu</c:v>
                </c:pt>
                <c:pt idx="13">
                  <c:v>Ei mikään, koska en halua osallistua vapaaehtoistoimintaan</c:v>
                </c:pt>
                <c:pt idx="14">
                  <c:v>En osaa sanoa</c:v>
                </c:pt>
              </c:strCache>
            </c:strRef>
          </c:cat>
          <c:val>
            <c:numRef>
              <c:f>Taul1!$C$2:$C$16</c:f>
              <c:numCache>
                <c:formatCode>General</c:formatCode>
                <c:ptCount val="15"/>
                <c:pt idx="0">
                  <c:v>32.573390000000003</c:v>
                </c:pt>
                <c:pt idx="1">
                  <c:v>27.380330000000001</c:v>
                </c:pt>
                <c:pt idx="2">
                  <c:v>12.286989999999999</c:v>
                </c:pt>
                <c:pt idx="3">
                  <c:v>18.290310000000002</c:v>
                </c:pt>
                <c:pt idx="4">
                  <c:v>21.083179999999999</c:v>
                </c:pt>
                <c:pt idx="5">
                  <c:v>11.193860000000001</c:v>
                </c:pt>
                <c:pt idx="6">
                  <c:v>5.7251200000000004</c:v>
                </c:pt>
                <c:pt idx="7">
                  <c:v>11.753080000000001</c:v>
                </c:pt>
                <c:pt idx="8">
                  <c:v>6.7735000000000003</c:v>
                </c:pt>
                <c:pt idx="9">
                  <c:v>11.08175</c:v>
                </c:pt>
                <c:pt idx="10">
                  <c:v>5.4544699999999997</c:v>
                </c:pt>
                <c:pt idx="12">
                  <c:v>1.5482400000000001</c:v>
                </c:pt>
                <c:pt idx="13">
                  <c:v>8.6746700000000008</c:v>
                </c:pt>
                <c:pt idx="14">
                  <c:v>7.8891600000000004</c:v>
                </c:pt>
              </c:numCache>
            </c:numRef>
          </c:val>
          <c:extLst>
            <c:ext xmlns:c16="http://schemas.microsoft.com/office/drawing/2014/chart" uri="{C3380CC4-5D6E-409C-BE32-E72D297353CC}">
              <c16:uniqueId val="{00000001-8FB6-4FEB-956A-65B51D9A037D}"/>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83624489095132037"/>
          <c:y val="0.70455049459636565"/>
          <c:w val="0.10977551185871602"/>
          <c:h val="0.171171532884677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458276301166"/>
          <c:y val="1.2420372697243342E-2"/>
          <c:w val="0.56847331848509852"/>
          <c:h val="0.92020426193132265"/>
        </c:manualLayout>
      </c:layout>
      <c:barChart>
        <c:barDir val="bar"/>
        <c:grouping val="clustered"/>
        <c:varyColors val="0"/>
        <c:ser>
          <c:idx val="0"/>
          <c:order val="0"/>
          <c:tx>
            <c:strRef>
              <c:f>Taul1!$B$5</c:f>
              <c:strCache>
                <c:ptCount val="1"/>
                <c:pt idx="0">
                  <c:v>2024, n=433</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Taul1!$A$6:$A$22</c:f>
              <c:strCache>
                <c:ptCount val="17"/>
                <c:pt idx="0">
                  <c:v>Seniorit ja ikäihmiset</c:v>
                </c:pt>
                <c:pt idx="1">
                  <c:v>Lapset</c:v>
                </c:pt>
                <c:pt idx="2">
                  <c:v>Asukas-, asuinalue- tai kylätoiminta</c:v>
                </c:pt>
                <c:pt idx="3">
                  <c:v>Liikunta ja urheilu</c:v>
                </c:pt>
                <c:pt idx="4">
                  <c:v>Nuoret</c:v>
                </c:pt>
                <c:pt idx="5">
                  <c:v>Kulttuuri ja taide</c:v>
                </c:pt>
                <c:pt idx="6">
                  <c:v>Poliittinen toiminta</c:v>
                </c:pt>
                <c:pt idx="7">
                  <c:v>Terveyden edistäminen</c:v>
                </c:pt>
                <c:pt idx="8">
                  <c:v>Luonto, ympäristö, eläintensuojelu</c:v>
                </c:pt>
                <c:pt idx="9">
                  <c:v>Ev.lut. seurakuntien vapaaehtoistoiminta</c:v>
                </c:pt>
                <c:pt idx="10">
                  <c:v>Muiden uskonnollisten yhteisöjen vapaaehtoistoiminta</c:v>
                </c:pt>
                <c:pt idx="11">
                  <c:v>Ammattiyhdistystoiminta</c:v>
                </c:pt>
                <c:pt idx="12">
                  <c:v>Pakolaiset, maahanmuutto, etniset yhdistykset, vähemmistöt</c:v>
                </c:pt>
                <c:pt idx="13">
                  <c:v>Maanpuolustus</c:v>
                </c:pt>
                <c:pt idx="14">
                  <c:v>Pelastuspalvelut</c:v>
                </c:pt>
                <c:pt idx="15">
                  <c:v>Kansainvälisyys ja globaalivastuu</c:v>
                </c:pt>
                <c:pt idx="16">
                  <c:v>Muu toimiala</c:v>
                </c:pt>
              </c:strCache>
            </c:strRef>
          </c:cat>
          <c:val>
            <c:numRef>
              <c:f>Taul1!$B$6:$B$22</c:f>
              <c:numCache>
                <c:formatCode>0.00000</c:formatCode>
                <c:ptCount val="17"/>
                <c:pt idx="0">
                  <c:v>25.25074</c:v>
                </c:pt>
                <c:pt idx="1">
                  <c:v>24.109470000000002</c:v>
                </c:pt>
                <c:pt idx="2">
                  <c:v>22.61684</c:v>
                </c:pt>
                <c:pt idx="3">
                  <c:v>22.181380000000001</c:v>
                </c:pt>
                <c:pt idx="4">
                  <c:v>19.244399999999999</c:v>
                </c:pt>
                <c:pt idx="5">
                  <c:v>16.076339999999998</c:v>
                </c:pt>
                <c:pt idx="6">
                  <c:v>13.962300000000001</c:v>
                </c:pt>
                <c:pt idx="7">
                  <c:v>13.263590000000001</c:v>
                </c:pt>
                <c:pt idx="8">
                  <c:v>12.780379999999999</c:v>
                </c:pt>
                <c:pt idx="9">
                  <c:v>8.3322500000000002</c:v>
                </c:pt>
                <c:pt idx="10">
                  <c:v>6.96279</c:v>
                </c:pt>
                <c:pt idx="11">
                  <c:v>5.7766999999999999</c:v>
                </c:pt>
                <c:pt idx="12">
                  <c:v>4.8095999999999997</c:v>
                </c:pt>
                <c:pt idx="13">
                  <c:v>4.3253399999999997</c:v>
                </c:pt>
                <c:pt idx="14">
                  <c:v>4.1385399999999999</c:v>
                </c:pt>
                <c:pt idx="15">
                  <c:v>3.1354700000000002</c:v>
                </c:pt>
                <c:pt idx="16">
                  <c:v>7.0598099999999997</c:v>
                </c:pt>
              </c:numCache>
            </c:numRef>
          </c:val>
          <c:extLst>
            <c:ext xmlns:c16="http://schemas.microsoft.com/office/drawing/2014/chart" uri="{C3380CC4-5D6E-409C-BE32-E72D297353CC}">
              <c16:uniqueId val="{00000000-3130-4640-9C7E-431C606B043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71468019859116"/>
          <c:y val="0.11593047566544272"/>
          <c:w val="0.64967116088078325"/>
          <c:h val="0.81851673098326383"/>
        </c:manualLayout>
      </c:layout>
      <c:barChart>
        <c:barDir val="bar"/>
        <c:grouping val="stacked"/>
        <c:varyColors val="0"/>
        <c:ser>
          <c:idx val="0"/>
          <c:order val="0"/>
          <c:tx>
            <c:strRef>
              <c:f>Taul1!$B$1</c:f>
              <c:strCache>
                <c:ptCount val="1"/>
                <c:pt idx="0">
                  <c:v>5 Täysin 
samaa mieltä</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Taul1!$B$2:$B$9</c:f>
              <c:numCache>
                <c:formatCode>0.00000</c:formatCode>
                <c:ptCount val="8"/>
                <c:pt idx="0">
                  <c:v>23.9315</c:v>
                </c:pt>
                <c:pt idx="1">
                  <c:v>19.521719999999998</c:v>
                </c:pt>
                <c:pt idx="2">
                  <c:v>20.363510000000002</c:v>
                </c:pt>
                <c:pt idx="3">
                  <c:v>15.56683</c:v>
                </c:pt>
                <c:pt idx="4">
                  <c:v>11.258800000000001</c:v>
                </c:pt>
                <c:pt idx="5">
                  <c:v>7.36158</c:v>
                </c:pt>
                <c:pt idx="6">
                  <c:v>2.0084900000000001</c:v>
                </c:pt>
                <c:pt idx="7">
                  <c:v>2.2946</c:v>
                </c:pt>
              </c:numCache>
            </c:numRef>
          </c:val>
          <c:extLst>
            <c:ext xmlns:c16="http://schemas.microsoft.com/office/drawing/2014/chart" uri="{C3380CC4-5D6E-409C-BE32-E72D297353CC}">
              <c16:uniqueId val="{00000000-F4E4-4A82-873B-C598D5BCAA7A}"/>
            </c:ext>
          </c:extLst>
        </c:ser>
        <c:ser>
          <c:idx val="1"/>
          <c:order val="1"/>
          <c:tx>
            <c:strRef>
              <c:f>Taul1!$C$1</c:f>
              <c:strCache>
                <c:ptCount val="1"/>
                <c:pt idx="0">
                  <c:v>4</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Taul1!$C$2:$C$9</c:f>
              <c:numCache>
                <c:formatCode>0.00000</c:formatCode>
                <c:ptCount val="8"/>
                <c:pt idx="0">
                  <c:v>39.110759999999999</c:v>
                </c:pt>
                <c:pt idx="1">
                  <c:v>30.517099999999999</c:v>
                </c:pt>
                <c:pt idx="2">
                  <c:v>25.78932</c:v>
                </c:pt>
                <c:pt idx="3">
                  <c:v>24.3873</c:v>
                </c:pt>
                <c:pt idx="4">
                  <c:v>15.8018</c:v>
                </c:pt>
                <c:pt idx="5">
                  <c:v>12.84201</c:v>
                </c:pt>
                <c:pt idx="6">
                  <c:v>5.7792500000000002</c:v>
                </c:pt>
                <c:pt idx="7">
                  <c:v>3.6061200000000002</c:v>
                </c:pt>
              </c:numCache>
            </c:numRef>
          </c:val>
          <c:extLst>
            <c:ext xmlns:c16="http://schemas.microsoft.com/office/drawing/2014/chart" uri="{C3380CC4-5D6E-409C-BE32-E72D297353CC}">
              <c16:uniqueId val="{00000001-F4E4-4A82-873B-C598D5BCAA7A}"/>
            </c:ext>
          </c:extLst>
        </c:ser>
        <c:ser>
          <c:idx val="2"/>
          <c:order val="2"/>
          <c:tx>
            <c:strRef>
              <c:f>Taul1!$D$1</c:f>
              <c:strCache>
                <c:ptCount val="1"/>
                <c:pt idx="0">
                  <c:v>3</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F4E4-4A82-873B-C598D5BCAA7A}"/>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Taul1!$D$2:$D$9</c:f>
              <c:numCache>
                <c:formatCode>0.00000</c:formatCode>
                <c:ptCount val="8"/>
                <c:pt idx="0">
                  <c:v>23.561029999999999</c:v>
                </c:pt>
                <c:pt idx="1">
                  <c:v>22.062539999999998</c:v>
                </c:pt>
                <c:pt idx="2">
                  <c:v>23.758120000000002</c:v>
                </c:pt>
                <c:pt idx="3">
                  <c:v>23.759920000000001</c:v>
                </c:pt>
                <c:pt idx="4">
                  <c:v>21.060870000000001</c:v>
                </c:pt>
                <c:pt idx="5">
                  <c:v>18.9879</c:v>
                </c:pt>
                <c:pt idx="6">
                  <c:v>15.21416</c:v>
                </c:pt>
                <c:pt idx="7">
                  <c:v>4.4709000000000003</c:v>
                </c:pt>
              </c:numCache>
            </c:numRef>
          </c:val>
          <c:extLst>
            <c:ext xmlns:c16="http://schemas.microsoft.com/office/drawing/2014/chart" uri="{C3380CC4-5D6E-409C-BE32-E72D297353CC}">
              <c16:uniqueId val="{00000003-F4E4-4A82-873B-C598D5BCAA7A}"/>
            </c:ext>
          </c:extLst>
        </c:ser>
        <c:ser>
          <c:idx val="3"/>
          <c:order val="3"/>
          <c:tx>
            <c:strRef>
              <c:f>Taul1!$E$1</c:f>
              <c:strCache>
                <c:ptCount val="1"/>
                <c:pt idx="0">
                  <c:v>2</c:v>
                </c:pt>
              </c:strCache>
            </c:strRef>
          </c:tx>
          <c:spPr>
            <a:solidFill>
              <a:srgbClr val="F39FC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Taul1!$E$2:$E$9</c:f>
              <c:numCache>
                <c:formatCode>0.00000</c:formatCode>
                <c:ptCount val="8"/>
                <c:pt idx="0">
                  <c:v>5.2799800000000001</c:v>
                </c:pt>
                <c:pt idx="1">
                  <c:v>11.97167</c:v>
                </c:pt>
                <c:pt idx="2">
                  <c:v>12.952389999999999</c:v>
                </c:pt>
                <c:pt idx="3">
                  <c:v>14.626049999999999</c:v>
                </c:pt>
                <c:pt idx="4">
                  <c:v>17.74971</c:v>
                </c:pt>
                <c:pt idx="5">
                  <c:v>13.870469999999999</c:v>
                </c:pt>
                <c:pt idx="6">
                  <c:v>18.408480000000001</c:v>
                </c:pt>
                <c:pt idx="7">
                  <c:v>12.34019</c:v>
                </c:pt>
              </c:numCache>
            </c:numRef>
          </c:val>
          <c:extLst>
            <c:ext xmlns:c16="http://schemas.microsoft.com/office/drawing/2014/chart" uri="{C3380CC4-5D6E-409C-BE32-E72D297353CC}">
              <c16:uniqueId val="{00000004-F4E4-4A82-873B-C598D5BCAA7A}"/>
            </c:ext>
          </c:extLst>
        </c:ser>
        <c:ser>
          <c:idx val="4"/>
          <c:order val="4"/>
          <c:tx>
            <c:strRef>
              <c:f>Taul1!$F$1</c:f>
              <c:strCache>
                <c:ptCount val="1"/>
                <c:pt idx="0">
                  <c:v>1 Täysin 
eri mieltä</c:v>
                </c:pt>
              </c:strCache>
            </c:strRef>
          </c:tx>
          <c:spPr>
            <a:solidFill>
              <a:srgbClr val="C10F70"/>
            </a:solidFill>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Taul1!$F$2:$F$9</c:f>
              <c:numCache>
                <c:formatCode>0.00000</c:formatCode>
                <c:ptCount val="8"/>
                <c:pt idx="0">
                  <c:v>3.09</c:v>
                </c:pt>
                <c:pt idx="1">
                  <c:v>8.6950199999999995</c:v>
                </c:pt>
                <c:pt idx="2">
                  <c:v>11.41563</c:v>
                </c:pt>
                <c:pt idx="3">
                  <c:v>12.176080000000001</c:v>
                </c:pt>
                <c:pt idx="4">
                  <c:v>23.785810000000001</c:v>
                </c:pt>
                <c:pt idx="5">
                  <c:v>31.18167</c:v>
                </c:pt>
                <c:pt idx="6">
                  <c:v>53.416539999999998</c:v>
                </c:pt>
                <c:pt idx="7">
                  <c:v>71.370440000000002</c:v>
                </c:pt>
              </c:numCache>
            </c:numRef>
          </c:val>
          <c:extLst>
            <c:ext xmlns:c16="http://schemas.microsoft.com/office/drawing/2014/chart" uri="{C3380CC4-5D6E-409C-BE32-E72D297353CC}">
              <c16:uniqueId val="{00000005-F4E4-4A82-873B-C598D5BCAA7A}"/>
            </c:ext>
          </c:extLst>
        </c:ser>
        <c:ser>
          <c:idx val="5"/>
          <c:order val="5"/>
          <c:tx>
            <c:strRef>
              <c:f>Taul1!$G$1</c:f>
              <c:strCache>
                <c:ptCount val="1"/>
                <c:pt idx="0">
                  <c:v>En osaa 
sanoa</c:v>
                </c:pt>
              </c:strCache>
            </c:strRef>
          </c:tx>
          <c:spPr>
            <a:solidFill>
              <a:srgbClr val="E1E1E1"/>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Taul1!$G$2:$G$9</c:f>
              <c:numCache>
                <c:formatCode>0.00000</c:formatCode>
                <c:ptCount val="8"/>
                <c:pt idx="0">
                  <c:v>5.0267299999999997</c:v>
                </c:pt>
                <c:pt idx="1">
                  <c:v>7.2319500000000003</c:v>
                </c:pt>
                <c:pt idx="2">
                  <c:v>5.7210400000000003</c:v>
                </c:pt>
                <c:pt idx="3">
                  <c:v>9.4838100000000001</c:v>
                </c:pt>
                <c:pt idx="4">
                  <c:v>10.34301</c:v>
                </c:pt>
                <c:pt idx="5">
                  <c:v>15.75638</c:v>
                </c:pt>
                <c:pt idx="6">
                  <c:v>5.1730799999999997</c:v>
                </c:pt>
                <c:pt idx="7">
                  <c:v>5.9177499999999998</c:v>
                </c:pt>
              </c:numCache>
            </c:numRef>
          </c:val>
          <c:extLst>
            <c:ext xmlns:c16="http://schemas.microsoft.com/office/drawing/2014/chart" uri="{C3380CC4-5D6E-409C-BE32-E72D297353CC}">
              <c16:uniqueId val="{00000006-F4E4-4A82-873B-C598D5BCAA7A}"/>
            </c:ext>
          </c:extLst>
        </c:ser>
        <c:ser>
          <c:idx val="6"/>
          <c:order val="6"/>
          <c:tx>
            <c:strRef>
              <c:f>Taul1!$H$1</c:f>
              <c:strCache>
                <c:ptCount val="1"/>
                <c:pt idx="0">
                  <c:v>Keskiarvo</c:v>
                </c:pt>
              </c:strCache>
            </c:strRef>
          </c:tx>
          <c:spPr>
            <a:noFill/>
          </c:spPr>
          <c:invertIfNegative val="0"/>
          <c:dLbls>
            <c:numFmt formatCode="#,##0.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Taul1!$H$2:$H$9</c:f>
              <c:numCache>
                <c:formatCode>0.00</c:formatCode>
                <c:ptCount val="8"/>
                <c:pt idx="0">
                  <c:v>3.8</c:v>
                </c:pt>
                <c:pt idx="1">
                  <c:v>3.43</c:v>
                </c:pt>
                <c:pt idx="2">
                  <c:v>3.33</c:v>
                </c:pt>
                <c:pt idx="3">
                  <c:v>3.18</c:v>
                </c:pt>
                <c:pt idx="4">
                  <c:v>2.7</c:v>
                </c:pt>
                <c:pt idx="5">
                  <c:v>2.42</c:v>
                </c:pt>
                <c:pt idx="6">
                  <c:v>1.78</c:v>
                </c:pt>
                <c:pt idx="7">
                  <c:v>1.44</c:v>
                </c:pt>
              </c:numCache>
            </c:numRef>
          </c:val>
          <c:extLst>
            <c:ext xmlns:c16="http://schemas.microsoft.com/office/drawing/2014/chart" uri="{C3380CC4-5D6E-409C-BE32-E72D297353CC}">
              <c16:uniqueId val="{00000007-F4E4-4A82-873B-C598D5BCAA7A}"/>
            </c:ext>
          </c:extLst>
        </c:ser>
        <c:ser>
          <c:idx val="7"/>
          <c:order val="7"/>
          <c:tx>
            <c:strRef>
              <c:f>Taul1!$I$1</c:f>
              <c:strCache>
                <c:ptCount val="1"/>
              </c:strCache>
            </c:strRef>
          </c:tx>
          <c:spPr>
            <a:noFill/>
          </c:spPr>
          <c:invertIfNegative val="0"/>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Taul1!$I$2:$I$9</c:f>
              <c:numCache>
                <c:formatCode>0.00</c:formatCode>
                <c:ptCount val="8"/>
                <c:pt idx="0">
                  <c:v>6.1800000000000006</c:v>
                </c:pt>
                <c:pt idx="1">
                  <c:v>6.5500000000000007</c:v>
                </c:pt>
                <c:pt idx="2">
                  <c:v>6.65</c:v>
                </c:pt>
                <c:pt idx="3">
                  <c:v>6.8000000000000007</c:v>
                </c:pt>
                <c:pt idx="4">
                  <c:v>7.28</c:v>
                </c:pt>
                <c:pt idx="5">
                  <c:v>7.5600000000000005</c:v>
                </c:pt>
                <c:pt idx="6">
                  <c:v>8.2000000000000011</c:v>
                </c:pt>
                <c:pt idx="7">
                  <c:v>8.5400000000000009</c:v>
                </c:pt>
              </c:numCache>
            </c:numRef>
          </c:val>
          <c:extLst>
            <c:ext xmlns:c16="http://schemas.microsoft.com/office/drawing/2014/chart" uri="{C3380CC4-5D6E-409C-BE32-E72D297353CC}">
              <c16:uniqueId val="{00000008-F4E4-4A82-873B-C598D5BCAA7A}"/>
            </c:ext>
          </c:extLst>
        </c:ser>
        <c:ser>
          <c:idx val="8"/>
          <c:order val="8"/>
          <c:tx>
            <c:strRef>
              <c:f>Taul1!$J$1</c:f>
              <c:strCache>
                <c:ptCount val="1"/>
                <c:pt idx="0">
                  <c:v>TOP2</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b="1">
                    <a:solidFill>
                      <a:srgbClr val="70AD47"/>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Vapaaehtoistoimintaan osallistuminen on vaikuttanut myönteisesti omaan elämääni</c:v>
                </c:pt>
                <c:pt idx="1">
                  <c:v>Vapaaehtoistoiminnalla olen voinut vaikuttaa itselleni tärkeisiin asioihin</c:v>
                </c:pt>
                <c:pt idx="2">
                  <c:v>Vapaaehtoistoiminnan kautta olen päässyt mukaan itselleni tärkeään yhteisöön</c:v>
                </c:pt>
                <c:pt idx="3">
                  <c:v>Vapaaehtoistoiminta on lisännyt ohjaamisen tai ryhmässä toimimisen taitojani</c:v>
                </c:pt>
                <c:pt idx="4">
                  <c:v>Ilman vapaaehtoistoimintaa tuntisin itseni yksinäisemmäksi</c:v>
                </c:pt>
                <c:pt idx="5">
                  <c:v>Vapaaehtoistoiminnassa saadut taidot ovat parantaneet työllistymismahdollisuuksiani</c:v>
                </c:pt>
                <c:pt idx="6">
                  <c:v>Vapaaehtoistoiminta on heikentänyt jaksamistani</c:v>
                </c:pt>
                <c:pt idx="7">
                  <c:v>Olen kokenut vapaaehtoisyhteisössä kiusaamista tai syrjintää</c:v>
                </c:pt>
              </c:strCache>
            </c:strRef>
          </c:cat>
          <c:val>
            <c:numRef>
              <c:f>Taul1!$J$2:$J$9</c:f>
              <c:numCache>
                <c:formatCode>0.00000</c:formatCode>
                <c:ptCount val="8"/>
                <c:pt idx="0">
                  <c:v>63.042259999999999</c:v>
                </c:pt>
                <c:pt idx="1">
                  <c:v>50.038820000000001</c:v>
                </c:pt>
                <c:pt idx="2">
                  <c:v>46.152830000000002</c:v>
                </c:pt>
                <c:pt idx="3">
                  <c:v>39.954129999999999</c:v>
                </c:pt>
                <c:pt idx="4">
                  <c:v>27.060600000000001</c:v>
                </c:pt>
                <c:pt idx="5">
                  <c:v>20.203589999999998</c:v>
                </c:pt>
                <c:pt idx="6">
                  <c:v>7.7877400000000003</c:v>
                </c:pt>
                <c:pt idx="7">
                  <c:v>5.9007199999999997</c:v>
                </c:pt>
              </c:numCache>
            </c:numRef>
          </c:val>
          <c:extLst>
            <c:ext xmlns:c16="http://schemas.microsoft.com/office/drawing/2014/chart" uri="{C3380CC4-5D6E-409C-BE32-E72D297353CC}">
              <c16:uniqueId val="{00000009-F4E4-4A82-873B-C598D5BCAA7A}"/>
            </c:ext>
          </c:extLst>
        </c:ser>
        <c:dLbls>
          <c:showLegendKey val="0"/>
          <c:showVal val="0"/>
          <c:showCatName val="0"/>
          <c:showSerName val="0"/>
          <c:showPercent val="0"/>
          <c:showBubbleSize val="0"/>
        </c:dLbls>
        <c:gapWidth val="30"/>
        <c:overlap val="100"/>
        <c:axId val="508061680"/>
        <c:axId val="508062240"/>
      </c:barChart>
      <c:catAx>
        <c:axId val="508061680"/>
        <c:scaling>
          <c:orientation val="maxMin"/>
        </c:scaling>
        <c:delete val="0"/>
        <c:axPos val="l"/>
        <c:numFmt formatCode="General" sourceLinked="0"/>
        <c:majorTickMark val="none"/>
        <c:minorTickMark val="none"/>
        <c:tickLblPos val="low"/>
        <c:spPr>
          <a:ln>
            <a:noFill/>
          </a:ln>
        </c:spPr>
        <c:txPr>
          <a:bodyPr/>
          <a:lstStyle/>
          <a:p>
            <a:pPr>
              <a:defRPr sz="1200">
                <a:solidFill>
                  <a:srgbClr val="262626"/>
                </a:solidFill>
                <a:latin typeface="Calibri" panose="020F0502020204030204" pitchFamily="34" charset="0"/>
                <a:cs typeface="Arial" panose="020B0604020202020204" pitchFamily="34" charset="0"/>
              </a:defRPr>
            </a:pPr>
            <a:endParaRPr lang="fi-FI"/>
          </a:p>
        </c:txPr>
        <c:crossAx val="508062240"/>
        <c:crosses val="autoZero"/>
        <c:auto val="1"/>
        <c:lblAlgn val="ctr"/>
        <c:lblOffset val="100"/>
        <c:tickLblSkip val="1"/>
        <c:noMultiLvlLbl val="0"/>
      </c:catAx>
      <c:valAx>
        <c:axId val="508062240"/>
        <c:scaling>
          <c:orientation val="minMax"/>
          <c:max val="109.9900000000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1468813875052069"/>
              <c:y val="0.9480774452265085"/>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61680"/>
        <c:crosses val="autoZero"/>
        <c:crossBetween val="between"/>
        <c:majorUnit val="10"/>
        <c:minorUnit val="1"/>
      </c:valAx>
      <c:spPr>
        <a:ln>
          <a:noFill/>
        </a:ln>
      </c:spPr>
    </c:plotArea>
    <c:legend>
      <c:legendPos val="t"/>
      <c:legendEntry>
        <c:idx val="7"/>
        <c:txPr>
          <a:bodyPr/>
          <a:lstStyle/>
          <a:p>
            <a:pPr>
              <a:defRPr>
                <a:solidFill>
                  <a:srgbClr val="70AD47"/>
                </a:solidFill>
                <a:latin typeface="Calibri" panose="020F0502020204030204" pitchFamily="34" charset="0"/>
                <a:cs typeface="Arial" panose="020B0604020202020204" pitchFamily="34" charset="0"/>
              </a:defRPr>
            </a:pPr>
            <a:endParaRPr lang="fi-FI"/>
          </a:p>
        </c:txPr>
      </c:legendEntry>
      <c:legendEntry>
        <c:idx val="8"/>
        <c:txPr>
          <a:bodyPr/>
          <a:lstStyle/>
          <a:p>
            <a:pPr>
              <a:defRPr b="1">
                <a:solidFill>
                  <a:srgbClr val="70AD47"/>
                </a:solidFill>
                <a:latin typeface="Calibri" panose="020F0502020204030204" pitchFamily="34" charset="0"/>
                <a:cs typeface="Arial" panose="020B0604020202020204" pitchFamily="34" charset="0"/>
              </a:defRPr>
            </a:pPr>
            <a:endParaRPr lang="fi-FI"/>
          </a:p>
        </c:txPr>
      </c:legendEntry>
      <c:layout>
        <c:manualLayout>
          <c:xMode val="edge"/>
          <c:yMode val="edge"/>
          <c:x val="0.30399366644887138"/>
          <c:y val="9.5994068380709698E-3"/>
          <c:w val="0.69065171668804881"/>
          <c:h val="9.6658172021760178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Taul1!$B$5</c:f>
              <c:strCache>
                <c:ptCount val="1"/>
                <c:pt idx="0">
                  <c:v>Enemmän 
kuin nyt</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n=1045</c:v>
                </c:pt>
                <c:pt idx="1">
                  <c:v>Kaikki 2021, n=1094</c:v>
                </c:pt>
                <c:pt idx="2">
                  <c:v>2024</c:v>
                </c:pt>
                <c:pt idx="3">
                  <c:v>SUKUPUOLI</c:v>
                </c:pt>
                <c:pt idx="4">
                  <c:v>Mies, n=498</c:v>
                </c:pt>
                <c:pt idx="5">
                  <c:v>Nainen, n=540</c:v>
                </c:pt>
                <c:pt idx="6">
                  <c:v>IKÄRYHMÄ</c:v>
                </c:pt>
                <c:pt idx="7">
                  <c:v>15-24 vuotta, n=121</c:v>
                </c:pt>
                <c:pt idx="8">
                  <c:v>25-34 vuotta, n=172</c:v>
                </c:pt>
                <c:pt idx="9">
                  <c:v>35-49 vuotta, n=247</c:v>
                </c:pt>
                <c:pt idx="10">
                  <c:v>50-64 vuotta, n=204</c:v>
                </c:pt>
                <c:pt idx="11">
                  <c:v>65+ vuotta, n=301</c:v>
                </c:pt>
              </c:strCache>
            </c:strRef>
          </c:cat>
          <c:val>
            <c:numRef>
              <c:f>Taul1!$B$6:$B$17</c:f>
              <c:numCache>
                <c:formatCode>General</c:formatCode>
                <c:ptCount val="12"/>
                <c:pt idx="0" formatCode="0.00000">
                  <c:v>20.4985</c:v>
                </c:pt>
                <c:pt idx="1">
                  <c:v>26.228819999999999</c:v>
                </c:pt>
                <c:pt idx="4" formatCode="0.00000">
                  <c:v>15.06696</c:v>
                </c:pt>
                <c:pt idx="5" formatCode="0.00000">
                  <c:v>25.695</c:v>
                </c:pt>
                <c:pt idx="7" formatCode="0.00000">
                  <c:v>30.787489999999998</c:v>
                </c:pt>
                <c:pt idx="8" formatCode="0.00000">
                  <c:v>30.282219999999999</c:v>
                </c:pt>
                <c:pt idx="9" formatCode="0.00000">
                  <c:v>19.800350000000002</c:v>
                </c:pt>
                <c:pt idx="10" formatCode="0.00000">
                  <c:v>19.734020000000001</c:v>
                </c:pt>
                <c:pt idx="11" formatCode="0.00000">
                  <c:v>10.969290000000001</c:v>
                </c:pt>
              </c:numCache>
            </c:numRef>
          </c:val>
          <c:extLst>
            <c:ext xmlns:c16="http://schemas.microsoft.com/office/drawing/2014/chart" uri="{C3380CC4-5D6E-409C-BE32-E72D297353CC}">
              <c16:uniqueId val="{00000000-C3A5-4F4D-978F-33BF7059DAB1}"/>
            </c:ext>
          </c:extLst>
        </c:ser>
        <c:ser>
          <c:idx val="1"/>
          <c:order val="1"/>
          <c:tx>
            <c:strRef>
              <c:f>Taul1!$C$5</c:f>
              <c:strCache>
                <c:ptCount val="1"/>
                <c:pt idx="0">
                  <c:v>Yhtä paljon 
kuin nyt</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n=1045</c:v>
                </c:pt>
                <c:pt idx="1">
                  <c:v>Kaikki 2021, n=1094</c:v>
                </c:pt>
                <c:pt idx="2">
                  <c:v>2024</c:v>
                </c:pt>
                <c:pt idx="3">
                  <c:v>SUKUPUOLI</c:v>
                </c:pt>
                <c:pt idx="4">
                  <c:v>Mies, n=498</c:v>
                </c:pt>
                <c:pt idx="5">
                  <c:v>Nainen, n=540</c:v>
                </c:pt>
                <c:pt idx="6">
                  <c:v>IKÄRYHMÄ</c:v>
                </c:pt>
                <c:pt idx="7">
                  <c:v>15-24 vuotta, n=121</c:v>
                </c:pt>
                <c:pt idx="8">
                  <c:v>25-34 vuotta, n=172</c:v>
                </c:pt>
                <c:pt idx="9">
                  <c:v>35-49 vuotta, n=247</c:v>
                </c:pt>
                <c:pt idx="10">
                  <c:v>50-64 vuotta, n=204</c:v>
                </c:pt>
                <c:pt idx="11">
                  <c:v>65+ vuotta, n=301</c:v>
                </c:pt>
              </c:strCache>
            </c:strRef>
          </c:cat>
          <c:val>
            <c:numRef>
              <c:f>Taul1!$C$6:$C$17</c:f>
              <c:numCache>
                <c:formatCode>General</c:formatCode>
                <c:ptCount val="12"/>
                <c:pt idx="0" formatCode="0.00000">
                  <c:v>40.799439999999997</c:v>
                </c:pt>
                <c:pt idx="1">
                  <c:v>36.917920000000002</c:v>
                </c:pt>
                <c:pt idx="4" formatCode="0.00000">
                  <c:v>44.185560000000002</c:v>
                </c:pt>
                <c:pt idx="5" formatCode="0.00000">
                  <c:v>37.943150000000003</c:v>
                </c:pt>
                <c:pt idx="7" formatCode="0.00000">
                  <c:v>36.10568</c:v>
                </c:pt>
                <c:pt idx="8" formatCode="0.00000">
                  <c:v>38.080100000000002</c:v>
                </c:pt>
                <c:pt idx="9" formatCode="0.00000">
                  <c:v>40.834899999999998</c:v>
                </c:pt>
                <c:pt idx="10" formatCode="0.00000">
                  <c:v>45.2151</c:v>
                </c:pt>
                <c:pt idx="11" formatCode="0.00000">
                  <c:v>40.909140000000001</c:v>
                </c:pt>
              </c:numCache>
            </c:numRef>
          </c:val>
          <c:extLst>
            <c:ext xmlns:c16="http://schemas.microsoft.com/office/drawing/2014/chart" uri="{C3380CC4-5D6E-409C-BE32-E72D297353CC}">
              <c16:uniqueId val="{00000001-C3A5-4F4D-978F-33BF7059DAB1}"/>
            </c:ext>
          </c:extLst>
        </c:ser>
        <c:ser>
          <c:idx val="2"/>
          <c:order val="2"/>
          <c:tx>
            <c:strRef>
              <c:f>Taul1!$D$5</c:f>
              <c:strCache>
                <c:ptCount val="1"/>
                <c:pt idx="0">
                  <c:v>Vähemmän 
kuin nyt</c:v>
                </c:pt>
              </c:strCache>
            </c:strRef>
          </c:tx>
          <c:spPr>
            <a:solidFill>
              <a:srgbClr val="F39FC7"/>
            </a:solidFill>
            <a:ln>
              <a:noFill/>
            </a:ln>
          </c:spPr>
          <c:invertIfNegative val="0"/>
          <c:dPt>
            <c:idx val="1"/>
            <c:invertIfNegative val="0"/>
            <c:bubble3D val="0"/>
            <c:extLst>
              <c:ext xmlns:c16="http://schemas.microsoft.com/office/drawing/2014/chart" uri="{C3380CC4-5D6E-409C-BE32-E72D297353CC}">
                <c16:uniqueId val="{00000000-5AA4-4BF1-86DB-BCAE41D0FC07}"/>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n=1045</c:v>
                </c:pt>
                <c:pt idx="1">
                  <c:v>Kaikki 2021, n=1094</c:v>
                </c:pt>
                <c:pt idx="2">
                  <c:v>2024</c:v>
                </c:pt>
                <c:pt idx="3">
                  <c:v>SUKUPUOLI</c:v>
                </c:pt>
                <c:pt idx="4">
                  <c:v>Mies, n=498</c:v>
                </c:pt>
                <c:pt idx="5">
                  <c:v>Nainen, n=540</c:v>
                </c:pt>
                <c:pt idx="6">
                  <c:v>IKÄRYHMÄ</c:v>
                </c:pt>
                <c:pt idx="7">
                  <c:v>15-24 vuotta, n=121</c:v>
                </c:pt>
                <c:pt idx="8">
                  <c:v>25-34 vuotta, n=172</c:v>
                </c:pt>
                <c:pt idx="9">
                  <c:v>35-49 vuotta, n=247</c:v>
                </c:pt>
                <c:pt idx="10">
                  <c:v>50-64 vuotta, n=204</c:v>
                </c:pt>
                <c:pt idx="11">
                  <c:v>65+ vuotta, n=301</c:v>
                </c:pt>
              </c:strCache>
            </c:strRef>
          </c:cat>
          <c:val>
            <c:numRef>
              <c:f>Taul1!$D$6:$D$17</c:f>
              <c:numCache>
                <c:formatCode>General</c:formatCode>
                <c:ptCount val="12"/>
                <c:pt idx="0" formatCode="0.00000">
                  <c:v>10.86298</c:v>
                </c:pt>
                <c:pt idx="1">
                  <c:v>7.5443100000000003</c:v>
                </c:pt>
                <c:pt idx="4" formatCode="0.00000">
                  <c:v>10.513489999999999</c:v>
                </c:pt>
                <c:pt idx="5" formatCode="0.00000">
                  <c:v>11.371589999999999</c:v>
                </c:pt>
                <c:pt idx="7" formatCode="0.00000">
                  <c:v>12.2753</c:v>
                </c:pt>
                <c:pt idx="8" formatCode="0.00000">
                  <c:v>7.3262</c:v>
                </c:pt>
                <c:pt idx="9" formatCode="0.00000">
                  <c:v>6.5271299999999997</c:v>
                </c:pt>
                <c:pt idx="10" formatCode="0.00000">
                  <c:v>9.2279300000000006</c:v>
                </c:pt>
                <c:pt idx="11" formatCode="0.00000">
                  <c:v>17.38523</c:v>
                </c:pt>
              </c:numCache>
            </c:numRef>
          </c:val>
          <c:extLst>
            <c:ext xmlns:c16="http://schemas.microsoft.com/office/drawing/2014/chart" uri="{C3380CC4-5D6E-409C-BE32-E72D297353CC}">
              <c16:uniqueId val="{00000003-C3A5-4F4D-978F-33BF7059DAB1}"/>
            </c:ext>
          </c:extLst>
        </c:ser>
        <c:ser>
          <c:idx val="3"/>
          <c:order val="3"/>
          <c:tx>
            <c:strRef>
              <c:f>Taul1!$E$5</c:f>
              <c:strCache>
                <c:ptCount val="1"/>
                <c:pt idx="0">
                  <c:v>Lopetan vapaaehtoistyön 
kokonaan</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n=1045</c:v>
                </c:pt>
                <c:pt idx="1">
                  <c:v>Kaikki 2021, n=1094</c:v>
                </c:pt>
                <c:pt idx="2">
                  <c:v>2024</c:v>
                </c:pt>
                <c:pt idx="3">
                  <c:v>SUKUPUOLI</c:v>
                </c:pt>
                <c:pt idx="4">
                  <c:v>Mies, n=498</c:v>
                </c:pt>
                <c:pt idx="5">
                  <c:v>Nainen, n=540</c:v>
                </c:pt>
                <c:pt idx="6">
                  <c:v>IKÄRYHMÄ</c:v>
                </c:pt>
                <c:pt idx="7">
                  <c:v>15-24 vuotta, n=121</c:v>
                </c:pt>
                <c:pt idx="8">
                  <c:v>25-34 vuotta, n=172</c:v>
                </c:pt>
                <c:pt idx="9">
                  <c:v>35-49 vuotta, n=247</c:v>
                </c:pt>
                <c:pt idx="10">
                  <c:v>50-64 vuotta, n=204</c:v>
                </c:pt>
                <c:pt idx="11">
                  <c:v>65+ vuotta, n=301</c:v>
                </c:pt>
              </c:strCache>
            </c:strRef>
          </c:cat>
          <c:val>
            <c:numRef>
              <c:f>Taul1!$E$6:$E$17</c:f>
              <c:numCache>
                <c:formatCode>General</c:formatCode>
                <c:ptCount val="12"/>
                <c:pt idx="0" formatCode="0.00000">
                  <c:v>1.79792</c:v>
                </c:pt>
                <c:pt idx="1">
                  <c:v>0.43160999999999999</c:v>
                </c:pt>
                <c:pt idx="4" formatCode="0.00000">
                  <c:v>2.7287699999999999</c:v>
                </c:pt>
                <c:pt idx="5" formatCode="0.00000">
                  <c:v>0.89971000000000001</c:v>
                </c:pt>
                <c:pt idx="7" formatCode="0.00000">
                  <c:v>2.1422099999999999</c:v>
                </c:pt>
                <c:pt idx="8" formatCode="0.00000">
                  <c:v>1.40835</c:v>
                </c:pt>
                <c:pt idx="9" formatCode="0.00000">
                  <c:v>0.44296999999999997</c:v>
                </c:pt>
                <c:pt idx="10" formatCode="0.00000">
                  <c:v>3.2008800000000002</c:v>
                </c:pt>
                <c:pt idx="11" formatCode="0.00000">
                  <c:v>1.8374999999999999</c:v>
                </c:pt>
              </c:numCache>
            </c:numRef>
          </c:val>
          <c:extLst>
            <c:ext xmlns:c16="http://schemas.microsoft.com/office/drawing/2014/chart" uri="{C3380CC4-5D6E-409C-BE32-E72D297353CC}">
              <c16:uniqueId val="{00000004-C3A5-4F4D-978F-33BF7059DAB1}"/>
            </c:ext>
          </c:extLst>
        </c:ser>
        <c:ser>
          <c:idx val="4"/>
          <c:order val="4"/>
          <c:tx>
            <c:strRef>
              <c:f>Taul1!$F$5</c:f>
              <c:strCache>
                <c:ptCount val="1"/>
                <c:pt idx="0">
                  <c:v>En tee tällä hetkellä, enkä aio 
aloittaa lähitulevaisuudessa</c:v>
                </c:pt>
              </c:strCache>
            </c:strRef>
          </c:tx>
          <c:spPr>
            <a:solidFill>
              <a:srgbClr val="E1E1E1"/>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n=1045</c:v>
                </c:pt>
                <c:pt idx="1">
                  <c:v>Kaikki 2021, n=1094</c:v>
                </c:pt>
                <c:pt idx="2">
                  <c:v>2024</c:v>
                </c:pt>
                <c:pt idx="3">
                  <c:v>SUKUPUOLI</c:v>
                </c:pt>
                <c:pt idx="4">
                  <c:v>Mies, n=498</c:v>
                </c:pt>
                <c:pt idx="5">
                  <c:v>Nainen, n=540</c:v>
                </c:pt>
                <c:pt idx="6">
                  <c:v>IKÄRYHMÄ</c:v>
                </c:pt>
                <c:pt idx="7">
                  <c:v>15-24 vuotta, n=121</c:v>
                </c:pt>
                <c:pt idx="8">
                  <c:v>25-34 vuotta, n=172</c:v>
                </c:pt>
                <c:pt idx="9">
                  <c:v>35-49 vuotta, n=247</c:v>
                </c:pt>
                <c:pt idx="10">
                  <c:v>50-64 vuotta, n=204</c:v>
                </c:pt>
                <c:pt idx="11">
                  <c:v>65+ vuotta, n=301</c:v>
                </c:pt>
              </c:strCache>
            </c:strRef>
          </c:cat>
          <c:val>
            <c:numRef>
              <c:f>Taul1!$F$6:$F$17</c:f>
              <c:numCache>
                <c:formatCode>General</c:formatCode>
                <c:ptCount val="12"/>
                <c:pt idx="0" formatCode="0.00000">
                  <c:v>26.041160000000001</c:v>
                </c:pt>
                <c:pt idx="1">
                  <c:v>28.877359999999999</c:v>
                </c:pt>
                <c:pt idx="4" formatCode="0.00000">
                  <c:v>27.505230000000001</c:v>
                </c:pt>
                <c:pt idx="5" formatCode="0.00000">
                  <c:v>24.09055</c:v>
                </c:pt>
                <c:pt idx="7" formatCode="0.00000">
                  <c:v>18.689309999999999</c:v>
                </c:pt>
                <c:pt idx="8" formatCode="0.00000">
                  <c:v>22.903130000000001</c:v>
                </c:pt>
                <c:pt idx="9" formatCode="0.00000">
                  <c:v>32.394649999999999</c:v>
                </c:pt>
                <c:pt idx="10" formatCode="0.00000">
                  <c:v>22.622060000000001</c:v>
                </c:pt>
                <c:pt idx="11" formatCode="0.00000">
                  <c:v>28.89884</c:v>
                </c:pt>
              </c:numCache>
            </c:numRef>
          </c:val>
          <c:extLst>
            <c:ext xmlns:c16="http://schemas.microsoft.com/office/drawing/2014/chart" uri="{C3380CC4-5D6E-409C-BE32-E72D297353CC}">
              <c16:uniqueId val="{00000005-C3A5-4F4D-978F-33BF7059DAB1}"/>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0829409043433472"/>
          <c:y val="9.5994068380709698E-3"/>
          <c:w val="0.72424109463603537"/>
          <c:h val="0.10722620372585527"/>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Taul1!$B$5</c:f>
              <c:strCache>
                <c:ptCount val="1"/>
                <c:pt idx="0">
                  <c:v>Etänä netissä tai puhelimitse</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n=754</c:v>
                </c:pt>
                <c:pt idx="1">
                  <c:v>Kaikki 2021, n=782</c:v>
                </c:pt>
                <c:pt idx="2">
                  <c:v>2024</c:v>
                </c:pt>
                <c:pt idx="3">
                  <c:v>SUKUPUOLI</c:v>
                </c:pt>
                <c:pt idx="4">
                  <c:v>Mies, n=347</c:v>
                </c:pt>
                <c:pt idx="5">
                  <c:v>Nainen, n=401</c:v>
                </c:pt>
                <c:pt idx="6">
                  <c:v>IKÄRYHMÄ</c:v>
                </c:pt>
                <c:pt idx="7">
                  <c:v>15-24 vuotta, n=102</c:v>
                </c:pt>
                <c:pt idx="8">
                  <c:v>25-34 vuotta, n=128</c:v>
                </c:pt>
                <c:pt idx="9">
                  <c:v>35-49 vuotta, n=166</c:v>
                </c:pt>
                <c:pt idx="10">
                  <c:v>50-64 vuotta, n=150</c:v>
                </c:pt>
                <c:pt idx="11">
                  <c:v>65+ vuotta, n=208</c:v>
                </c:pt>
              </c:strCache>
            </c:strRef>
          </c:cat>
          <c:val>
            <c:numRef>
              <c:f>Taul1!$B$6:$B$17</c:f>
              <c:numCache>
                <c:formatCode>General</c:formatCode>
                <c:ptCount val="12"/>
                <c:pt idx="0" formatCode="0.00000">
                  <c:v>5.3644400000000001</c:v>
                </c:pt>
                <c:pt idx="1">
                  <c:v>10.811730000000001</c:v>
                </c:pt>
                <c:pt idx="4" formatCode="0.00000">
                  <c:v>5.5274799999999997</c:v>
                </c:pt>
                <c:pt idx="5" formatCode="0.00000">
                  <c:v>5.2568700000000002</c:v>
                </c:pt>
                <c:pt idx="7" formatCode="0.00000">
                  <c:v>5.67563</c:v>
                </c:pt>
                <c:pt idx="8" formatCode="0.00000">
                  <c:v>6.9130200000000004</c:v>
                </c:pt>
                <c:pt idx="9" formatCode="0.00000">
                  <c:v>3.8508</c:v>
                </c:pt>
                <c:pt idx="10" formatCode="0.00000">
                  <c:v>4.4455</c:v>
                </c:pt>
                <c:pt idx="11" formatCode="0.00000">
                  <c:v>6.2659599999999998</c:v>
                </c:pt>
              </c:numCache>
            </c:numRef>
          </c:val>
          <c:extLst>
            <c:ext xmlns:c16="http://schemas.microsoft.com/office/drawing/2014/chart" uri="{C3380CC4-5D6E-409C-BE32-E72D297353CC}">
              <c16:uniqueId val="{00000000-C3A5-4F4D-978F-33BF7059DAB1}"/>
            </c:ext>
          </c:extLst>
        </c:ser>
        <c:ser>
          <c:idx val="1"/>
          <c:order val="1"/>
          <c:tx>
            <c:strRef>
              <c:f>Taul1!$C$5</c:f>
              <c:strCache>
                <c:ptCount val="1"/>
                <c:pt idx="0">
                  <c:v>Kasvotusten</c:v>
                </c:pt>
              </c:strCache>
            </c:strRef>
          </c:tx>
          <c:spPr>
            <a:solidFill>
              <a:srgbClr val="9CCFFA"/>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n=754</c:v>
                </c:pt>
                <c:pt idx="1">
                  <c:v>Kaikki 2021, n=782</c:v>
                </c:pt>
                <c:pt idx="2">
                  <c:v>2024</c:v>
                </c:pt>
                <c:pt idx="3">
                  <c:v>SUKUPUOLI</c:v>
                </c:pt>
                <c:pt idx="4">
                  <c:v>Mies, n=347</c:v>
                </c:pt>
                <c:pt idx="5">
                  <c:v>Nainen, n=401</c:v>
                </c:pt>
                <c:pt idx="6">
                  <c:v>IKÄRYHMÄ</c:v>
                </c:pt>
                <c:pt idx="7">
                  <c:v>15-24 vuotta, n=102</c:v>
                </c:pt>
                <c:pt idx="8">
                  <c:v>25-34 vuotta, n=128</c:v>
                </c:pt>
                <c:pt idx="9">
                  <c:v>35-49 vuotta, n=166</c:v>
                </c:pt>
                <c:pt idx="10">
                  <c:v>50-64 vuotta, n=150</c:v>
                </c:pt>
                <c:pt idx="11">
                  <c:v>65+ vuotta, n=208</c:v>
                </c:pt>
              </c:strCache>
            </c:strRef>
          </c:cat>
          <c:val>
            <c:numRef>
              <c:f>Taul1!$C$6:$C$17</c:f>
              <c:numCache>
                <c:formatCode>General</c:formatCode>
                <c:ptCount val="12"/>
                <c:pt idx="0" formatCode="0.00000">
                  <c:v>65.079830000000001</c:v>
                </c:pt>
                <c:pt idx="1">
                  <c:v>56.05227</c:v>
                </c:pt>
                <c:pt idx="4" formatCode="0.00000">
                  <c:v>67.464969999999994</c:v>
                </c:pt>
                <c:pt idx="5" formatCode="0.00000">
                  <c:v>62.723990000000001</c:v>
                </c:pt>
                <c:pt idx="7" formatCode="0.00000">
                  <c:v>70.149460000000005</c:v>
                </c:pt>
                <c:pt idx="8" formatCode="0.00000">
                  <c:v>56.778889999999997</c:v>
                </c:pt>
                <c:pt idx="9" formatCode="0.00000">
                  <c:v>63.211530000000003</c:v>
                </c:pt>
                <c:pt idx="10" formatCode="0.00000">
                  <c:v>67.55847</c:v>
                </c:pt>
                <c:pt idx="11" formatCode="0.00000">
                  <c:v>67.040530000000004</c:v>
                </c:pt>
              </c:numCache>
            </c:numRef>
          </c:val>
          <c:extLst>
            <c:ext xmlns:c16="http://schemas.microsoft.com/office/drawing/2014/chart" uri="{C3380CC4-5D6E-409C-BE32-E72D297353CC}">
              <c16:uniqueId val="{00000001-C3A5-4F4D-978F-33BF7059DAB1}"/>
            </c:ext>
          </c:extLst>
        </c:ser>
        <c:ser>
          <c:idx val="2"/>
          <c:order val="2"/>
          <c:tx>
            <c:strRef>
              <c:f>Taul1!$D$5</c:f>
              <c:strCache>
                <c:ptCount val="1"/>
                <c:pt idx="0">
                  <c:v>Molempiin yhtä paljon</c:v>
                </c:pt>
              </c:strCache>
            </c:strRef>
          </c:tx>
          <c:spPr>
            <a:solidFill>
              <a:srgbClr val="FFB200"/>
            </a:solidFill>
            <a:ln>
              <a:noFill/>
            </a:ln>
          </c:spPr>
          <c:invertIfNegative val="0"/>
          <c:dPt>
            <c:idx val="1"/>
            <c:invertIfNegative val="0"/>
            <c:bubble3D val="0"/>
            <c:extLst>
              <c:ext xmlns:c16="http://schemas.microsoft.com/office/drawing/2014/chart" uri="{C3380CC4-5D6E-409C-BE32-E72D297353CC}">
                <c16:uniqueId val="{00000000-D6AB-4A77-9921-A2695C4E72F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n=754</c:v>
                </c:pt>
                <c:pt idx="1">
                  <c:v>Kaikki 2021, n=782</c:v>
                </c:pt>
                <c:pt idx="2">
                  <c:v>2024</c:v>
                </c:pt>
                <c:pt idx="3">
                  <c:v>SUKUPUOLI</c:v>
                </c:pt>
                <c:pt idx="4">
                  <c:v>Mies, n=347</c:v>
                </c:pt>
                <c:pt idx="5">
                  <c:v>Nainen, n=401</c:v>
                </c:pt>
                <c:pt idx="6">
                  <c:v>IKÄRYHMÄ</c:v>
                </c:pt>
                <c:pt idx="7">
                  <c:v>15-24 vuotta, n=102</c:v>
                </c:pt>
                <c:pt idx="8">
                  <c:v>25-34 vuotta, n=128</c:v>
                </c:pt>
                <c:pt idx="9">
                  <c:v>35-49 vuotta, n=166</c:v>
                </c:pt>
                <c:pt idx="10">
                  <c:v>50-64 vuotta, n=150</c:v>
                </c:pt>
                <c:pt idx="11">
                  <c:v>65+ vuotta, n=208</c:v>
                </c:pt>
              </c:strCache>
            </c:strRef>
          </c:cat>
          <c:val>
            <c:numRef>
              <c:f>Taul1!$D$6:$D$17</c:f>
              <c:numCache>
                <c:formatCode>General</c:formatCode>
                <c:ptCount val="12"/>
                <c:pt idx="0" formatCode="0.00000">
                  <c:v>29.555730000000001</c:v>
                </c:pt>
                <c:pt idx="1">
                  <c:v>33.136000000000003</c:v>
                </c:pt>
                <c:pt idx="4" formatCode="0.00000">
                  <c:v>27.007539999999999</c:v>
                </c:pt>
                <c:pt idx="5" formatCode="0.00000">
                  <c:v>32.01914</c:v>
                </c:pt>
                <c:pt idx="7" formatCode="0.00000">
                  <c:v>24.174910000000001</c:v>
                </c:pt>
                <c:pt idx="8" formatCode="0.00000">
                  <c:v>36.308079999999997</c:v>
                </c:pt>
                <c:pt idx="9" formatCode="0.00000">
                  <c:v>32.937669999999997</c:v>
                </c:pt>
                <c:pt idx="10" formatCode="0.00000">
                  <c:v>27.996030000000001</c:v>
                </c:pt>
                <c:pt idx="11" formatCode="0.00000">
                  <c:v>26.693519999999999</c:v>
                </c:pt>
              </c:numCache>
            </c:numRef>
          </c:val>
          <c:extLst>
            <c:ext xmlns:c16="http://schemas.microsoft.com/office/drawing/2014/chart" uri="{C3380CC4-5D6E-409C-BE32-E72D297353CC}">
              <c16:uniqueId val="{00000003-C3A5-4F4D-978F-33BF7059DAB1}"/>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0829409043433472"/>
          <c:y val="9.5994068380709698E-3"/>
          <c:w val="0.72060693352155936"/>
          <c:h val="0.10722620372585527"/>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Taul1!$B$5</c:f>
              <c:strCache>
                <c:ptCount val="1"/>
                <c:pt idx="0">
                  <c:v>Jonkin yhteisön organisoimana</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n=754</c:v>
                </c:pt>
                <c:pt idx="1">
                  <c:v>Kaikki 2021, n=782</c:v>
                </c:pt>
                <c:pt idx="2">
                  <c:v>2024</c:v>
                </c:pt>
                <c:pt idx="3">
                  <c:v>SUKUPUOLI</c:v>
                </c:pt>
                <c:pt idx="4">
                  <c:v>Mies, n=347</c:v>
                </c:pt>
                <c:pt idx="5">
                  <c:v>Nainen, n=401</c:v>
                </c:pt>
                <c:pt idx="6">
                  <c:v>IKÄRYHMÄ</c:v>
                </c:pt>
                <c:pt idx="7">
                  <c:v>15-24 vuotta, n=102</c:v>
                </c:pt>
                <c:pt idx="8">
                  <c:v>25-34 vuotta, n=128</c:v>
                </c:pt>
                <c:pt idx="9">
                  <c:v>35-49 vuotta, n=166</c:v>
                </c:pt>
                <c:pt idx="10">
                  <c:v>50-64 vuotta, n=150</c:v>
                </c:pt>
                <c:pt idx="11">
                  <c:v>65+ vuotta, n=208</c:v>
                </c:pt>
              </c:strCache>
            </c:strRef>
          </c:cat>
          <c:val>
            <c:numRef>
              <c:f>Taul1!$B$6:$B$17</c:f>
              <c:numCache>
                <c:formatCode>General</c:formatCode>
                <c:ptCount val="12"/>
                <c:pt idx="0" formatCode="0.00000">
                  <c:v>54.302430000000001</c:v>
                </c:pt>
                <c:pt idx="1">
                  <c:v>54.637709999999998</c:v>
                </c:pt>
                <c:pt idx="4" formatCode="0.00000">
                  <c:v>49.45825</c:v>
                </c:pt>
                <c:pt idx="5" formatCode="0.00000">
                  <c:v>58.587179999999996</c:v>
                </c:pt>
                <c:pt idx="7" formatCode="0.00000">
                  <c:v>44.992139999999999</c:v>
                </c:pt>
                <c:pt idx="8" formatCode="0.00000">
                  <c:v>51.912520000000001</c:v>
                </c:pt>
                <c:pt idx="9" formatCode="0.00000">
                  <c:v>56.793349999999997</c:v>
                </c:pt>
                <c:pt idx="10" formatCode="0.00000">
                  <c:v>54.50591</c:v>
                </c:pt>
                <c:pt idx="11" formatCode="0.00000">
                  <c:v>58.705759999999998</c:v>
                </c:pt>
              </c:numCache>
            </c:numRef>
          </c:val>
          <c:extLst>
            <c:ext xmlns:c16="http://schemas.microsoft.com/office/drawing/2014/chart" uri="{C3380CC4-5D6E-409C-BE32-E72D297353CC}">
              <c16:uniqueId val="{00000000-C3A5-4F4D-978F-33BF7059DAB1}"/>
            </c:ext>
          </c:extLst>
        </c:ser>
        <c:ser>
          <c:idx val="1"/>
          <c:order val="1"/>
          <c:tx>
            <c:strRef>
              <c:f>Taul1!$C$5</c:f>
              <c:strCache>
                <c:ptCount val="1"/>
                <c:pt idx="0">
                  <c:v>Vapaasti organisoituen</c:v>
                </c:pt>
              </c:strCache>
            </c:strRef>
          </c:tx>
          <c:spPr>
            <a:solidFill>
              <a:srgbClr val="9CCFFA"/>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n=754</c:v>
                </c:pt>
                <c:pt idx="1">
                  <c:v>Kaikki 2021, n=782</c:v>
                </c:pt>
                <c:pt idx="2">
                  <c:v>2024</c:v>
                </c:pt>
                <c:pt idx="3">
                  <c:v>SUKUPUOLI</c:v>
                </c:pt>
                <c:pt idx="4">
                  <c:v>Mies, n=347</c:v>
                </c:pt>
                <c:pt idx="5">
                  <c:v>Nainen, n=401</c:v>
                </c:pt>
                <c:pt idx="6">
                  <c:v>IKÄRYHMÄ</c:v>
                </c:pt>
                <c:pt idx="7">
                  <c:v>15-24 vuotta, n=102</c:v>
                </c:pt>
                <c:pt idx="8">
                  <c:v>25-34 vuotta, n=128</c:v>
                </c:pt>
                <c:pt idx="9">
                  <c:v>35-49 vuotta, n=166</c:v>
                </c:pt>
                <c:pt idx="10">
                  <c:v>50-64 vuotta, n=150</c:v>
                </c:pt>
                <c:pt idx="11">
                  <c:v>65+ vuotta, n=208</c:v>
                </c:pt>
              </c:strCache>
            </c:strRef>
          </c:cat>
          <c:val>
            <c:numRef>
              <c:f>Taul1!$C$6:$C$17</c:f>
              <c:numCache>
                <c:formatCode>General</c:formatCode>
                <c:ptCount val="12"/>
                <c:pt idx="0" formatCode="0.00000">
                  <c:v>19.174849999999999</c:v>
                </c:pt>
                <c:pt idx="1">
                  <c:v>18.624459999999999</c:v>
                </c:pt>
                <c:pt idx="4" formatCode="0.00000">
                  <c:v>23.021570000000001</c:v>
                </c:pt>
                <c:pt idx="5" formatCode="0.00000">
                  <c:v>15.773899999999999</c:v>
                </c:pt>
                <c:pt idx="7" formatCode="0.00000">
                  <c:v>16.39789</c:v>
                </c:pt>
                <c:pt idx="8" formatCode="0.00000">
                  <c:v>11.214</c:v>
                </c:pt>
                <c:pt idx="9" formatCode="0.00000">
                  <c:v>19.28098</c:v>
                </c:pt>
                <c:pt idx="10" formatCode="0.00000">
                  <c:v>24.07321</c:v>
                </c:pt>
                <c:pt idx="11" formatCode="0.00000">
                  <c:v>21.376850000000001</c:v>
                </c:pt>
              </c:numCache>
            </c:numRef>
          </c:val>
          <c:extLst>
            <c:ext xmlns:c16="http://schemas.microsoft.com/office/drawing/2014/chart" uri="{C3380CC4-5D6E-409C-BE32-E72D297353CC}">
              <c16:uniqueId val="{00000001-C3A5-4F4D-978F-33BF7059DAB1}"/>
            </c:ext>
          </c:extLst>
        </c:ser>
        <c:ser>
          <c:idx val="2"/>
          <c:order val="2"/>
          <c:tx>
            <c:strRef>
              <c:f>Taul1!$D$5</c:f>
              <c:strCache>
                <c:ptCount val="1"/>
                <c:pt idx="0">
                  <c:v>En tiedä</c:v>
                </c:pt>
              </c:strCache>
            </c:strRef>
          </c:tx>
          <c:spPr>
            <a:solidFill>
              <a:srgbClr val="FFB200"/>
            </a:solidFill>
            <a:ln>
              <a:noFill/>
            </a:ln>
          </c:spPr>
          <c:invertIfNegative val="0"/>
          <c:dPt>
            <c:idx val="1"/>
            <c:invertIfNegative val="0"/>
            <c:bubble3D val="0"/>
            <c:extLst>
              <c:ext xmlns:c16="http://schemas.microsoft.com/office/drawing/2014/chart" uri="{C3380CC4-5D6E-409C-BE32-E72D297353CC}">
                <c16:uniqueId val="{00000000-E648-44AE-9DD5-B6DA954368BA}"/>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n=754</c:v>
                </c:pt>
                <c:pt idx="1">
                  <c:v>Kaikki 2021, n=782</c:v>
                </c:pt>
                <c:pt idx="2">
                  <c:v>2024</c:v>
                </c:pt>
                <c:pt idx="3">
                  <c:v>SUKUPUOLI</c:v>
                </c:pt>
                <c:pt idx="4">
                  <c:v>Mies, n=347</c:v>
                </c:pt>
                <c:pt idx="5">
                  <c:v>Nainen, n=401</c:v>
                </c:pt>
                <c:pt idx="6">
                  <c:v>IKÄRYHMÄ</c:v>
                </c:pt>
                <c:pt idx="7">
                  <c:v>15-24 vuotta, n=102</c:v>
                </c:pt>
                <c:pt idx="8">
                  <c:v>25-34 vuotta, n=128</c:v>
                </c:pt>
                <c:pt idx="9">
                  <c:v>35-49 vuotta, n=166</c:v>
                </c:pt>
                <c:pt idx="10">
                  <c:v>50-64 vuotta, n=150</c:v>
                </c:pt>
                <c:pt idx="11">
                  <c:v>65+ vuotta, n=208</c:v>
                </c:pt>
              </c:strCache>
            </c:strRef>
          </c:cat>
          <c:val>
            <c:numRef>
              <c:f>Taul1!$D$6:$D$17</c:f>
              <c:numCache>
                <c:formatCode>General</c:formatCode>
                <c:ptCount val="12"/>
                <c:pt idx="0" formatCode="0.00000">
                  <c:v>26.52272</c:v>
                </c:pt>
                <c:pt idx="1">
                  <c:v>26.737829999999999</c:v>
                </c:pt>
                <c:pt idx="4" formatCode="0.00000">
                  <c:v>27.52017</c:v>
                </c:pt>
                <c:pt idx="5" formatCode="0.00000">
                  <c:v>25.638919999999999</c:v>
                </c:pt>
                <c:pt idx="7" formatCode="0.00000">
                  <c:v>38.609969999999997</c:v>
                </c:pt>
                <c:pt idx="8" formatCode="0.00000">
                  <c:v>36.873480000000001</c:v>
                </c:pt>
                <c:pt idx="9" formatCode="0.00000">
                  <c:v>23.92567</c:v>
                </c:pt>
                <c:pt idx="10" formatCode="0.00000">
                  <c:v>21.42088</c:v>
                </c:pt>
                <c:pt idx="11" formatCode="0.00000">
                  <c:v>19.917390000000001</c:v>
                </c:pt>
              </c:numCache>
            </c:numRef>
          </c:val>
          <c:extLst>
            <c:ext xmlns:c16="http://schemas.microsoft.com/office/drawing/2014/chart" uri="{C3380CC4-5D6E-409C-BE32-E72D297353CC}">
              <c16:uniqueId val="{00000003-C3A5-4F4D-978F-33BF7059DAB1}"/>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0829409043433472"/>
          <c:y val="9.5994068380709698E-3"/>
          <c:w val="0.72060693352155936"/>
          <c:h val="0.10722620372585527"/>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Taul1!$B$5</c:f>
              <c:strCache>
                <c:ptCount val="1"/>
                <c:pt idx="0">
                  <c:v>Kunnan</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n=418</c:v>
                </c:pt>
                <c:pt idx="1">
                  <c:v>Kaikki 2021, n=426</c:v>
                </c:pt>
                <c:pt idx="2">
                  <c:v>2024</c:v>
                </c:pt>
                <c:pt idx="3">
                  <c:v>SUKUPUOLI</c:v>
                </c:pt>
                <c:pt idx="4">
                  <c:v>Mies, n=176</c:v>
                </c:pt>
                <c:pt idx="5">
                  <c:v>Nainen, n=237</c:v>
                </c:pt>
                <c:pt idx="6">
                  <c:v>IKÄRYHMÄ</c:v>
                </c:pt>
                <c:pt idx="7">
                  <c:v>15-24 vuotta, n=49</c:v>
                </c:pt>
                <c:pt idx="8">
                  <c:v>25-34 vuotta, n=67</c:v>
                </c:pt>
                <c:pt idx="9">
                  <c:v>35-49 vuotta, n=101</c:v>
                </c:pt>
                <c:pt idx="10">
                  <c:v>50-64 vuotta, n=78</c:v>
                </c:pt>
                <c:pt idx="11">
                  <c:v>65+ vuotta, n=123</c:v>
                </c:pt>
              </c:strCache>
            </c:strRef>
          </c:cat>
          <c:val>
            <c:numRef>
              <c:f>Taul1!$B$6:$B$17</c:f>
              <c:numCache>
                <c:formatCode>General</c:formatCode>
                <c:ptCount val="12"/>
                <c:pt idx="0" formatCode="0.00000">
                  <c:v>2.7987899999999999</c:v>
                </c:pt>
                <c:pt idx="1">
                  <c:v>2.0960000000000001</c:v>
                </c:pt>
                <c:pt idx="4" formatCode="0.00000">
                  <c:v>4.4718299999999997</c:v>
                </c:pt>
                <c:pt idx="5" formatCode="0.00000">
                  <c:v>1.5235700000000001</c:v>
                </c:pt>
                <c:pt idx="7" formatCode="0.00000">
                  <c:v>1.15482</c:v>
                </c:pt>
                <c:pt idx="8" formatCode="0.00000">
                  <c:v>7.79155</c:v>
                </c:pt>
                <c:pt idx="9" formatCode="0.00000">
                  <c:v>1.6011500000000001</c:v>
                </c:pt>
                <c:pt idx="10" formatCode="0.00000">
                  <c:v>2.3732700000000002</c:v>
                </c:pt>
                <c:pt idx="11" formatCode="0.00000">
                  <c:v>1.9169799999999999</c:v>
                </c:pt>
              </c:numCache>
            </c:numRef>
          </c:val>
          <c:extLst>
            <c:ext xmlns:c16="http://schemas.microsoft.com/office/drawing/2014/chart" uri="{C3380CC4-5D6E-409C-BE32-E72D297353CC}">
              <c16:uniqueId val="{00000000-C3A5-4F4D-978F-33BF7059DAB1}"/>
            </c:ext>
          </c:extLst>
        </c:ser>
        <c:ser>
          <c:idx val="1"/>
          <c:order val="1"/>
          <c:tx>
            <c:strRef>
              <c:f>Taul1!$C$5</c:f>
              <c:strCache>
                <c:ptCount val="1"/>
                <c:pt idx="0">
                  <c:v>Ev. lut. seurakunnan</c:v>
                </c:pt>
              </c:strCache>
            </c:strRef>
          </c:tx>
          <c:spPr>
            <a:solidFill>
              <a:srgbClr val="FFB200"/>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n=418</c:v>
                </c:pt>
                <c:pt idx="1">
                  <c:v>Kaikki 2021, n=426</c:v>
                </c:pt>
                <c:pt idx="2">
                  <c:v>2024</c:v>
                </c:pt>
                <c:pt idx="3">
                  <c:v>SUKUPUOLI</c:v>
                </c:pt>
                <c:pt idx="4">
                  <c:v>Mies, n=176</c:v>
                </c:pt>
                <c:pt idx="5">
                  <c:v>Nainen, n=237</c:v>
                </c:pt>
                <c:pt idx="6">
                  <c:v>IKÄRYHMÄ</c:v>
                </c:pt>
                <c:pt idx="7">
                  <c:v>15-24 vuotta, n=49</c:v>
                </c:pt>
                <c:pt idx="8">
                  <c:v>25-34 vuotta, n=67</c:v>
                </c:pt>
                <c:pt idx="9">
                  <c:v>35-49 vuotta, n=101</c:v>
                </c:pt>
                <c:pt idx="10">
                  <c:v>50-64 vuotta, n=78</c:v>
                </c:pt>
                <c:pt idx="11">
                  <c:v>65+ vuotta, n=123</c:v>
                </c:pt>
              </c:strCache>
            </c:strRef>
          </c:cat>
          <c:val>
            <c:numRef>
              <c:f>Taul1!$C$6:$C$17</c:f>
              <c:numCache>
                <c:formatCode>General</c:formatCode>
                <c:ptCount val="12"/>
                <c:pt idx="0" formatCode="0.00000">
                  <c:v>6.7996699999999999</c:v>
                </c:pt>
                <c:pt idx="1">
                  <c:v>7.3281099999999997</c:v>
                </c:pt>
                <c:pt idx="4" formatCode="0.00000">
                  <c:v>6.8746799999999997</c:v>
                </c:pt>
                <c:pt idx="5" formatCode="0.00000">
                  <c:v>6.8140700000000001</c:v>
                </c:pt>
                <c:pt idx="7" formatCode="0.00000">
                  <c:v>5.1690300000000002</c:v>
                </c:pt>
                <c:pt idx="8" formatCode="0.00000">
                  <c:v>3.26824</c:v>
                </c:pt>
                <c:pt idx="9" formatCode="0.00000">
                  <c:v>3.0337000000000001</c:v>
                </c:pt>
                <c:pt idx="10" formatCode="0.00000">
                  <c:v>4.1914999999999996</c:v>
                </c:pt>
                <c:pt idx="11" formatCode="0.00000">
                  <c:v>14.729509999999999</c:v>
                </c:pt>
              </c:numCache>
            </c:numRef>
          </c:val>
          <c:extLst>
            <c:ext xmlns:c16="http://schemas.microsoft.com/office/drawing/2014/chart" uri="{C3380CC4-5D6E-409C-BE32-E72D297353CC}">
              <c16:uniqueId val="{00000001-C3A5-4F4D-978F-33BF7059DAB1}"/>
            </c:ext>
          </c:extLst>
        </c:ser>
        <c:ser>
          <c:idx val="2"/>
          <c:order val="2"/>
          <c:tx>
            <c:strRef>
              <c:f>Taul1!$D$5</c:f>
              <c:strCache>
                <c:ptCount val="1"/>
                <c:pt idx="0">
                  <c:v>Järjestön, yhdistyksen tai seuran</c:v>
                </c:pt>
              </c:strCache>
            </c:strRef>
          </c:tx>
          <c:spPr>
            <a:solidFill>
              <a:srgbClr val="9CCFFA"/>
            </a:solidFill>
            <a:ln>
              <a:noFill/>
            </a:ln>
          </c:spPr>
          <c:invertIfNegative val="0"/>
          <c:dPt>
            <c:idx val="1"/>
            <c:invertIfNegative val="0"/>
            <c:bubble3D val="0"/>
            <c:extLst>
              <c:ext xmlns:c16="http://schemas.microsoft.com/office/drawing/2014/chart" uri="{C3380CC4-5D6E-409C-BE32-E72D297353CC}">
                <c16:uniqueId val="{00000000-49FC-4399-BD13-9CAE83E33A13}"/>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n=418</c:v>
                </c:pt>
                <c:pt idx="1">
                  <c:v>Kaikki 2021, n=426</c:v>
                </c:pt>
                <c:pt idx="2">
                  <c:v>2024</c:v>
                </c:pt>
                <c:pt idx="3">
                  <c:v>SUKUPUOLI</c:v>
                </c:pt>
                <c:pt idx="4">
                  <c:v>Mies, n=176</c:v>
                </c:pt>
                <c:pt idx="5">
                  <c:v>Nainen, n=237</c:v>
                </c:pt>
                <c:pt idx="6">
                  <c:v>IKÄRYHMÄ</c:v>
                </c:pt>
                <c:pt idx="7">
                  <c:v>15-24 vuotta, n=49</c:v>
                </c:pt>
                <c:pt idx="8">
                  <c:v>25-34 vuotta, n=67</c:v>
                </c:pt>
                <c:pt idx="9">
                  <c:v>35-49 vuotta, n=101</c:v>
                </c:pt>
                <c:pt idx="10">
                  <c:v>50-64 vuotta, n=78</c:v>
                </c:pt>
                <c:pt idx="11">
                  <c:v>65+ vuotta, n=123</c:v>
                </c:pt>
              </c:strCache>
            </c:strRef>
          </c:cat>
          <c:val>
            <c:numRef>
              <c:f>Taul1!$D$6:$D$17</c:f>
              <c:numCache>
                <c:formatCode>General</c:formatCode>
                <c:ptCount val="12"/>
                <c:pt idx="0" formatCode="0.00000">
                  <c:v>86.164699999999996</c:v>
                </c:pt>
                <c:pt idx="1">
                  <c:v>86.26746</c:v>
                </c:pt>
                <c:pt idx="4" formatCode="0.00000">
                  <c:v>85.719260000000006</c:v>
                </c:pt>
                <c:pt idx="5" formatCode="0.00000">
                  <c:v>86.363849999999999</c:v>
                </c:pt>
                <c:pt idx="7" formatCode="0.00000">
                  <c:v>92.510140000000007</c:v>
                </c:pt>
                <c:pt idx="8" formatCode="0.00000">
                  <c:v>87.371189999999999</c:v>
                </c:pt>
                <c:pt idx="9" formatCode="0.00000">
                  <c:v>91.853139999999996</c:v>
                </c:pt>
                <c:pt idx="10" formatCode="0.00000">
                  <c:v>86.808199999999999</c:v>
                </c:pt>
                <c:pt idx="11" formatCode="0.00000">
                  <c:v>77.716179999999994</c:v>
                </c:pt>
              </c:numCache>
            </c:numRef>
          </c:val>
          <c:extLst>
            <c:ext xmlns:c16="http://schemas.microsoft.com/office/drawing/2014/chart" uri="{C3380CC4-5D6E-409C-BE32-E72D297353CC}">
              <c16:uniqueId val="{00000003-C3A5-4F4D-978F-33BF7059DAB1}"/>
            </c:ext>
          </c:extLst>
        </c:ser>
        <c:ser>
          <c:idx val="3"/>
          <c:order val="3"/>
          <c:tx>
            <c:strRef>
              <c:f>Taul1!$E$5</c:f>
              <c:strCache>
                <c:ptCount val="1"/>
                <c:pt idx="0">
                  <c:v>Jonkin muun</c:v>
                </c:pt>
              </c:strCache>
            </c:strRef>
          </c:tx>
          <c:spPr>
            <a:solidFill>
              <a:srgbClr val="CDCDCD"/>
            </a:solidFill>
            <a:ln>
              <a:noFill/>
            </a:ln>
          </c:spPr>
          <c:invertIfNegative val="0"/>
          <c:dLbls>
            <c:numFmt formatCode="#,##0" sourceLinked="0"/>
            <c:spPr>
              <a:noFill/>
              <a:ln>
                <a:noFill/>
              </a:ln>
              <a:effectLst/>
            </c:spPr>
            <c:txPr>
              <a:bodyPr/>
              <a:lstStyle/>
              <a:p>
                <a:pPr>
                  <a:defRPr b="0">
                    <a:solidFill>
                      <a:srgbClr val="000000"/>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 2024, n=418</c:v>
                </c:pt>
                <c:pt idx="1">
                  <c:v>Kaikki 2021, n=426</c:v>
                </c:pt>
                <c:pt idx="2">
                  <c:v>2024</c:v>
                </c:pt>
                <c:pt idx="3">
                  <c:v>SUKUPUOLI</c:v>
                </c:pt>
                <c:pt idx="4">
                  <c:v>Mies, n=176</c:v>
                </c:pt>
                <c:pt idx="5">
                  <c:v>Nainen, n=237</c:v>
                </c:pt>
                <c:pt idx="6">
                  <c:v>IKÄRYHMÄ</c:v>
                </c:pt>
                <c:pt idx="7">
                  <c:v>15-24 vuotta, n=49</c:v>
                </c:pt>
                <c:pt idx="8">
                  <c:v>25-34 vuotta, n=67</c:v>
                </c:pt>
                <c:pt idx="9">
                  <c:v>35-49 vuotta, n=101</c:v>
                </c:pt>
                <c:pt idx="10">
                  <c:v>50-64 vuotta, n=78</c:v>
                </c:pt>
                <c:pt idx="11">
                  <c:v>65+ vuotta, n=123</c:v>
                </c:pt>
              </c:strCache>
            </c:strRef>
          </c:cat>
          <c:val>
            <c:numRef>
              <c:f>Taul1!$E$6:$E$17</c:f>
              <c:numCache>
                <c:formatCode>General</c:formatCode>
                <c:ptCount val="12"/>
                <c:pt idx="0" formatCode="0.00000">
                  <c:v>4.2368399999999999</c:v>
                </c:pt>
                <c:pt idx="1">
                  <c:v>4.3084300000000004</c:v>
                </c:pt>
                <c:pt idx="4" formatCode="0.00000">
                  <c:v>2.9342299999999999</c:v>
                </c:pt>
                <c:pt idx="5" formatCode="0.00000">
                  <c:v>5.2985100000000003</c:v>
                </c:pt>
                <c:pt idx="7" formatCode="0.00000">
                  <c:v>1.1659999999999999</c:v>
                </c:pt>
                <c:pt idx="8" formatCode="0.00000">
                  <c:v>1.5690200000000001</c:v>
                </c:pt>
                <c:pt idx="9" formatCode="0.00000">
                  <c:v>3.512</c:v>
                </c:pt>
                <c:pt idx="10" formatCode="0.00000">
                  <c:v>6.6270300000000004</c:v>
                </c:pt>
                <c:pt idx="11" formatCode="0.00000">
                  <c:v>5.6373199999999999</c:v>
                </c:pt>
              </c:numCache>
            </c:numRef>
          </c:val>
          <c:extLst>
            <c:ext xmlns:c16="http://schemas.microsoft.com/office/drawing/2014/chart" uri="{C3380CC4-5D6E-409C-BE32-E72D297353CC}">
              <c16:uniqueId val="{00000004-C3A5-4F4D-978F-33BF7059DAB1}"/>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0829409043433472"/>
          <c:y val="9.5994068380709698E-3"/>
          <c:w val="0.72424109463603537"/>
          <c:h val="0.10722620372585527"/>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16588394926032"/>
          <c:y val="1.2420372697243342E-2"/>
          <c:w val="0.57061195790246355"/>
          <c:h val="0.92020426193132265"/>
        </c:manualLayout>
      </c:layout>
      <c:barChart>
        <c:barDir val="bar"/>
        <c:grouping val="clustered"/>
        <c:varyColors val="0"/>
        <c:ser>
          <c:idx val="0"/>
          <c:order val="0"/>
          <c:tx>
            <c:strRef>
              <c:f>Taul1!$B$5</c:f>
              <c:strCache>
                <c:ptCount val="1"/>
                <c:pt idx="0">
                  <c:v>Kaikki, n=1045</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Toiminnalla autetaan konkreettisesti muita ihmisiä</c:v>
                </c:pt>
                <c:pt idx="1">
                  <c:v>Toiminta on sellaista, josta voisin olla ylpeä</c:v>
                </c:pt>
                <c:pt idx="2">
                  <c:v>Kokisin itseni tervetulleeksi yhteisöön</c:v>
                </c:pt>
                <c:pt idx="3">
                  <c:v>Toiminnalla on yhteiskunnallista vaikutusta</c:v>
                </c:pt>
                <c:pt idx="4">
                  <c:v>Yhteisössä on mukana itseni kaltaisia ihmisiä</c:v>
                </c:pt>
                <c:pt idx="5">
                  <c:v>Toiminta on helppoa eikä edellytä erityistä osaamista</c:v>
                </c:pt>
                <c:pt idx="6">
                  <c:v>Yhteisössä ei syrjitä ketään</c:v>
                </c:pt>
                <c:pt idx="7">
                  <c:v>Toiminnassa huolehditaan vapaaehtoisten hyvinvoinnista</c:v>
                </c:pt>
                <c:pt idx="8">
                  <c:v>Pääsen toiminnassa haastamaan itseäni ja oppimaan uutta</c:v>
                </c:pt>
                <c:pt idx="9">
                  <c:v>Muu</c:v>
                </c:pt>
                <c:pt idx="10">
                  <c:v>En osaa sanoa</c:v>
                </c:pt>
                <c:pt idx="11">
                  <c:v>Ei mikään, koska en halua osallistua vapaaehtoistoimintaan</c:v>
                </c:pt>
              </c:strCache>
            </c:strRef>
          </c:cat>
          <c:val>
            <c:numRef>
              <c:f>Taul1!$B$6:$B$17</c:f>
              <c:numCache>
                <c:formatCode>0.00000</c:formatCode>
                <c:ptCount val="12"/>
                <c:pt idx="0">
                  <c:v>55.861739999999998</c:v>
                </c:pt>
                <c:pt idx="1">
                  <c:v>31.40549</c:v>
                </c:pt>
                <c:pt idx="2">
                  <c:v>29.72728</c:v>
                </c:pt>
                <c:pt idx="3">
                  <c:v>27.839929999999999</c:v>
                </c:pt>
                <c:pt idx="4">
                  <c:v>23.78349</c:v>
                </c:pt>
                <c:pt idx="5">
                  <c:v>18.818899999999999</c:v>
                </c:pt>
                <c:pt idx="6">
                  <c:v>17.464259999999999</c:v>
                </c:pt>
                <c:pt idx="7">
                  <c:v>16.771599999999999</c:v>
                </c:pt>
                <c:pt idx="8">
                  <c:v>13.08591</c:v>
                </c:pt>
                <c:pt idx="9">
                  <c:v>1.2528600000000001</c:v>
                </c:pt>
                <c:pt idx="10">
                  <c:v>4.9655500000000004</c:v>
                </c:pt>
                <c:pt idx="11">
                  <c:v>5.3929499999999999</c:v>
                </c:pt>
              </c:numCache>
            </c:numRef>
          </c:val>
          <c:extLst>
            <c:ext xmlns:c16="http://schemas.microsoft.com/office/drawing/2014/chart" uri="{C3380CC4-5D6E-409C-BE32-E72D297353CC}">
              <c16:uniqueId val="{00000000-3130-4640-9C7E-431C606B043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40127365718281"/>
          <c:y val="2.1586290440485392E-2"/>
          <c:w val="0.56037646111342676"/>
          <c:h val="0.91269032352388313"/>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Taul1!$A$4:$A$25</c:f>
              <c:strCache>
                <c:ptCount val="22"/>
                <c:pt idx="0">
                  <c:v>SUKUPUOLI</c:v>
                </c:pt>
                <c:pt idx="1">
                  <c:v>Mies</c:v>
                </c:pt>
                <c:pt idx="2">
                  <c:v>Nainen</c:v>
                </c:pt>
                <c:pt idx="3">
                  <c:v>Muu</c:v>
                </c:pt>
                <c:pt idx="4">
                  <c:v>IKÄRYHMÄ</c:v>
                </c:pt>
                <c:pt idx="5">
                  <c:v>15-24 vuotta</c:v>
                </c:pt>
                <c:pt idx="6">
                  <c:v>25-34 vuotta</c:v>
                </c:pt>
                <c:pt idx="7">
                  <c:v>35-49 vuotta</c:v>
                </c:pt>
                <c:pt idx="8">
                  <c:v>50-64 vuotta</c:v>
                </c:pt>
                <c:pt idx="9">
                  <c:v>65+ vuotta</c:v>
                </c:pt>
                <c:pt idx="10">
                  <c:v>TALOUDEN ELINVAIHE</c:v>
                </c:pt>
                <c:pt idx="11">
                  <c:v>Yhden hengen talous</c:v>
                </c:pt>
                <c:pt idx="12">
                  <c:v>Lapseton pari</c:v>
                </c:pt>
                <c:pt idx="13">
                  <c:v>Muu aikuistalous</c:v>
                </c:pt>
                <c:pt idx="14">
                  <c:v>Talous, jossa alle 18-v. lapsia</c:v>
                </c:pt>
                <c:pt idx="15">
                  <c:v>KOULUTUS</c:v>
                </c:pt>
                <c:pt idx="16">
                  <c:v>Perus-/kansakoulu</c:v>
                </c:pt>
                <c:pt idx="17">
                  <c:v>Ammatti-/tekninen-/kauppakoulu</c:v>
                </c:pt>
                <c:pt idx="18">
                  <c:v>Ylioppilas/lukio</c:v>
                </c:pt>
                <c:pt idx="19">
                  <c:v>Opisto</c:v>
                </c:pt>
                <c:pt idx="20">
                  <c:v>Ammattikorkeakoulu</c:v>
                </c:pt>
                <c:pt idx="21">
                  <c:v>Yliopisto/korkeakoulu</c:v>
                </c:pt>
              </c:strCache>
            </c:strRef>
          </c:cat>
          <c:val>
            <c:numRef>
              <c:f>Taul1!$B$4:$B$25</c:f>
              <c:numCache>
                <c:formatCode>General</c:formatCode>
                <c:ptCount val="22"/>
                <c:pt idx="1">
                  <c:v>49.471510000000002</c:v>
                </c:pt>
                <c:pt idx="2">
                  <c:v>49.788969999999999</c:v>
                </c:pt>
                <c:pt idx="3">
                  <c:v>0.73953000000000002</c:v>
                </c:pt>
                <c:pt idx="5">
                  <c:v>12.66314</c:v>
                </c:pt>
                <c:pt idx="6">
                  <c:v>15.85042</c:v>
                </c:pt>
                <c:pt idx="7">
                  <c:v>22.609760000000001</c:v>
                </c:pt>
                <c:pt idx="8">
                  <c:v>22.382200000000001</c:v>
                </c:pt>
                <c:pt idx="9">
                  <c:v>26.49447</c:v>
                </c:pt>
                <c:pt idx="11">
                  <c:v>29.784759999999999</c:v>
                </c:pt>
                <c:pt idx="12">
                  <c:v>33.953890000000001</c:v>
                </c:pt>
                <c:pt idx="13">
                  <c:v>14.40319</c:v>
                </c:pt>
                <c:pt idx="14">
                  <c:v>21.858160000000002</c:v>
                </c:pt>
                <c:pt idx="16">
                  <c:v>7.6852600000000004</c:v>
                </c:pt>
                <c:pt idx="17">
                  <c:v>19.210909999999998</c:v>
                </c:pt>
                <c:pt idx="18">
                  <c:v>14.51394</c:v>
                </c:pt>
                <c:pt idx="19">
                  <c:v>13.89927</c:v>
                </c:pt>
                <c:pt idx="20">
                  <c:v>20.481649999999998</c:v>
                </c:pt>
                <c:pt idx="21">
                  <c:v>24.14245</c:v>
                </c:pt>
              </c:numCache>
            </c:numRef>
          </c:val>
          <c:extLst>
            <c:ext xmlns:c16="http://schemas.microsoft.com/office/drawing/2014/chart" uri="{C3380CC4-5D6E-409C-BE32-E72D297353CC}">
              <c16:uniqueId val="{00000000-A301-40A3-8AB0-F557DA0DF372}"/>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1443126041039"/>
          <c:y val="2.0130537396353308E-2"/>
          <c:w val="0.56504254494825701"/>
          <c:h val="0.91486622527621708"/>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Taul1!$A$4:$A$26</c:f>
              <c:strCache>
                <c:ptCount val="23"/>
                <c:pt idx="0">
                  <c:v>AMMATTI/ASEMA</c:v>
                </c:pt>
                <c:pt idx="1">
                  <c:v>Yrittäjä</c:v>
                </c:pt>
                <c:pt idx="2">
                  <c:v>Johtava asema</c:v>
                </c:pt>
                <c:pt idx="3">
                  <c:v>Muu ylempi toimihenkilö, asiantuntija</c:v>
                </c:pt>
                <c:pt idx="4">
                  <c:v>Toimihenkilö</c:v>
                </c:pt>
                <c:pt idx="5">
                  <c:v>Työntekijä</c:v>
                </c:pt>
                <c:pt idx="6">
                  <c:v>Maanviljelijä</c:v>
                </c:pt>
                <c:pt idx="7">
                  <c:v>Opiskelija, koululainen</c:v>
                </c:pt>
                <c:pt idx="8">
                  <c:v>Eläkeläinen</c:v>
                </c:pt>
                <c:pt idx="9">
                  <c:v>Kotiäiti/-isä</c:v>
                </c:pt>
                <c:pt idx="10">
                  <c:v>Työtön</c:v>
                </c:pt>
                <c:pt idx="11">
                  <c:v>TALOUDEN BRUTTOTULOT</c:v>
                </c:pt>
                <c:pt idx="12">
                  <c:v>Alle 10 000 euroa/v</c:v>
                </c:pt>
                <c:pt idx="13">
                  <c:v>10 000-20 000 euroa/v</c:v>
                </c:pt>
                <c:pt idx="14">
                  <c:v>20 001-30 000 euroa/v</c:v>
                </c:pt>
                <c:pt idx="15">
                  <c:v>30 001-50 000 euroa/v</c:v>
                </c:pt>
                <c:pt idx="16">
                  <c:v>50 001-70 001 euroa/v</c:v>
                </c:pt>
                <c:pt idx="17">
                  <c:v>Yli 70 000 euroa/v</c:v>
                </c:pt>
                <c:pt idx="18">
                  <c:v>SUURALUE</c:v>
                </c:pt>
                <c:pt idx="19">
                  <c:v>Helsinki-Uusimaa</c:v>
                </c:pt>
                <c:pt idx="20">
                  <c:v>Etelä-Suomi</c:v>
                </c:pt>
                <c:pt idx="21">
                  <c:v>Länsi-Suomi</c:v>
                </c:pt>
                <c:pt idx="22">
                  <c:v>Pohjois- ja Itä-Suomi</c:v>
                </c:pt>
              </c:strCache>
            </c:strRef>
          </c:cat>
          <c:val>
            <c:numRef>
              <c:f>Taul1!$B$4:$B$26</c:f>
              <c:numCache>
                <c:formatCode>General</c:formatCode>
                <c:ptCount val="23"/>
                <c:pt idx="1">
                  <c:v>3.2254900000000002</c:v>
                </c:pt>
                <c:pt idx="2">
                  <c:v>2.6498400000000002</c:v>
                </c:pt>
                <c:pt idx="3">
                  <c:v>15.30167</c:v>
                </c:pt>
                <c:pt idx="4">
                  <c:v>11.42605</c:v>
                </c:pt>
                <c:pt idx="5">
                  <c:v>20.444220000000001</c:v>
                </c:pt>
                <c:pt idx="6">
                  <c:v>0.29448000000000002</c:v>
                </c:pt>
                <c:pt idx="7">
                  <c:v>14.370469999999999</c:v>
                </c:pt>
                <c:pt idx="8">
                  <c:v>22.76022</c:v>
                </c:pt>
                <c:pt idx="9">
                  <c:v>4.8849400000000003</c:v>
                </c:pt>
                <c:pt idx="10">
                  <c:v>4.5761200000000004</c:v>
                </c:pt>
                <c:pt idx="12">
                  <c:v>6.2395800000000001</c:v>
                </c:pt>
                <c:pt idx="13">
                  <c:v>10.199450000000001</c:v>
                </c:pt>
                <c:pt idx="14">
                  <c:v>10.27643</c:v>
                </c:pt>
                <c:pt idx="15">
                  <c:v>20.463740000000001</c:v>
                </c:pt>
                <c:pt idx="16">
                  <c:v>15.57009</c:v>
                </c:pt>
                <c:pt idx="17">
                  <c:v>24.029989999999998</c:v>
                </c:pt>
                <c:pt idx="19">
                  <c:v>31.128789999999999</c:v>
                </c:pt>
                <c:pt idx="20">
                  <c:v>18.988060000000001</c:v>
                </c:pt>
                <c:pt idx="21">
                  <c:v>27.422029999999999</c:v>
                </c:pt>
                <c:pt idx="22">
                  <c:v>22.461130000000001</c:v>
                </c:pt>
              </c:numCache>
            </c:numRef>
          </c:val>
          <c:extLst>
            <c:ext xmlns:c16="http://schemas.microsoft.com/office/drawing/2014/chart" uri="{C3380CC4-5D6E-409C-BE32-E72D297353CC}">
              <c16:uniqueId val="{00000000-7573-4163-BBCC-543ED9804DAF}"/>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40127365718281"/>
          <c:y val="2.1586290440485392E-2"/>
          <c:w val="0.56037646111342676"/>
          <c:h val="0.91269032352388313"/>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Taul1!$A$4:$A$25</c:f>
              <c:strCache>
                <c:ptCount val="22"/>
                <c:pt idx="0">
                  <c:v>SUKUPUOLI</c:v>
                </c:pt>
                <c:pt idx="1">
                  <c:v>Mies</c:v>
                </c:pt>
                <c:pt idx="2">
                  <c:v>Nainen</c:v>
                </c:pt>
                <c:pt idx="3">
                  <c:v>Muu</c:v>
                </c:pt>
                <c:pt idx="4">
                  <c:v>IKÄRYHMÄ</c:v>
                </c:pt>
                <c:pt idx="5">
                  <c:v>15-24 vuotta</c:v>
                </c:pt>
                <c:pt idx="6">
                  <c:v>25-34 vuotta</c:v>
                </c:pt>
                <c:pt idx="7">
                  <c:v>35-49 vuotta</c:v>
                </c:pt>
                <c:pt idx="8">
                  <c:v>50-64 vuotta</c:v>
                </c:pt>
                <c:pt idx="9">
                  <c:v>65+ vuotta</c:v>
                </c:pt>
                <c:pt idx="10">
                  <c:v>TALOUDEN ELINVAIHE</c:v>
                </c:pt>
                <c:pt idx="11">
                  <c:v>Yhden hengen talous</c:v>
                </c:pt>
                <c:pt idx="12">
                  <c:v>Lapseton pari</c:v>
                </c:pt>
                <c:pt idx="13">
                  <c:v>Muu aikuistalous</c:v>
                </c:pt>
                <c:pt idx="14">
                  <c:v>Talous, jossa alle 18-v. lapsia</c:v>
                </c:pt>
                <c:pt idx="15">
                  <c:v>KOULUTUS</c:v>
                </c:pt>
                <c:pt idx="16">
                  <c:v>Perus-/kansakoulu</c:v>
                </c:pt>
                <c:pt idx="17">
                  <c:v>Ammatti-/tekninen-/kauppakoulu</c:v>
                </c:pt>
                <c:pt idx="18">
                  <c:v>Ylioppilas/lukio</c:v>
                </c:pt>
                <c:pt idx="19">
                  <c:v>Opisto</c:v>
                </c:pt>
                <c:pt idx="20">
                  <c:v>Ammattikorkeakoulu</c:v>
                </c:pt>
                <c:pt idx="21">
                  <c:v>Yliopisto/korkeakoulu</c:v>
                </c:pt>
              </c:strCache>
            </c:strRef>
          </c:cat>
          <c:val>
            <c:numRef>
              <c:f>Taul1!$B$4:$B$25</c:f>
              <c:numCache>
                <c:formatCode>General</c:formatCode>
                <c:ptCount val="22"/>
                <c:pt idx="1">
                  <c:v>49.471510000000002</c:v>
                </c:pt>
                <c:pt idx="2">
                  <c:v>49.788969999999999</c:v>
                </c:pt>
                <c:pt idx="3">
                  <c:v>0.73953000000000002</c:v>
                </c:pt>
                <c:pt idx="5">
                  <c:v>12.66314</c:v>
                </c:pt>
                <c:pt idx="6">
                  <c:v>15.85042</c:v>
                </c:pt>
                <c:pt idx="7">
                  <c:v>22.609760000000001</c:v>
                </c:pt>
                <c:pt idx="8">
                  <c:v>22.382200000000001</c:v>
                </c:pt>
                <c:pt idx="9">
                  <c:v>26.49447</c:v>
                </c:pt>
                <c:pt idx="11">
                  <c:v>29.784759999999999</c:v>
                </c:pt>
                <c:pt idx="12">
                  <c:v>33.953890000000001</c:v>
                </c:pt>
                <c:pt idx="13">
                  <c:v>14.40319</c:v>
                </c:pt>
                <c:pt idx="14">
                  <c:v>21.858160000000002</c:v>
                </c:pt>
                <c:pt idx="16">
                  <c:v>7.6852600000000004</c:v>
                </c:pt>
                <c:pt idx="17">
                  <c:v>19.210909999999998</c:v>
                </c:pt>
                <c:pt idx="18">
                  <c:v>14.51394</c:v>
                </c:pt>
                <c:pt idx="19">
                  <c:v>13.89927</c:v>
                </c:pt>
                <c:pt idx="20">
                  <c:v>20.481649999999998</c:v>
                </c:pt>
                <c:pt idx="21">
                  <c:v>24.14245</c:v>
                </c:pt>
              </c:numCache>
            </c:numRef>
          </c:val>
          <c:extLst>
            <c:ext xmlns:c16="http://schemas.microsoft.com/office/drawing/2014/chart" uri="{C3380CC4-5D6E-409C-BE32-E72D297353CC}">
              <c16:uniqueId val="{00000000-A301-40A3-8AB0-F557DA0DF372}"/>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1443126041039"/>
          <c:y val="2.0130537396353308E-2"/>
          <c:w val="0.56504254494825701"/>
          <c:h val="0.91486622527621708"/>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Taul1!$A$4:$A$26</c:f>
              <c:strCache>
                <c:ptCount val="23"/>
                <c:pt idx="0">
                  <c:v>AMMATTI/ASEMA</c:v>
                </c:pt>
                <c:pt idx="1">
                  <c:v>Yrittäjä</c:v>
                </c:pt>
                <c:pt idx="2">
                  <c:v>Johtava asema</c:v>
                </c:pt>
                <c:pt idx="3">
                  <c:v>Muu ylempi toimihenkilö, asiantuntija</c:v>
                </c:pt>
                <c:pt idx="4">
                  <c:v>Toimihenkilö</c:v>
                </c:pt>
                <c:pt idx="5">
                  <c:v>Työntekijä</c:v>
                </c:pt>
                <c:pt idx="6">
                  <c:v>Maanviljelijä</c:v>
                </c:pt>
                <c:pt idx="7">
                  <c:v>Opiskelija, koululainen</c:v>
                </c:pt>
                <c:pt idx="8">
                  <c:v>Eläkeläinen</c:v>
                </c:pt>
                <c:pt idx="9">
                  <c:v>Kotiäiti/-isä</c:v>
                </c:pt>
                <c:pt idx="10">
                  <c:v>Työtön</c:v>
                </c:pt>
                <c:pt idx="11">
                  <c:v>TALOUDEN BRUTTOTULOT</c:v>
                </c:pt>
                <c:pt idx="12">
                  <c:v>Alle 10 000 euroa/v</c:v>
                </c:pt>
                <c:pt idx="13">
                  <c:v>10 000-20 000 euroa/v</c:v>
                </c:pt>
                <c:pt idx="14">
                  <c:v>20 001-30 000 euroa/v</c:v>
                </c:pt>
                <c:pt idx="15">
                  <c:v>30 001-50 000 euroa/v</c:v>
                </c:pt>
                <c:pt idx="16">
                  <c:v>50 001-70 001 euroa/v</c:v>
                </c:pt>
                <c:pt idx="17">
                  <c:v>Yli 70 000 euroa/v</c:v>
                </c:pt>
                <c:pt idx="18">
                  <c:v>SUURALUE</c:v>
                </c:pt>
                <c:pt idx="19">
                  <c:v>Helsinki-Uusimaa</c:v>
                </c:pt>
                <c:pt idx="20">
                  <c:v>Etelä-Suomi</c:v>
                </c:pt>
                <c:pt idx="21">
                  <c:v>Länsi-Suomi</c:v>
                </c:pt>
                <c:pt idx="22">
                  <c:v>Pohjois- ja Itä-Suomi</c:v>
                </c:pt>
              </c:strCache>
            </c:strRef>
          </c:cat>
          <c:val>
            <c:numRef>
              <c:f>Taul1!$B$4:$B$26</c:f>
              <c:numCache>
                <c:formatCode>General</c:formatCode>
                <c:ptCount val="23"/>
                <c:pt idx="1">
                  <c:v>3.2254900000000002</c:v>
                </c:pt>
                <c:pt idx="2">
                  <c:v>2.6498400000000002</c:v>
                </c:pt>
                <c:pt idx="3">
                  <c:v>15.30167</c:v>
                </c:pt>
                <c:pt idx="4">
                  <c:v>11.42605</c:v>
                </c:pt>
                <c:pt idx="5">
                  <c:v>20.444220000000001</c:v>
                </c:pt>
                <c:pt idx="6">
                  <c:v>0.29448000000000002</c:v>
                </c:pt>
                <c:pt idx="7">
                  <c:v>14.370469999999999</c:v>
                </c:pt>
                <c:pt idx="8">
                  <c:v>22.76022</c:v>
                </c:pt>
                <c:pt idx="9">
                  <c:v>4.8849400000000003</c:v>
                </c:pt>
                <c:pt idx="10">
                  <c:v>4.5761200000000004</c:v>
                </c:pt>
                <c:pt idx="12">
                  <c:v>6.2395800000000001</c:v>
                </c:pt>
                <c:pt idx="13">
                  <c:v>10.199450000000001</c:v>
                </c:pt>
                <c:pt idx="14">
                  <c:v>10.27643</c:v>
                </c:pt>
                <c:pt idx="15">
                  <c:v>20.463740000000001</c:v>
                </c:pt>
                <c:pt idx="16">
                  <c:v>15.57009</c:v>
                </c:pt>
                <c:pt idx="17">
                  <c:v>24.029989999999998</c:v>
                </c:pt>
                <c:pt idx="19">
                  <c:v>31.128789999999999</c:v>
                </c:pt>
                <c:pt idx="20">
                  <c:v>18.988060000000001</c:v>
                </c:pt>
                <c:pt idx="21">
                  <c:v>27.422029999999999</c:v>
                </c:pt>
                <c:pt idx="22">
                  <c:v>22.461130000000001</c:v>
                </c:pt>
              </c:numCache>
            </c:numRef>
          </c:val>
          <c:extLst>
            <c:ext xmlns:c16="http://schemas.microsoft.com/office/drawing/2014/chart" uri="{C3380CC4-5D6E-409C-BE32-E72D297353CC}">
              <c16:uniqueId val="{00000000-7573-4163-BBCC-543ED9804DAF}"/>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3831655355619"/>
          <c:y val="1.2420372697243342E-2"/>
          <c:w val="0.56939454494293607"/>
          <c:h val="0.92020426193132265"/>
        </c:manualLayout>
      </c:layout>
      <c:barChart>
        <c:barDir val="bar"/>
        <c:grouping val="clustered"/>
        <c:varyColors val="0"/>
        <c:ser>
          <c:idx val="2"/>
          <c:order val="2"/>
          <c:tx>
            <c:strRef>
              <c:f>Taul1!$D$1</c:f>
              <c:strCache>
                <c:ptCount val="1"/>
                <c:pt idx="0">
                  <c:v>Mies, n=187</c:v>
                </c:pt>
              </c:strCache>
            </c:strRef>
          </c:tx>
          <c:spPr>
            <a:solidFill>
              <a:srgbClr val="007ED0"/>
            </a:solidFill>
          </c:spPr>
          <c:invertIfNegative val="0"/>
          <c:dLbls>
            <c:numFmt formatCode="#,##0" sourceLinked="0"/>
            <c:spPr>
              <a:noFill/>
              <a:ln>
                <a:noFill/>
              </a:ln>
              <a:effectLst/>
            </c:spPr>
            <c:txPr>
              <a:bodyPr/>
              <a:lstStyle/>
              <a:p>
                <a:pPr>
                  <a:defRPr>
                    <a:solidFill>
                      <a:srgbClr val="007ED0"/>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Seniorit ja ikäihmiset</c:v>
                </c:pt>
                <c:pt idx="1">
                  <c:v>Lapset</c:v>
                </c:pt>
                <c:pt idx="2">
                  <c:v>Asukas-, asuinalue- tai kylätoiminta</c:v>
                </c:pt>
                <c:pt idx="3">
                  <c:v>Liikunta ja urheilu</c:v>
                </c:pt>
                <c:pt idx="4">
                  <c:v>Nuoret</c:v>
                </c:pt>
                <c:pt idx="5">
                  <c:v>Kulttuuri ja taide</c:v>
                </c:pt>
                <c:pt idx="6">
                  <c:v>Poliittinen toiminta</c:v>
                </c:pt>
                <c:pt idx="7">
                  <c:v>Terveyden edistäminen</c:v>
                </c:pt>
                <c:pt idx="8">
                  <c:v>Luonto, ympäristö, eläintensuojelu</c:v>
                </c:pt>
                <c:pt idx="9">
                  <c:v>Ev.lut. seurakuntien vapaaehtoistoiminta</c:v>
                </c:pt>
                <c:pt idx="10">
                  <c:v>Muiden uskonnollisten yhteisöjen vapaaehtoistoiminta</c:v>
                </c:pt>
                <c:pt idx="11">
                  <c:v>Ammattiyhdistystoiminta</c:v>
                </c:pt>
                <c:pt idx="12">
                  <c:v>Pakolaiset, maahanmuutto, etniset yhdistykset, vähemmistöt</c:v>
                </c:pt>
                <c:pt idx="13">
                  <c:v>Maanpuolustus</c:v>
                </c:pt>
                <c:pt idx="14">
                  <c:v>Pelastuspalvelut</c:v>
                </c:pt>
                <c:pt idx="15">
                  <c:v>Kansainvälisyys ja globaalivastuu</c:v>
                </c:pt>
                <c:pt idx="16">
                  <c:v>Muu toimiala</c:v>
                </c:pt>
              </c:strCache>
            </c:strRef>
          </c:cat>
          <c:val>
            <c:numRef>
              <c:f>Taul1!$D$2:$D$18</c:f>
              <c:numCache>
                <c:formatCode>0.00000</c:formatCode>
                <c:ptCount val="17"/>
                <c:pt idx="0">
                  <c:v>23.99898</c:v>
                </c:pt>
                <c:pt idx="1">
                  <c:v>19.718720000000001</c:v>
                </c:pt>
                <c:pt idx="2">
                  <c:v>26.819600000000001</c:v>
                </c:pt>
                <c:pt idx="3">
                  <c:v>26.161860000000001</c:v>
                </c:pt>
                <c:pt idx="4">
                  <c:v>18.403949999999998</c:v>
                </c:pt>
                <c:pt idx="5">
                  <c:v>13.486409999999999</c:v>
                </c:pt>
                <c:pt idx="6">
                  <c:v>13.25784</c:v>
                </c:pt>
                <c:pt idx="7">
                  <c:v>12.10464</c:v>
                </c:pt>
                <c:pt idx="8">
                  <c:v>10.62499</c:v>
                </c:pt>
                <c:pt idx="9">
                  <c:v>9.3176000000000005</c:v>
                </c:pt>
                <c:pt idx="10">
                  <c:v>5.6351199999999997</c:v>
                </c:pt>
                <c:pt idx="11">
                  <c:v>8.2201000000000004</c:v>
                </c:pt>
                <c:pt idx="12">
                  <c:v>3.3777300000000001</c:v>
                </c:pt>
                <c:pt idx="13">
                  <c:v>7.6432799999999999</c:v>
                </c:pt>
                <c:pt idx="14">
                  <c:v>5.3853099999999996</c:v>
                </c:pt>
                <c:pt idx="15">
                  <c:v>2.2669899999999998</c:v>
                </c:pt>
                <c:pt idx="16">
                  <c:v>6.8148400000000002</c:v>
                </c:pt>
              </c:numCache>
            </c:numRef>
          </c:val>
          <c:extLst>
            <c:ext xmlns:c16="http://schemas.microsoft.com/office/drawing/2014/chart" uri="{C3380CC4-5D6E-409C-BE32-E72D297353CC}">
              <c16:uniqueId val="{00000002-D9F8-4EFE-90F6-063D795E62D4}"/>
            </c:ext>
          </c:extLst>
        </c:ser>
        <c:ser>
          <c:idx val="3"/>
          <c:order val="3"/>
          <c:tx>
            <c:strRef>
              <c:f>Taul1!$E$1</c:f>
              <c:strCache>
                <c:ptCount val="1"/>
                <c:pt idx="0">
                  <c:v>Nainen, n=243</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a:solidFill>
                      <a:srgbClr val="EB599E"/>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Taul1!$A$2:$A$18</c:f>
              <c:strCache>
                <c:ptCount val="17"/>
                <c:pt idx="0">
                  <c:v>Seniorit ja ikäihmiset</c:v>
                </c:pt>
                <c:pt idx="1">
                  <c:v>Lapset</c:v>
                </c:pt>
                <c:pt idx="2">
                  <c:v>Asukas-, asuinalue- tai kylätoiminta</c:v>
                </c:pt>
                <c:pt idx="3">
                  <c:v>Liikunta ja urheilu</c:v>
                </c:pt>
                <c:pt idx="4">
                  <c:v>Nuoret</c:v>
                </c:pt>
                <c:pt idx="5">
                  <c:v>Kulttuuri ja taide</c:v>
                </c:pt>
                <c:pt idx="6">
                  <c:v>Poliittinen toiminta</c:v>
                </c:pt>
                <c:pt idx="7">
                  <c:v>Terveyden edistäminen</c:v>
                </c:pt>
                <c:pt idx="8">
                  <c:v>Luonto, ympäristö, eläintensuojelu</c:v>
                </c:pt>
                <c:pt idx="9">
                  <c:v>Ev.lut. seurakuntien vapaaehtoistoiminta</c:v>
                </c:pt>
                <c:pt idx="10">
                  <c:v>Muiden uskonnollisten yhteisöjen vapaaehtoistoiminta</c:v>
                </c:pt>
                <c:pt idx="11">
                  <c:v>Ammattiyhdistystoiminta</c:v>
                </c:pt>
                <c:pt idx="12">
                  <c:v>Pakolaiset, maahanmuutto, etniset yhdistykset, vähemmistöt</c:v>
                </c:pt>
                <c:pt idx="13">
                  <c:v>Maanpuolustus</c:v>
                </c:pt>
                <c:pt idx="14">
                  <c:v>Pelastuspalvelut</c:v>
                </c:pt>
                <c:pt idx="15">
                  <c:v>Kansainvälisyys ja globaalivastuu</c:v>
                </c:pt>
                <c:pt idx="16">
                  <c:v>Muu toimiala</c:v>
                </c:pt>
              </c:strCache>
            </c:strRef>
          </c:cat>
          <c:val>
            <c:numRef>
              <c:f>Taul1!$E$2:$E$18</c:f>
              <c:numCache>
                <c:formatCode>0.00000</c:formatCode>
                <c:ptCount val="17"/>
                <c:pt idx="0">
                  <c:v>26.534669999999998</c:v>
                </c:pt>
                <c:pt idx="1">
                  <c:v>28.183399999999999</c:v>
                </c:pt>
                <c:pt idx="2">
                  <c:v>19.021930000000001</c:v>
                </c:pt>
                <c:pt idx="3">
                  <c:v>18.781669999999998</c:v>
                </c:pt>
                <c:pt idx="4">
                  <c:v>20.121729999999999</c:v>
                </c:pt>
                <c:pt idx="5">
                  <c:v>18.251380000000001</c:v>
                </c:pt>
                <c:pt idx="6">
                  <c:v>14.016629999999999</c:v>
                </c:pt>
                <c:pt idx="7">
                  <c:v>14.38491</c:v>
                </c:pt>
                <c:pt idx="8">
                  <c:v>14.33306</c:v>
                </c:pt>
                <c:pt idx="9">
                  <c:v>7.2965200000000001</c:v>
                </c:pt>
                <c:pt idx="10">
                  <c:v>8.1924899999999994</c:v>
                </c:pt>
                <c:pt idx="11">
                  <c:v>3.6375500000000001</c:v>
                </c:pt>
                <c:pt idx="12">
                  <c:v>6.1177999999999999</c:v>
                </c:pt>
                <c:pt idx="13">
                  <c:v>1.3971</c:v>
                </c:pt>
                <c:pt idx="14">
                  <c:v>3.0549499999999998</c:v>
                </c:pt>
                <c:pt idx="15">
                  <c:v>3.9303900000000001</c:v>
                </c:pt>
                <c:pt idx="16">
                  <c:v>7.3251999999999997</c:v>
                </c:pt>
              </c:numCache>
            </c:numRef>
          </c:val>
          <c:extLst>
            <c:ext xmlns:c16="http://schemas.microsoft.com/office/drawing/2014/chart" uri="{C3380CC4-5D6E-409C-BE32-E72D297353CC}">
              <c16:uniqueId val="{00000000-41C7-49F2-94D0-C00436B70C50}"/>
            </c:ext>
          </c:extLst>
        </c:ser>
        <c:dLbls>
          <c:showLegendKey val="0"/>
          <c:showVal val="0"/>
          <c:showCatName val="0"/>
          <c:showSerName val="0"/>
          <c:showPercent val="0"/>
          <c:showBubbleSize val="0"/>
        </c:dLbls>
        <c:gapWidth val="50"/>
        <c:axId val="603909472"/>
        <c:axId val="603921792"/>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Kaikki, n=433</c:v>
                      </c:pt>
                    </c:strCache>
                  </c:strRef>
                </c:tx>
                <c:spPr>
                  <a:solidFill>
                    <a:srgbClr val="CDCDCD"/>
                  </a:solidFill>
                </c:spPr>
                <c:invertIfNegative val="0"/>
                <c:dLbls>
                  <c:numFmt formatCode="#,##0" sourceLinked="0"/>
                  <c:spPr>
                    <a:noFill/>
                    <a:ln>
                      <a:noFill/>
                    </a:ln>
                    <a:effectLst/>
                  </c:spPr>
                  <c:txPr>
                    <a:bodyPr/>
                    <a:lstStyle/>
                    <a:p>
                      <a:pPr>
                        <a:defRPr>
                          <a:solidFill>
                            <a:srgbClr val="262626"/>
                          </a:solidFill>
                        </a:defRPr>
                      </a:pPr>
                      <a:endParaRPr lang="fi-FI"/>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Taul1!$A$2:$A$18</c15:sqref>
                        </c15:formulaRef>
                      </c:ext>
                    </c:extLst>
                    <c:strCache>
                      <c:ptCount val="17"/>
                      <c:pt idx="0">
                        <c:v>Seniorit ja ikäihmiset</c:v>
                      </c:pt>
                      <c:pt idx="1">
                        <c:v>Lapset</c:v>
                      </c:pt>
                      <c:pt idx="2">
                        <c:v>Asukas-, asuinalue- tai kylätoiminta</c:v>
                      </c:pt>
                      <c:pt idx="3">
                        <c:v>Liikunta ja urheilu</c:v>
                      </c:pt>
                      <c:pt idx="4">
                        <c:v>Nuoret</c:v>
                      </c:pt>
                      <c:pt idx="5">
                        <c:v>Kulttuuri ja taide</c:v>
                      </c:pt>
                      <c:pt idx="6">
                        <c:v>Poliittinen toiminta</c:v>
                      </c:pt>
                      <c:pt idx="7">
                        <c:v>Terveyden edistäminen</c:v>
                      </c:pt>
                      <c:pt idx="8">
                        <c:v>Luonto, ympäristö, eläintensuojelu</c:v>
                      </c:pt>
                      <c:pt idx="9">
                        <c:v>Ev.lut. seurakuntien vapaaehtoistoiminta</c:v>
                      </c:pt>
                      <c:pt idx="10">
                        <c:v>Muiden uskonnollisten yhteisöjen vapaaehtoistoiminta</c:v>
                      </c:pt>
                      <c:pt idx="11">
                        <c:v>Ammattiyhdistystoiminta</c:v>
                      </c:pt>
                      <c:pt idx="12">
                        <c:v>Pakolaiset, maahanmuutto, etniset yhdistykset, vähemmistöt</c:v>
                      </c:pt>
                      <c:pt idx="13">
                        <c:v>Maanpuolustus</c:v>
                      </c:pt>
                      <c:pt idx="14">
                        <c:v>Pelastuspalvelut</c:v>
                      </c:pt>
                      <c:pt idx="15">
                        <c:v>Kansainvälisyys ja globaalivastuu</c:v>
                      </c:pt>
                      <c:pt idx="16">
                        <c:v>Muu toimiala</c:v>
                      </c:pt>
                    </c:strCache>
                  </c:strRef>
                </c:cat>
                <c:val>
                  <c:numRef>
                    <c:extLst>
                      <c:ext uri="{02D57815-91ED-43cb-92C2-25804820EDAC}">
                        <c15:formulaRef>
                          <c15:sqref>Taul1!$B$2:$B$18</c15:sqref>
                        </c15:formulaRef>
                      </c:ext>
                    </c:extLst>
                    <c:numCache>
                      <c:formatCode>0.00000</c:formatCode>
                      <c:ptCount val="17"/>
                      <c:pt idx="0">
                        <c:v>25.25074</c:v>
                      </c:pt>
                      <c:pt idx="1">
                        <c:v>24.109470000000002</c:v>
                      </c:pt>
                      <c:pt idx="2">
                        <c:v>22.61684</c:v>
                      </c:pt>
                      <c:pt idx="3">
                        <c:v>22.181380000000001</c:v>
                      </c:pt>
                      <c:pt idx="4">
                        <c:v>19.244399999999999</c:v>
                      </c:pt>
                      <c:pt idx="5">
                        <c:v>16.076339999999998</c:v>
                      </c:pt>
                      <c:pt idx="6">
                        <c:v>13.962300000000001</c:v>
                      </c:pt>
                      <c:pt idx="7">
                        <c:v>13.263590000000001</c:v>
                      </c:pt>
                      <c:pt idx="8">
                        <c:v>12.780379999999999</c:v>
                      </c:pt>
                      <c:pt idx="9">
                        <c:v>8.3322500000000002</c:v>
                      </c:pt>
                      <c:pt idx="10">
                        <c:v>6.96279</c:v>
                      </c:pt>
                      <c:pt idx="11">
                        <c:v>5.7766999999999999</c:v>
                      </c:pt>
                      <c:pt idx="12">
                        <c:v>4.8095999999999997</c:v>
                      </c:pt>
                      <c:pt idx="13">
                        <c:v>4.3253399999999997</c:v>
                      </c:pt>
                      <c:pt idx="14">
                        <c:v>4.1385399999999999</c:v>
                      </c:pt>
                      <c:pt idx="15">
                        <c:v>3.1354700000000002</c:v>
                      </c:pt>
                      <c:pt idx="16">
                        <c:v>7.0598099999999997</c:v>
                      </c:pt>
                    </c:numCache>
                  </c:numRef>
                </c:val>
                <c:extLst>
                  <c:ext xmlns:c16="http://schemas.microsoft.com/office/drawing/2014/chart" uri="{C3380CC4-5D6E-409C-BE32-E72D297353CC}">
                    <c16:uniqueId val="{00000000-D9F8-4EFE-90F6-063D795E62D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Taul1!$C$1</c15:sqref>
                        </c15:formulaRef>
                      </c:ext>
                    </c:extLst>
                    <c:strCache>
                      <c:ptCount val="1"/>
                      <c:pt idx="0">
                        <c:v>SUKUPUOLI</c:v>
                      </c:pt>
                    </c:strCache>
                  </c:strRef>
                </c:tx>
                <c:spPr>
                  <a:solidFill>
                    <a:srgbClr val="EB599E"/>
                  </a:solidFill>
                </c:spPr>
                <c:invertIfNegative val="0"/>
                <c:dLbls>
                  <c:numFmt formatCode="#,##0" sourceLinked="0"/>
                  <c:spPr>
                    <a:noFill/>
                    <a:ln>
                      <a:noFill/>
                    </a:ln>
                    <a:effectLst/>
                  </c:spPr>
                  <c:txPr>
                    <a:bodyPr/>
                    <a:lstStyle/>
                    <a:p>
                      <a:pPr>
                        <a:defRPr>
                          <a:solidFill>
                            <a:srgbClr val="262626"/>
                          </a:solidFill>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Taul1!$A$2:$A$18</c15:sqref>
                        </c15:formulaRef>
                      </c:ext>
                    </c:extLst>
                    <c:strCache>
                      <c:ptCount val="17"/>
                      <c:pt idx="0">
                        <c:v>Seniorit ja ikäihmiset</c:v>
                      </c:pt>
                      <c:pt idx="1">
                        <c:v>Lapset</c:v>
                      </c:pt>
                      <c:pt idx="2">
                        <c:v>Asukas-, asuinalue- tai kylätoiminta</c:v>
                      </c:pt>
                      <c:pt idx="3">
                        <c:v>Liikunta ja urheilu</c:v>
                      </c:pt>
                      <c:pt idx="4">
                        <c:v>Nuoret</c:v>
                      </c:pt>
                      <c:pt idx="5">
                        <c:v>Kulttuuri ja taide</c:v>
                      </c:pt>
                      <c:pt idx="6">
                        <c:v>Poliittinen toiminta</c:v>
                      </c:pt>
                      <c:pt idx="7">
                        <c:v>Terveyden edistäminen</c:v>
                      </c:pt>
                      <c:pt idx="8">
                        <c:v>Luonto, ympäristö, eläintensuojelu</c:v>
                      </c:pt>
                      <c:pt idx="9">
                        <c:v>Ev.lut. seurakuntien vapaaehtoistoiminta</c:v>
                      </c:pt>
                      <c:pt idx="10">
                        <c:v>Muiden uskonnollisten yhteisöjen vapaaehtoistoiminta</c:v>
                      </c:pt>
                      <c:pt idx="11">
                        <c:v>Ammattiyhdistystoiminta</c:v>
                      </c:pt>
                      <c:pt idx="12">
                        <c:v>Pakolaiset, maahanmuutto, etniset yhdistykset, vähemmistöt</c:v>
                      </c:pt>
                      <c:pt idx="13">
                        <c:v>Maanpuolustus</c:v>
                      </c:pt>
                      <c:pt idx="14">
                        <c:v>Pelastuspalvelut</c:v>
                      </c:pt>
                      <c:pt idx="15">
                        <c:v>Kansainvälisyys ja globaalivastuu</c:v>
                      </c:pt>
                      <c:pt idx="16">
                        <c:v>Muu toimiala</c:v>
                      </c:pt>
                    </c:strCache>
                  </c:strRef>
                </c:cat>
                <c:val>
                  <c:numRef>
                    <c:extLst xmlns:c15="http://schemas.microsoft.com/office/drawing/2012/chart">
                      <c:ext xmlns:c15="http://schemas.microsoft.com/office/drawing/2012/chart" uri="{02D57815-91ED-43cb-92C2-25804820EDAC}">
                        <c15:formulaRef>
                          <c15:sqref>Taul1!$C$2:$C$18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1-D9F8-4EFE-90F6-063D795E62D4}"/>
                  </c:ext>
                </c:extLst>
              </c15:ser>
            </c15:filteredBarSeries>
          </c:ext>
        </c:extLst>
      </c:barChart>
      <c:catAx>
        <c:axId val="60390947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defRPr>
            </a:pPr>
            <a:endParaRPr lang="fi-FI"/>
          </a:p>
        </c:txPr>
        <c:crossAx val="603921792"/>
        <c:crosses val="autoZero"/>
        <c:auto val="1"/>
        <c:lblAlgn val="ctr"/>
        <c:lblOffset val="100"/>
        <c:tickLblSkip val="1"/>
        <c:noMultiLvlLbl val="0"/>
      </c:catAx>
      <c:valAx>
        <c:axId val="60392179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defRPr>
            </a:pPr>
            <a:endParaRPr lang="fi-FI"/>
          </a:p>
        </c:txPr>
        <c:crossAx val="603909472"/>
        <c:crosses val="autoZero"/>
        <c:crossBetween val="between"/>
        <c:majorUnit val="10"/>
        <c:minorUnit val="1"/>
      </c:valAx>
      <c:spPr>
        <a:ln w="6350">
          <a:noFill/>
        </a:ln>
      </c:spPr>
    </c:plotArea>
    <c:legend>
      <c:legendPos val="r"/>
      <c:layout>
        <c:manualLayout>
          <c:xMode val="edge"/>
          <c:yMode val="edge"/>
          <c:x val="0.83462124817066052"/>
          <c:y val="0.58817608545778022"/>
          <c:w val="0.10932205249025882"/>
          <c:h val="0.1083410478577892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78180725592219"/>
          <c:y val="1.2420372697243342E-2"/>
          <c:w val="0.52699590322257572"/>
          <c:h val="0.92020426193132265"/>
        </c:manualLayout>
      </c:layout>
      <c:barChart>
        <c:barDir val="bar"/>
        <c:grouping val="clustered"/>
        <c:varyColors val="0"/>
        <c:ser>
          <c:idx val="0"/>
          <c:order val="0"/>
          <c:tx>
            <c:strRef>
              <c:f>Taul1!$B$5</c:f>
              <c:strCache>
                <c:ptCount val="1"/>
                <c:pt idx="0">
                  <c:v>2024</c:v>
                </c:pt>
              </c:strCache>
            </c:strRef>
          </c:tx>
          <c:spPr>
            <a:solidFill>
              <a:srgbClr val="4DA7BC"/>
            </a:solidFill>
          </c:spPr>
          <c:invertIfNegative val="0"/>
          <c:dLbls>
            <c:numFmt formatCode="#,##0.0" sourceLinked="0"/>
            <c:spPr>
              <a:noFill/>
              <a:ln>
                <a:noFill/>
              </a:ln>
              <a:effectLst/>
            </c:spPr>
            <c:txPr>
              <a:bodyPr/>
              <a:lstStyle/>
              <a:p>
                <a:pPr>
                  <a:defRPr sz="1200" b="1">
                    <a:solidFill>
                      <a:srgbClr val="000000"/>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Muiden uskonnollisten yhteisöjen vapaaehtoistoiminta</c:v>
                </c:pt>
                <c:pt idx="2">
                  <c:v>Luonto, ympäristö, eläintensuojelu</c:v>
                </c:pt>
                <c:pt idx="3">
                  <c:v>Poliittinen toiminta</c:v>
                </c:pt>
                <c:pt idx="4">
                  <c:v>Maanpuolustus</c:v>
                </c:pt>
                <c:pt idx="5">
                  <c:v>Kulttuuri ja taide</c:v>
                </c:pt>
                <c:pt idx="6">
                  <c:v>Muu toimiala</c:v>
                </c:pt>
                <c:pt idx="7">
                  <c:v>Liikunta ja urheilu</c:v>
                </c:pt>
                <c:pt idx="8">
                  <c:v>Nuoret***</c:v>
                </c:pt>
              </c:strCache>
            </c:strRef>
          </c:cat>
          <c:val>
            <c:numRef>
              <c:f>Taul1!$B$6:$B$14</c:f>
              <c:numCache>
                <c:formatCode>General</c:formatCode>
                <c:ptCount val="9"/>
                <c:pt idx="0">
                  <c:v>11.53</c:v>
                </c:pt>
                <c:pt idx="1">
                  <c:v>10.5</c:v>
                </c:pt>
                <c:pt idx="2">
                  <c:v>9.36</c:v>
                </c:pt>
                <c:pt idx="3">
                  <c:v>8.99</c:v>
                </c:pt>
                <c:pt idx="4">
                  <c:v>8.9600000000000009</c:v>
                </c:pt>
                <c:pt idx="5">
                  <c:v>8.36</c:v>
                </c:pt>
                <c:pt idx="6">
                  <c:v>7.63</c:v>
                </c:pt>
                <c:pt idx="7">
                  <c:v>7.31</c:v>
                </c:pt>
                <c:pt idx="8">
                  <c:v>6.91</c:v>
                </c:pt>
              </c:numCache>
            </c:numRef>
          </c:val>
          <c:extLst>
            <c:ext xmlns:c16="http://schemas.microsoft.com/office/drawing/2014/chart" uri="{C3380CC4-5D6E-409C-BE32-E72D297353CC}">
              <c16:uniqueId val="{00000000-7AB8-4BED-8180-2F37C1F70190}"/>
            </c:ext>
          </c:extLst>
        </c:ser>
        <c:ser>
          <c:idx val="1"/>
          <c:order val="1"/>
          <c:tx>
            <c:strRef>
              <c:f>Taul1!$C$5</c:f>
              <c:strCache>
                <c:ptCount val="1"/>
                <c:pt idx="0">
                  <c:v>2021</c:v>
                </c:pt>
              </c:strCache>
            </c:strRef>
          </c:tx>
          <c:spPr>
            <a:solidFill>
              <a:srgbClr val="797979"/>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Muiden uskonnollisten yhteisöjen vapaaehtoistoiminta</c:v>
                </c:pt>
                <c:pt idx="2">
                  <c:v>Luonto, ympäristö, eläintensuojelu</c:v>
                </c:pt>
                <c:pt idx="3">
                  <c:v>Poliittinen toiminta</c:v>
                </c:pt>
                <c:pt idx="4">
                  <c:v>Maanpuolustus</c:v>
                </c:pt>
                <c:pt idx="5">
                  <c:v>Kulttuuri ja taide</c:v>
                </c:pt>
                <c:pt idx="6">
                  <c:v>Muu toimiala</c:v>
                </c:pt>
                <c:pt idx="7">
                  <c:v>Liikunta ja urheilu</c:v>
                </c:pt>
                <c:pt idx="8">
                  <c:v>Nuoret***</c:v>
                </c:pt>
              </c:strCache>
            </c:strRef>
          </c:cat>
          <c:val>
            <c:numRef>
              <c:f>Taul1!$C$6:$C$14</c:f>
              <c:numCache>
                <c:formatCode>General</c:formatCode>
                <c:ptCount val="9"/>
                <c:pt idx="0">
                  <c:v>27.68</c:v>
                </c:pt>
                <c:pt idx="1">
                  <c:v>7.54</c:v>
                </c:pt>
                <c:pt idx="2">
                  <c:v>5.6</c:v>
                </c:pt>
                <c:pt idx="3">
                  <c:v>9.3699999999999992</c:v>
                </c:pt>
                <c:pt idx="4">
                  <c:v>11.42</c:v>
                </c:pt>
                <c:pt idx="5">
                  <c:v>8.82</c:v>
                </c:pt>
                <c:pt idx="6">
                  <c:v>11.06</c:v>
                </c:pt>
                <c:pt idx="7">
                  <c:v>9.6199999999999992</c:v>
                </c:pt>
                <c:pt idx="8">
                  <c:v>11.31</c:v>
                </c:pt>
              </c:numCache>
            </c:numRef>
          </c:val>
          <c:extLst>
            <c:ext xmlns:c16="http://schemas.microsoft.com/office/drawing/2014/chart" uri="{C3380CC4-5D6E-409C-BE32-E72D297353CC}">
              <c16:uniqueId val="{00000001-7AB8-4BED-8180-2F37C1F70190}"/>
            </c:ext>
          </c:extLst>
        </c:ser>
        <c:ser>
          <c:idx val="2"/>
          <c:order val="2"/>
          <c:tx>
            <c:strRef>
              <c:f>Taul1!$D$5</c:f>
              <c:strCache>
                <c:ptCount val="1"/>
                <c:pt idx="0">
                  <c:v>2018</c:v>
                </c:pt>
              </c:strCache>
            </c:strRef>
          </c:tx>
          <c:spPr>
            <a:solidFill>
              <a:srgbClr val="A0A0A0"/>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Muiden uskonnollisten yhteisöjen vapaaehtoistoiminta</c:v>
                </c:pt>
                <c:pt idx="2">
                  <c:v>Luonto, ympäristö, eläintensuojelu</c:v>
                </c:pt>
                <c:pt idx="3">
                  <c:v>Poliittinen toiminta</c:v>
                </c:pt>
                <c:pt idx="4">
                  <c:v>Maanpuolustus</c:v>
                </c:pt>
                <c:pt idx="5">
                  <c:v>Kulttuuri ja taide</c:v>
                </c:pt>
                <c:pt idx="6">
                  <c:v>Muu toimiala</c:v>
                </c:pt>
                <c:pt idx="7">
                  <c:v>Liikunta ja urheilu</c:v>
                </c:pt>
                <c:pt idx="8">
                  <c:v>Nuoret***</c:v>
                </c:pt>
              </c:strCache>
            </c:strRef>
          </c:cat>
          <c:val>
            <c:numRef>
              <c:f>Taul1!$D$6:$D$14</c:f>
              <c:numCache>
                <c:formatCode>General</c:formatCode>
                <c:ptCount val="9"/>
                <c:pt idx="0">
                  <c:v>7.0501124194961999</c:v>
                </c:pt>
                <c:pt idx="1">
                  <c:v>7.4137720628482704</c:v>
                </c:pt>
                <c:pt idx="2">
                  <c:v>6.2320017606008697</c:v>
                </c:pt>
                <c:pt idx="3">
                  <c:v>6.9698494974916203</c:v>
                </c:pt>
                <c:pt idx="4">
                  <c:v>10.2303067582046</c:v>
                </c:pt>
                <c:pt idx="5">
                  <c:v>6.5469678300024201</c:v>
                </c:pt>
                <c:pt idx="6">
                  <c:v>5.1755483664545396</c:v>
                </c:pt>
                <c:pt idx="7">
                  <c:v>12.9652230324104</c:v>
                </c:pt>
                <c:pt idx="8">
                  <c:v>16.313152085511799</c:v>
                </c:pt>
              </c:numCache>
            </c:numRef>
          </c:val>
          <c:extLst>
            <c:ext xmlns:c16="http://schemas.microsoft.com/office/drawing/2014/chart" uri="{C3380CC4-5D6E-409C-BE32-E72D297353CC}">
              <c16:uniqueId val="{00000002-7AB8-4BED-8180-2F37C1F70190}"/>
            </c:ext>
          </c:extLst>
        </c:ser>
        <c:ser>
          <c:idx val="3"/>
          <c:order val="3"/>
          <c:tx>
            <c:strRef>
              <c:f>Taul1!$E$5</c:f>
              <c:strCache>
                <c:ptCount val="1"/>
                <c:pt idx="0">
                  <c:v>2015</c:v>
                </c:pt>
              </c:strCache>
            </c:strRef>
          </c:tx>
          <c:spPr>
            <a:solidFill>
              <a:srgbClr val="CDCDCD"/>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Muiden uskonnollisten yhteisöjen vapaaehtoistoiminta</c:v>
                </c:pt>
                <c:pt idx="2">
                  <c:v>Luonto, ympäristö, eläintensuojelu</c:v>
                </c:pt>
                <c:pt idx="3">
                  <c:v>Poliittinen toiminta</c:v>
                </c:pt>
                <c:pt idx="4">
                  <c:v>Maanpuolustus</c:v>
                </c:pt>
                <c:pt idx="5">
                  <c:v>Kulttuuri ja taide</c:v>
                </c:pt>
                <c:pt idx="6">
                  <c:v>Muu toimiala</c:v>
                </c:pt>
                <c:pt idx="7">
                  <c:v>Liikunta ja urheilu</c:v>
                </c:pt>
                <c:pt idx="8">
                  <c:v>Nuoret***</c:v>
                </c:pt>
              </c:strCache>
            </c:strRef>
          </c:cat>
          <c:val>
            <c:numRef>
              <c:f>Taul1!$E$6:$E$14</c:f>
              <c:numCache>
                <c:formatCode>General</c:formatCode>
                <c:ptCount val="9"/>
                <c:pt idx="0">
                  <c:v>9.2799999999999994</c:v>
                </c:pt>
                <c:pt idx="1">
                  <c:v>7.81</c:v>
                </c:pt>
                <c:pt idx="2">
                  <c:v>5.15</c:v>
                </c:pt>
                <c:pt idx="3">
                  <c:v>13</c:v>
                </c:pt>
                <c:pt idx="4">
                  <c:v>11.59</c:v>
                </c:pt>
                <c:pt idx="5">
                  <c:v>22.11</c:v>
                </c:pt>
                <c:pt idx="6">
                  <c:v>10.7</c:v>
                </c:pt>
                <c:pt idx="7">
                  <c:v>7.71</c:v>
                </c:pt>
                <c:pt idx="8">
                  <c:v>16.82</c:v>
                </c:pt>
              </c:numCache>
            </c:numRef>
          </c:val>
          <c:extLst>
            <c:ext xmlns:c16="http://schemas.microsoft.com/office/drawing/2014/chart" uri="{C3380CC4-5D6E-409C-BE32-E72D297353CC}">
              <c16:uniqueId val="{00000003-7AB8-4BED-8180-2F37C1F70190}"/>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tuntia</a:t>
                </a:r>
              </a:p>
            </c:rich>
          </c:tx>
          <c:layout>
            <c:manualLayout>
              <c:xMode val="edge"/>
              <c:yMode val="edge"/>
              <c:x val="0.34513618565698667"/>
              <c:y val="0.9454032182568988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9263495757760749"/>
          <c:y val="0.6332162805937237"/>
          <c:w val="0.14369434892715938"/>
          <c:h val="0.27420977881743563"/>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78180725592219"/>
          <c:y val="1.2420372697243342E-2"/>
          <c:w val="0.52699590322257572"/>
          <c:h val="0.92020426193132265"/>
        </c:manualLayout>
      </c:layout>
      <c:barChart>
        <c:barDir val="bar"/>
        <c:grouping val="clustered"/>
        <c:varyColors val="0"/>
        <c:ser>
          <c:idx val="0"/>
          <c:order val="0"/>
          <c:tx>
            <c:strRef>
              <c:f>Taul1!$B$5</c:f>
              <c:strCache>
                <c:ptCount val="1"/>
                <c:pt idx="0">
                  <c:v>2024</c:v>
                </c:pt>
              </c:strCache>
            </c:strRef>
          </c:tx>
          <c:spPr>
            <a:solidFill>
              <a:srgbClr val="4DA7BC"/>
            </a:solidFill>
          </c:spPr>
          <c:invertIfNegative val="0"/>
          <c:dLbls>
            <c:numFmt formatCode="#,##0.0" sourceLinked="0"/>
            <c:spPr>
              <a:noFill/>
              <a:ln>
                <a:noFill/>
              </a:ln>
              <a:effectLst/>
            </c:spPr>
            <c:txPr>
              <a:bodyPr/>
              <a:lstStyle/>
              <a:p>
                <a:pPr>
                  <a:defRPr sz="1200" b="1">
                    <a:solidFill>
                      <a:srgbClr val="000000"/>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Seniorit ja ikäihmiset</c:v>
                </c:pt>
                <c:pt idx="1">
                  <c:v>Ev.lut. seurakuntien vapaaehtoistoiminta</c:v>
                </c:pt>
                <c:pt idx="2">
                  <c:v>Lapset***</c:v>
                </c:pt>
                <c:pt idx="3">
                  <c:v>Terveyden edistäminen*</c:v>
                </c:pt>
                <c:pt idx="4">
                  <c:v>Kansainvälisyys ja globaalivastuu**</c:v>
                </c:pt>
                <c:pt idx="5">
                  <c:v>Asukas-, asuinalue- tai kylätoiminta</c:v>
                </c:pt>
                <c:pt idx="6">
                  <c:v>Pakolaiset, maahanmuutto, etniset yhdistykset, vähemmistöt</c:v>
                </c:pt>
                <c:pt idx="7">
                  <c:v>Ammattiyhdistystoiminta</c:v>
                </c:pt>
              </c:strCache>
            </c:strRef>
          </c:cat>
          <c:val>
            <c:numRef>
              <c:f>Taul1!$B$6:$B$13</c:f>
              <c:numCache>
                <c:formatCode>General</c:formatCode>
                <c:ptCount val="8"/>
                <c:pt idx="0">
                  <c:v>6.77</c:v>
                </c:pt>
                <c:pt idx="1">
                  <c:v>6.62</c:v>
                </c:pt>
                <c:pt idx="2">
                  <c:v>6.34</c:v>
                </c:pt>
                <c:pt idx="3">
                  <c:v>6.3</c:v>
                </c:pt>
                <c:pt idx="4">
                  <c:v>5.68</c:v>
                </c:pt>
                <c:pt idx="5">
                  <c:v>4.72</c:v>
                </c:pt>
                <c:pt idx="6">
                  <c:v>4.03</c:v>
                </c:pt>
                <c:pt idx="7">
                  <c:v>3.74</c:v>
                </c:pt>
              </c:numCache>
            </c:numRef>
          </c:val>
          <c:extLst>
            <c:ext xmlns:c16="http://schemas.microsoft.com/office/drawing/2014/chart" uri="{C3380CC4-5D6E-409C-BE32-E72D297353CC}">
              <c16:uniqueId val="{00000000-4ACA-458E-BDC6-0F4534EE17DE}"/>
            </c:ext>
          </c:extLst>
        </c:ser>
        <c:ser>
          <c:idx val="1"/>
          <c:order val="1"/>
          <c:tx>
            <c:strRef>
              <c:f>Taul1!$C$5</c:f>
              <c:strCache>
                <c:ptCount val="1"/>
                <c:pt idx="0">
                  <c:v>2021</c:v>
                </c:pt>
              </c:strCache>
            </c:strRef>
          </c:tx>
          <c:spPr>
            <a:solidFill>
              <a:srgbClr val="797979"/>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Seniorit ja ikäihmiset</c:v>
                </c:pt>
                <c:pt idx="1">
                  <c:v>Ev.lut. seurakuntien vapaaehtoistoiminta</c:v>
                </c:pt>
                <c:pt idx="2">
                  <c:v>Lapset***</c:v>
                </c:pt>
                <c:pt idx="3">
                  <c:v>Terveyden edistäminen*</c:v>
                </c:pt>
                <c:pt idx="4">
                  <c:v>Kansainvälisyys ja globaalivastuu**</c:v>
                </c:pt>
                <c:pt idx="5">
                  <c:v>Asukas-, asuinalue- tai kylätoiminta</c:v>
                </c:pt>
                <c:pt idx="6">
                  <c:v>Pakolaiset, maahanmuutto, etniset yhdistykset, vähemmistöt</c:v>
                </c:pt>
                <c:pt idx="7">
                  <c:v>Ammattiyhdistystoiminta</c:v>
                </c:pt>
              </c:strCache>
            </c:strRef>
          </c:cat>
          <c:val>
            <c:numRef>
              <c:f>Taul1!$C$6:$C$13</c:f>
              <c:numCache>
                <c:formatCode>General</c:formatCode>
                <c:ptCount val="8"/>
                <c:pt idx="0">
                  <c:v>5.21</c:v>
                </c:pt>
                <c:pt idx="1">
                  <c:v>7.02</c:v>
                </c:pt>
                <c:pt idx="2">
                  <c:v>7.18</c:v>
                </c:pt>
                <c:pt idx="3">
                  <c:v>13.81</c:v>
                </c:pt>
                <c:pt idx="4">
                  <c:v>2.11</c:v>
                </c:pt>
                <c:pt idx="5">
                  <c:v>5.27</c:v>
                </c:pt>
                <c:pt idx="6">
                  <c:v>3.43</c:v>
                </c:pt>
                <c:pt idx="7">
                  <c:v>6.85</c:v>
                </c:pt>
              </c:numCache>
            </c:numRef>
          </c:val>
          <c:extLst>
            <c:ext xmlns:c16="http://schemas.microsoft.com/office/drawing/2014/chart" uri="{C3380CC4-5D6E-409C-BE32-E72D297353CC}">
              <c16:uniqueId val="{00000001-4ACA-458E-BDC6-0F4534EE17DE}"/>
            </c:ext>
          </c:extLst>
        </c:ser>
        <c:ser>
          <c:idx val="2"/>
          <c:order val="2"/>
          <c:tx>
            <c:strRef>
              <c:f>Taul1!$D$5</c:f>
              <c:strCache>
                <c:ptCount val="1"/>
                <c:pt idx="0">
                  <c:v>2018</c:v>
                </c:pt>
              </c:strCache>
            </c:strRef>
          </c:tx>
          <c:spPr>
            <a:solidFill>
              <a:srgbClr val="A0A0A0"/>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Seniorit ja ikäihmiset</c:v>
                </c:pt>
                <c:pt idx="1">
                  <c:v>Ev.lut. seurakuntien vapaaehtoistoiminta</c:v>
                </c:pt>
                <c:pt idx="2">
                  <c:v>Lapset***</c:v>
                </c:pt>
                <c:pt idx="3">
                  <c:v>Terveyden edistäminen*</c:v>
                </c:pt>
                <c:pt idx="4">
                  <c:v>Kansainvälisyys ja globaalivastuu**</c:v>
                </c:pt>
                <c:pt idx="5">
                  <c:v>Asukas-, asuinalue- tai kylätoiminta</c:v>
                </c:pt>
                <c:pt idx="6">
                  <c:v>Pakolaiset, maahanmuutto, etniset yhdistykset, vähemmistöt</c:v>
                </c:pt>
                <c:pt idx="7">
                  <c:v>Ammattiyhdistystoiminta</c:v>
                </c:pt>
              </c:strCache>
            </c:strRef>
          </c:cat>
          <c:val>
            <c:numRef>
              <c:f>Taul1!$D$6:$D$13</c:f>
              <c:numCache>
                <c:formatCode>General</c:formatCode>
                <c:ptCount val="8"/>
                <c:pt idx="0">
                  <c:v>10.6103773840853</c:v>
                </c:pt>
                <c:pt idx="1">
                  <c:v>5.7515819176832697</c:v>
                </c:pt>
                <c:pt idx="2">
                  <c:v>16.313152085511799</c:v>
                </c:pt>
                <c:pt idx="3">
                  <c:v>10.220006904223</c:v>
                </c:pt>
                <c:pt idx="4">
                  <c:v>9.7485618092658992</c:v>
                </c:pt>
                <c:pt idx="5">
                  <c:v>3.4548373895468201</c:v>
                </c:pt>
                <c:pt idx="6">
                  <c:v>7.6808766297817304</c:v>
                </c:pt>
                <c:pt idx="7">
                  <c:v>2.3916522252129302</c:v>
                </c:pt>
              </c:numCache>
            </c:numRef>
          </c:val>
          <c:extLst>
            <c:ext xmlns:c16="http://schemas.microsoft.com/office/drawing/2014/chart" uri="{C3380CC4-5D6E-409C-BE32-E72D297353CC}">
              <c16:uniqueId val="{00000002-4ACA-458E-BDC6-0F4534EE17DE}"/>
            </c:ext>
          </c:extLst>
        </c:ser>
        <c:ser>
          <c:idx val="3"/>
          <c:order val="3"/>
          <c:tx>
            <c:strRef>
              <c:f>Taul1!$E$5</c:f>
              <c:strCache>
                <c:ptCount val="1"/>
                <c:pt idx="0">
                  <c:v>2015</c:v>
                </c:pt>
              </c:strCache>
            </c:strRef>
          </c:tx>
          <c:spPr>
            <a:solidFill>
              <a:srgbClr val="CDCDCD"/>
            </a:solidFill>
          </c:spPr>
          <c:invertIfNegative val="0"/>
          <c:dLbls>
            <c:numFmt formatCode="#,##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Seniorit ja ikäihmiset</c:v>
                </c:pt>
                <c:pt idx="1">
                  <c:v>Ev.lut. seurakuntien vapaaehtoistoiminta</c:v>
                </c:pt>
                <c:pt idx="2">
                  <c:v>Lapset***</c:v>
                </c:pt>
                <c:pt idx="3">
                  <c:v>Terveyden edistäminen*</c:v>
                </c:pt>
                <c:pt idx="4">
                  <c:v>Kansainvälisyys ja globaalivastuu**</c:v>
                </c:pt>
                <c:pt idx="5">
                  <c:v>Asukas-, asuinalue- tai kylätoiminta</c:v>
                </c:pt>
                <c:pt idx="6">
                  <c:v>Pakolaiset, maahanmuutto, etniset yhdistykset, vähemmistöt</c:v>
                </c:pt>
                <c:pt idx="7">
                  <c:v>Ammattiyhdistystoiminta</c:v>
                </c:pt>
              </c:strCache>
            </c:strRef>
          </c:cat>
          <c:val>
            <c:numRef>
              <c:f>Taul1!$E$6:$E$13</c:f>
              <c:numCache>
                <c:formatCode>General</c:formatCode>
                <c:ptCount val="8"/>
                <c:pt idx="0">
                  <c:v>8.2100000000000009</c:v>
                </c:pt>
                <c:pt idx="1">
                  <c:v>7.83</c:v>
                </c:pt>
                <c:pt idx="2">
                  <c:v>16.82</c:v>
                </c:pt>
                <c:pt idx="3">
                  <c:v>13.86</c:v>
                </c:pt>
                <c:pt idx="4">
                  <c:v>3.99</c:v>
                </c:pt>
                <c:pt idx="5">
                  <c:v>10.24</c:v>
                </c:pt>
                <c:pt idx="6">
                  <c:v>7.15</c:v>
                </c:pt>
                <c:pt idx="7">
                  <c:v>4.5999999999999996</c:v>
                </c:pt>
              </c:numCache>
            </c:numRef>
          </c:val>
          <c:extLst>
            <c:ext xmlns:c16="http://schemas.microsoft.com/office/drawing/2014/chart" uri="{C3380CC4-5D6E-409C-BE32-E72D297353CC}">
              <c16:uniqueId val="{00000003-4ACA-458E-BDC6-0F4534EE17DE}"/>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tuntia</a:t>
                </a:r>
              </a:p>
            </c:rich>
          </c:tx>
          <c:layout>
            <c:manualLayout>
              <c:xMode val="edge"/>
              <c:yMode val="edge"/>
              <c:x val="0.33786786342803449"/>
              <c:y val="0.9454032182568988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9263498199180493"/>
          <c:y val="0.62000626579502494"/>
          <c:w val="0.14369434892715938"/>
          <c:h val="0.27420977881743563"/>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915514972987"/>
          <c:y val="1.2420372697243342E-2"/>
          <c:w val="0.69838629035442523"/>
          <c:h val="0.92020426193132265"/>
        </c:manualLayout>
      </c:layout>
      <c:barChart>
        <c:barDir val="bar"/>
        <c:grouping val="clustered"/>
        <c:varyColors val="0"/>
        <c:ser>
          <c:idx val="0"/>
          <c:order val="0"/>
          <c:tx>
            <c:strRef>
              <c:f>Taul1!$B$5</c:f>
              <c:strCache>
                <c:ptCount val="1"/>
                <c:pt idx="0">
                  <c:v>2024</c:v>
                </c:pt>
              </c:strCache>
            </c:strRef>
          </c:tx>
          <c:spPr>
            <a:solidFill>
              <a:srgbClr val="4DA7BC"/>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 n=254</c:v>
                </c:pt>
                <c:pt idx="1">
                  <c:v>SUKUPUOLI</c:v>
                </c:pt>
                <c:pt idx="2">
                  <c:v>Mies, n=102</c:v>
                </c:pt>
                <c:pt idx="3">
                  <c:v>Nainen, n=151</c:v>
                </c:pt>
                <c:pt idx="4">
                  <c:v>IKÄRYHMÄ</c:v>
                </c:pt>
                <c:pt idx="5">
                  <c:v>15-24 vuotta, n=33</c:v>
                </c:pt>
                <c:pt idx="6">
                  <c:v>25-34 vuotta, n=25</c:v>
                </c:pt>
                <c:pt idx="7">
                  <c:v>35-49 vuotta, n=66</c:v>
                </c:pt>
                <c:pt idx="8">
                  <c:v>50-64 vuotta, n=53</c:v>
                </c:pt>
                <c:pt idx="9">
                  <c:v>65-79 vuotta, n=77</c:v>
                </c:pt>
              </c:strCache>
            </c:strRef>
          </c:cat>
          <c:val>
            <c:numRef>
              <c:f>Taul1!$B$6:$B$15</c:f>
              <c:numCache>
                <c:formatCode>General</c:formatCode>
                <c:ptCount val="10"/>
                <c:pt idx="0">
                  <c:v>17.18</c:v>
                </c:pt>
                <c:pt idx="2">
                  <c:v>18.55</c:v>
                </c:pt>
                <c:pt idx="3">
                  <c:v>16.170000000000002</c:v>
                </c:pt>
                <c:pt idx="5">
                  <c:v>18.850000000000001</c:v>
                </c:pt>
                <c:pt idx="6">
                  <c:v>17.62</c:v>
                </c:pt>
                <c:pt idx="7">
                  <c:v>13.94</c:v>
                </c:pt>
                <c:pt idx="8">
                  <c:v>20.100000000000001</c:v>
                </c:pt>
                <c:pt idx="9">
                  <c:v>16.5</c:v>
                </c:pt>
              </c:numCache>
            </c:numRef>
          </c:val>
          <c:extLst>
            <c:ext xmlns:c16="http://schemas.microsoft.com/office/drawing/2014/chart" uri="{C3380CC4-5D6E-409C-BE32-E72D297353CC}">
              <c16:uniqueId val="{00000000-6911-4B1A-B2DF-41D9DA5E49CE}"/>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tuntia</a:t>
                </a:r>
              </a:p>
            </c:rich>
          </c:tx>
          <c:layout>
            <c:manualLayout>
              <c:xMode val="edge"/>
              <c:yMode val="edge"/>
              <c:x val="0.20923363003406772"/>
              <c:y val="0.94540321825689888"/>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915514972987"/>
          <c:y val="1.2420372697243342E-2"/>
          <c:w val="0.69838629035442523"/>
          <c:h val="0.92020426193132265"/>
        </c:manualLayout>
      </c:layout>
      <c:barChart>
        <c:barDir val="bar"/>
        <c:grouping val="clustered"/>
        <c:varyColors val="0"/>
        <c:ser>
          <c:idx val="0"/>
          <c:order val="0"/>
          <c:tx>
            <c:strRef>
              <c:f>Taul1!$B$5</c:f>
              <c:strCache>
                <c:ptCount val="1"/>
                <c:pt idx="0">
                  <c:v>2024</c:v>
                </c:pt>
              </c:strCache>
            </c:strRef>
          </c:tx>
          <c:spPr>
            <a:solidFill>
              <a:srgbClr val="4DA7BC"/>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 n=254</c:v>
                </c:pt>
                <c:pt idx="1">
                  <c:v>TALOUDEN ELINVAIHE</c:v>
                </c:pt>
                <c:pt idx="2">
                  <c:v>Yhden hengen talous, n=81</c:v>
                </c:pt>
                <c:pt idx="3">
                  <c:v>Lapseton pari, n=90</c:v>
                </c:pt>
                <c:pt idx="4">
                  <c:v>Muu aikuistalous, n=40</c:v>
                </c:pt>
                <c:pt idx="5">
                  <c:v>Talous, jossa alle 18-v. lapsia, n=43</c:v>
                </c:pt>
                <c:pt idx="6">
                  <c:v>TALOUDEN BRUTTOTULOT</c:v>
                </c:pt>
                <c:pt idx="7">
                  <c:v>Alle 10 000 euroa/v, n=13*</c:v>
                </c:pt>
                <c:pt idx="8">
                  <c:v>10 000-20 000 euroa/v, n=23</c:v>
                </c:pt>
                <c:pt idx="9">
                  <c:v>20 001-30 000 euroa/v, n=23</c:v>
                </c:pt>
                <c:pt idx="10">
                  <c:v>30 001-50 000 euroa/v, n=55</c:v>
                </c:pt>
                <c:pt idx="11">
                  <c:v>50 001-70 001 euroa/v, n=54</c:v>
                </c:pt>
                <c:pt idx="12">
                  <c:v>Yli 70 000 euroa/v, n=46</c:v>
                </c:pt>
              </c:strCache>
            </c:strRef>
          </c:cat>
          <c:val>
            <c:numRef>
              <c:f>Taul1!$B$6:$B$18</c:f>
              <c:numCache>
                <c:formatCode>General</c:formatCode>
                <c:ptCount val="13"/>
                <c:pt idx="0">
                  <c:v>17.18</c:v>
                </c:pt>
                <c:pt idx="2">
                  <c:v>17.03</c:v>
                </c:pt>
                <c:pt idx="3">
                  <c:v>15.05</c:v>
                </c:pt>
                <c:pt idx="4">
                  <c:v>20.21</c:v>
                </c:pt>
                <c:pt idx="5">
                  <c:v>17.920000000000002</c:v>
                </c:pt>
                <c:pt idx="7">
                  <c:v>10.99</c:v>
                </c:pt>
                <c:pt idx="8">
                  <c:v>22.98</c:v>
                </c:pt>
                <c:pt idx="9">
                  <c:v>25.49</c:v>
                </c:pt>
                <c:pt idx="10">
                  <c:v>15.5</c:v>
                </c:pt>
                <c:pt idx="11">
                  <c:v>15.18</c:v>
                </c:pt>
                <c:pt idx="12">
                  <c:v>16.18</c:v>
                </c:pt>
              </c:numCache>
            </c:numRef>
          </c:val>
          <c:extLst>
            <c:ext xmlns:c16="http://schemas.microsoft.com/office/drawing/2014/chart" uri="{C3380CC4-5D6E-409C-BE32-E72D297353CC}">
              <c16:uniqueId val="{00000000-6911-4B1A-B2DF-41D9DA5E49CE}"/>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tuntia</a:t>
                </a:r>
              </a:p>
            </c:rich>
          </c:tx>
          <c:layout>
            <c:manualLayout>
              <c:xMode val="edge"/>
              <c:yMode val="edge"/>
              <c:x val="0.21165627377934523"/>
              <c:y val="0.94540321825689888"/>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915514972987"/>
          <c:y val="1.2420372697243342E-2"/>
          <c:w val="0.69838629035442523"/>
          <c:h val="0.92020426193132265"/>
        </c:manualLayout>
      </c:layout>
      <c:barChart>
        <c:barDir val="bar"/>
        <c:grouping val="clustered"/>
        <c:varyColors val="0"/>
        <c:ser>
          <c:idx val="0"/>
          <c:order val="0"/>
          <c:tx>
            <c:strRef>
              <c:f>Taul1!$B$5</c:f>
              <c:strCache>
                <c:ptCount val="1"/>
                <c:pt idx="0">
                  <c:v>2024</c:v>
                </c:pt>
              </c:strCache>
            </c:strRef>
          </c:tx>
          <c:spPr>
            <a:solidFill>
              <a:srgbClr val="4DA7BC"/>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Kaikki, n=254</c:v>
                </c:pt>
                <c:pt idx="1">
                  <c:v>AMMATTI/ASEMA</c:v>
                </c:pt>
                <c:pt idx="2">
                  <c:v>Työntekijä/maanviljelijä, n=49</c:v>
                </c:pt>
                <c:pt idx="3">
                  <c:v>Toimihenkilö, n=26</c:v>
                </c:pt>
                <c:pt idx="4">
                  <c:v>Muu ylempi toimihlö/asiantuntija, n=46</c:v>
                </c:pt>
                <c:pt idx="5">
                  <c:v>Yrittäjä/johtava asema, n=17*</c:v>
                </c:pt>
                <c:pt idx="6">
                  <c:v>Kotiäiti/-isä/työtön, n=19*</c:v>
                </c:pt>
                <c:pt idx="7">
                  <c:v>Opiskelija/koululainen, n=33</c:v>
                </c:pt>
                <c:pt idx="8">
                  <c:v>Eläkeläinen, n=64</c:v>
                </c:pt>
              </c:strCache>
            </c:strRef>
          </c:cat>
          <c:val>
            <c:numRef>
              <c:f>Taul1!$B$6:$B$14</c:f>
              <c:numCache>
                <c:formatCode>General</c:formatCode>
                <c:ptCount val="9"/>
                <c:pt idx="0">
                  <c:v>17.18</c:v>
                </c:pt>
                <c:pt idx="2">
                  <c:v>17.27</c:v>
                </c:pt>
                <c:pt idx="3">
                  <c:v>15.43</c:v>
                </c:pt>
                <c:pt idx="4">
                  <c:v>19.03</c:v>
                </c:pt>
                <c:pt idx="5">
                  <c:v>12.37</c:v>
                </c:pt>
                <c:pt idx="6">
                  <c:v>22.15</c:v>
                </c:pt>
                <c:pt idx="7">
                  <c:v>17.37</c:v>
                </c:pt>
                <c:pt idx="8">
                  <c:v>16.37</c:v>
                </c:pt>
              </c:numCache>
            </c:numRef>
          </c:val>
          <c:extLst>
            <c:ext xmlns:c16="http://schemas.microsoft.com/office/drawing/2014/chart" uri="{C3380CC4-5D6E-409C-BE32-E72D297353CC}">
              <c16:uniqueId val="{00000000-6911-4B1A-B2DF-41D9DA5E49CE}"/>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lang="fi-FI" noProof="0"/>
            </a:pPr>
            <a:endParaRPr lang="fi-FI"/>
          </a:p>
        </c:tx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tuntia</a:t>
                </a:r>
              </a:p>
            </c:rich>
          </c:tx>
          <c:layout>
            <c:manualLayout>
              <c:xMode val="edge"/>
              <c:yMode val="edge"/>
              <c:x val="0.20882778951689626"/>
              <c:y val="0.94540321825689888"/>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lang="fi-FI" sz="1200" noProof="0">
          <a:solidFill>
            <a:srgbClr val="262626"/>
          </a:solidFill>
          <a:latin typeface="Calibri" panose="020F050202020403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43DD9-6848-49B5-AD6E-0BEDF0B791F4}" type="datetimeFigureOut">
              <a:rPr lang="fi-FI" smtClean="0"/>
              <a:t>28.3.2024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B736C-EC97-4622-B914-3A44A28C0129}" type="slidenum">
              <a:rPr lang="fi-FI" smtClean="0"/>
              <a:t>‹#›</a:t>
            </a:fld>
            <a:endParaRPr lang="fi-FI"/>
          </a:p>
        </p:txBody>
      </p:sp>
    </p:spTree>
    <p:extLst>
      <p:ext uri="{BB962C8B-B14F-4D97-AF65-F5344CB8AC3E}">
        <p14:creationId xmlns:p14="http://schemas.microsoft.com/office/powerpoint/2010/main" val="287076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hyperlink" Target="https://www.linkedin.com/company/taloustutkimus-oy/" TargetMode="External"/><Relationship Id="rId12" Type="http://schemas.openxmlformats.org/officeDocument/2006/relationships/hyperlink" Target="https://www.instagram.com/taloustutkimu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aloustutkimus?lang=fi" TargetMode="External"/><Relationship Id="rId14" Type="http://schemas.openxmlformats.org/officeDocument/2006/relationships/hyperlink" Target="https://www.threads.net/@taloustutkimus"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linkedin.com/company/taloustutkimus-oy/" TargetMode="External"/><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hyperlink" Target="https://www.instagram.com/taloustutkimu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Taloustutkimus/?fref=ts" TargetMode="External"/><Relationship Id="rId11" Type="http://schemas.openxmlformats.org/officeDocument/2006/relationships/image" Target="../media/image6.png"/><Relationship Id="rId5" Type="http://schemas.openxmlformats.org/officeDocument/2006/relationships/hyperlink" Target="http://www.taloustutkimus.fi/" TargetMode="External"/><Relationship Id="rId15" Type="http://schemas.openxmlformats.org/officeDocument/2006/relationships/image" Target="../media/image8.png"/><Relationship Id="rId10" Type="http://schemas.openxmlformats.org/officeDocument/2006/relationships/hyperlink" Target="https://twitter.com/taloustutkimus?lang=fi" TargetMode="External"/><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hyperlink" Target="https://www.threads.net/@taloustutkimus"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hyperlink" Target="https://www.linkedin.com/company/taloustutkimus-oy/"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hyperlink" Target="https://twitter.com/taloustutkimus?lang=fi"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oppudi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8D9602-4B15-AF90-28A8-C0A28BB12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Tekstin paikkamerkki 18">
            <a:extLst>
              <a:ext uri="{FF2B5EF4-FFF2-40B4-BE49-F238E27FC236}">
                <a16:creationId xmlns:a16="http://schemas.microsoft.com/office/drawing/2014/main" id="{47449A1A-2603-0D7E-32B9-2118C5455188}"/>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9" name="Kuva 8">
            <a:hlinkClick r:id="rId5"/>
            <a:extLst>
              <a:ext uri="{FF2B5EF4-FFF2-40B4-BE49-F238E27FC236}">
                <a16:creationId xmlns:a16="http://schemas.microsoft.com/office/drawing/2014/main" id="{8BE84BD9-4C26-400D-00C8-5426E2B8DEB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05751" y="6076650"/>
            <a:ext cx="338554" cy="338554"/>
          </a:xfrm>
          <a:prstGeom prst="rect">
            <a:avLst/>
          </a:prstGeom>
        </p:spPr>
      </p:pic>
      <p:pic>
        <p:nvPicPr>
          <p:cNvPr id="10" name="Kuva 9">
            <a:hlinkClick r:id="rId7"/>
            <a:extLst>
              <a:ext uri="{FF2B5EF4-FFF2-40B4-BE49-F238E27FC236}">
                <a16:creationId xmlns:a16="http://schemas.microsoft.com/office/drawing/2014/main" id="{848ADDAA-704B-7F01-89F0-391426B9C2C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198621" y="6076650"/>
            <a:ext cx="337870" cy="338554"/>
          </a:xfrm>
          <a:prstGeom prst="rect">
            <a:avLst/>
          </a:prstGeom>
        </p:spPr>
      </p:pic>
      <p:pic>
        <p:nvPicPr>
          <p:cNvPr id="11" name="Kuva 10">
            <a:hlinkClick r:id="rId9"/>
            <a:extLst>
              <a:ext uri="{FF2B5EF4-FFF2-40B4-BE49-F238E27FC236}">
                <a16:creationId xmlns:a16="http://schemas.microsoft.com/office/drawing/2014/main" id="{9D8ADE4F-4A37-D66A-6667-2419A723A66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13565" y="6076992"/>
            <a:ext cx="337870" cy="337870"/>
          </a:xfrm>
          <a:prstGeom prst="rect">
            <a:avLst/>
          </a:prstGeom>
        </p:spPr>
      </p:pic>
      <p:sp>
        <p:nvSpPr>
          <p:cNvPr id="12" name="Tekstiruutu 11">
            <a:extLst>
              <a:ext uri="{FF2B5EF4-FFF2-40B4-BE49-F238E27FC236}">
                <a16:creationId xmlns:a16="http://schemas.microsoft.com/office/drawing/2014/main" id="{F6DAFB2B-D045-AF74-1819-62677E5A37CE}"/>
              </a:ext>
            </a:extLst>
          </p:cNvPr>
          <p:cNvSpPr txBox="1"/>
          <p:nvPr/>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7" name="Otsikko 5">
            <a:extLst>
              <a:ext uri="{FF2B5EF4-FFF2-40B4-BE49-F238E27FC236}">
                <a16:creationId xmlns:a16="http://schemas.microsoft.com/office/drawing/2014/main" id="{83754751-78E0-6194-37DC-1705D3369EDB}"/>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pic>
        <p:nvPicPr>
          <p:cNvPr id="3" name="Kuva 2">
            <a:hlinkClick r:id="rId12"/>
            <a:extLst>
              <a:ext uri="{FF2B5EF4-FFF2-40B4-BE49-F238E27FC236}">
                <a16:creationId xmlns:a16="http://schemas.microsoft.com/office/drawing/2014/main" id="{42EABAC8-BC76-8768-2840-83E0AAC2779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0690687" y="6076650"/>
            <a:ext cx="338554" cy="338554"/>
          </a:xfrm>
          <a:prstGeom prst="rect">
            <a:avLst/>
          </a:prstGeom>
        </p:spPr>
      </p:pic>
      <p:pic>
        <p:nvPicPr>
          <p:cNvPr id="8" name="Kuva 7">
            <a:hlinkClick r:id="rId14"/>
            <a:extLst>
              <a:ext uri="{FF2B5EF4-FFF2-40B4-BE49-F238E27FC236}">
                <a16:creationId xmlns:a16="http://schemas.microsoft.com/office/drawing/2014/main" id="{CA5E977E-E15F-7AC6-51A1-E549B43FED9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1183557" y="6076992"/>
            <a:ext cx="337870" cy="337870"/>
          </a:xfrm>
          <a:prstGeom prst="rect">
            <a:avLst/>
          </a:prstGeom>
        </p:spPr>
      </p:pic>
    </p:spTree>
    <p:extLst>
      <p:ext uri="{BB962C8B-B14F-4D97-AF65-F5344CB8AC3E}">
        <p14:creationId xmlns:p14="http://schemas.microsoft.com/office/powerpoint/2010/main" val="2786391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ljon tekstiä -pelkistetty">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Otsikko 6">
            <a:extLst>
              <a:ext uri="{FF2B5EF4-FFF2-40B4-BE49-F238E27FC236}">
                <a16:creationId xmlns:a16="http://schemas.microsoft.com/office/drawing/2014/main" id="{F57793D6-93BE-A479-E102-5F66715099D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7" name="Tekstin paikkamerkki 18">
            <a:extLst>
              <a:ext uri="{FF2B5EF4-FFF2-40B4-BE49-F238E27FC236}">
                <a16:creationId xmlns:a16="http://schemas.microsoft.com/office/drawing/2014/main" id="{160DE389-359F-BF43-7EDD-3323FBBE7A37}"/>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8" name="Kuva 7">
            <a:extLst>
              <a:ext uri="{FF2B5EF4-FFF2-40B4-BE49-F238E27FC236}">
                <a16:creationId xmlns:a16="http://schemas.microsoft.com/office/drawing/2014/main" id="{381B636F-13D1-F8D0-280D-4C1DA7063C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6982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ljo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580069"/>
          </a:xfrm>
          <a:prstGeom prst="round1Rect">
            <a:avLst>
              <a:gd name="adj" fmla="val 5883"/>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bg2"/>
                </a:solidFill>
              </a:defRPr>
            </a:lvl1p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Otsikko 6">
            <a:extLst>
              <a:ext uri="{FF2B5EF4-FFF2-40B4-BE49-F238E27FC236}">
                <a16:creationId xmlns:a16="http://schemas.microsoft.com/office/drawing/2014/main" id="{1CA45333-2F53-7EBF-480B-810FDB1700C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
        <p:nvSpPr>
          <p:cNvPr id="8" name="Tekstin paikkamerkki 18">
            <a:extLst>
              <a:ext uri="{FF2B5EF4-FFF2-40B4-BE49-F238E27FC236}">
                <a16:creationId xmlns:a16="http://schemas.microsoft.com/office/drawing/2014/main" id="{FF72CC4A-D2CD-2603-EFA2-9A06965C1F87}"/>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88BFCA6E-768D-7D9C-76C5-DAF48CFC6E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28479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hä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66461C4-BE5C-7F7E-F7E4-43653CD08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2" name="Päivämäärän paikkamerkki 1">
            <a:extLst>
              <a:ext uri="{FF2B5EF4-FFF2-40B4-BE49-F238E27FC236}">
                <a16:creationId xmlns:a16="http://schemas.microsoft.com/office/drawing/2014/main" id="{F9699F02-CD4A-F6C2-B43A-529587A757BE}"/>
              </a:ext>
            </a:extLst>
          </p:cNvPr>
          <p:cNvSpPr>
            <a:spLocks noGrp="1"/>
          </p:cNvSpPr>
          <p:nvPr>
            <p:ph type="dt" sz="half" idx="12"/>
          </p:nvPr>
        </p:nvSpPr>
        <p:spPr/>
        <p:txBody>
          <a:bodyPr/>
          <a:lstStyle/>
          <a:p>
            <a:r>
              <a:rPr lang="fi-FI"/>
              <a:t>28.3.2024</a:t>
            </a:r>
            <a:endParaRPr lang="fi-FI" dirty="0"/>
          </a:p>
        </p:txBody>
      </p:sp>
      <p:sp>
        <p:nvSpPr>
          <p:cNvPr id="3" name="Alatunnisteen paikkamerkki 2">
            <a:extLst>
              <a:ext uri="{FF2B5EF4-FFF2-40B4-BE49-F238E27FC236}">
                <a16:creationId xmlns:a16="http://schemas.microsoft.com/office/drawing/2014/main" id="{EC190CF3-6E27-28AC-9577-BE4147B59197}"/>
              </a:ext>
            </a:extLst>
          </p:cNvPr>
          <p:cNvSpPr>
            <a:spLocks noGrp="1"/>
          </p:cNvSpPr>
          <p:nvPr>
            <p:ph type="ftr" sz="quarter" idx="13"/>
          </p:nvPr>
        </p:nvSpPr>
        <p:spPr/>
        <p:txBody>
          <a:bodyPr/>
          <a:lstStyle/>
          <a:p>
            <a:r>
              <a:rPr lang="fi-FI"/>
              <a:t>Vapaaehtoistoimintaan osallistuminen 2024</a:t>
            </a:r>
            <a:endParaRPr lang="fi-FI" dirty="0"/>
          </a:p>
        </p:txBody>
      </p:sp>
      <p:sp>
        <p:nvSpPr>
          <p:cNvPr id="4" name="Dian numeron paikkamerkki 3">
            <a:extLst>
              <a:ext uri="{FF2B5EF4-FFF2-40B4-BE49-F238E27FC236}">
                <a16:creationId xmlns:a16="http://schemas.microsoft.com/office/drawing/2014/main" id="{93BF165F-BA9F-3762-C9C1-A9631A2C44AB}"/>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5">
            <a:extLst>
              <a:ext uri="{FF2B5EF4-FFF2-40B4-BE49-F238E27FC236}">
                <a16:creationId xmlns:a16="http://schemas.microsoft.com/office/drawing/2014/main" id="{FD9667C0-29DE-3EB2-795A-07708085B09B}"/>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7" name="Tekstin paikkamerkki 18">
            <a:extLst>
              <a:ext uri="{FF2B5EF4-FFF2-40B4-BE49-F238E27FC236}">
                <a16:creationId xmlns:a16="http://schemas.microsoft.com/office/drawing/2014/main" id="{86FFC4DD-A52E-AFE3-B151-CC0D0791ED5F}"/>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6" name="Kuva 5">
            <a:extLst>
              <a:ext uri="{FF2B5EF4-FFF2-40B4-BE49-F238E27FC236}">
                <a16:creationId xmlns:a16="http://schemas.microsoft.com/office/drawing/2014/main" id="{00DB0419-E8EE-BED3-72F3-A45FD6FCA0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397660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ähä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DECBC4F-4A2D-F506-5551-679B1A635169}"/>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7C6BA38B-DC2C-E931-025A-82B4CADDCBA1}"/>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B16B2555-62D6-5621-B319-F9A8F5A59502}"/>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5">
            <a:extLst>
              <a:ext uri="{FF2B5EF4-FFF2-40B4-BE49-F238E27FC236}">
                <a16:creationId xmlns:a16="http://schemas.microsoft.com/office/drawing/2014/main" id="{A5C0B711-F041-0237-3246-CC80D001DE16}"/>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6" name="Tekstin paikkamerkki 18">
            <a:extLst>
              <a:ext uri="{FF2B5EF4-FFF2-40B4-BE49-F238E27FC236}">
                <a16:creationId xmlns:a16="http://schemas.microsoft.com/office/drawing/2014/main" id="{1386B79D-2E42-30F0-990F-CD30F920523F}"/>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119245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ähän tekstiä - tummakontrasti">
    <p:bg>
      <p:bgRef idx="1001">
        <a:schemeClr val="bg2"/>
      </p:bgRef>
    </p:bg>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5091930-CD5A-C9BD-114F-C3FE72842EA7}"/>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38E26BDF-BBC3-D78D-17DA-50081EFE4580}"/>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69280355-D627-AD29-3BAC-C982B6ED9DFD}"/>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Otsikko 5">
            <a:extLst>
              <a:ext uri="{FF2B5EF4-FFF2-40B4-BE49-F238E27FC236}">
                <a16:creationId xmlns:a16="http://schemas.microsoft.com/office/drawing/2014/main" id="{B1A2D679-DE39-597E-CE94-1FE3EEC23220}"/>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
        <p:nvSpPr>
          <p:cNvPr id="8" name="Tekstin paikkamerkki 18">
            <a:extLst>
              <a:ext uri="{FF2B5EF4-FFF2-40B4-BE49-F238E27FC236}">
                <a16:creationId xmlns:a16="http://schemas.microsoft.com/office/drawing/2014/main" id="{C15F20E6-5C90-E823-5E12-0AB476982A53}"/>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24288736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hän tekstiä -tumm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B64479A-3B0D-DE50-EBAA-1358D86FEC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15FA232E-B5F5-42E3-289E-62A3D682CB62}"/>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16E16EAE-3A30-8D2C-CBA5-0AD6DBCDA5B6}"/>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AF5DA048-1785-810D-7C00-CAD7C12B7EE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7" name="Otsikko 5">
            <a:extLst>
              <a:ext uri="{FF2B5EF4-FFF2-40B4-BE49-F238E27FC236}">
                <a16:creationId xmlns:a16="http://schemas.microsoft.com/office/drawing/2014/main" id="{D2E2D87E-2C6F-E635-FB84-65D92BDD5257}"/>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8" name="Tekstin paikkamerkki 18">
            <a:extLst>
              <a:ext uri="{FF2B5EF4-FFF2-40B4-BE49-F238E27FC236}">
                <a16:creationId xmlns:a16="http://schemas.microsoft.com/office/drawing/2014/main" id="{8C29E21B-02A8-7B7A-023D-6EC819E81A2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9" name="Kuva 8">
            <a:extLst>
              <a:ext uri="{FF2B5EF4-FFF2-40B4-BE49-F238E27FC236}">
                <a16:creationId xmlns:a16="http://schemas.microsoft.com/office/drawing/2014/main" id="{A3C90560-A06A-D2B0-0283-432081502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231964619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aotsikko, Vähän tekstiä  -tumma">
    <p:bg>
      <p:bgRef idx="1001">
        <a:schemeClr val="bg2"/>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9FF8AC2-C777-59FE-057B-91DE298766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Päivämäärän paikkamerkki 4">
            <a:extLst>
              <a:ext uri="{FF2B5EF4-FFF2-40B4-BE49-F238E27FC236}">
                <a16:creationId xmlns:a16="http://schemas.microsoft.com/office/drawing/2014/main" id="{075B2B78-5A42-4561-D533-382F9FB89768}"/>
              </a:ext>
            </a:extLst>
          </p:cNvPr>
          <p:cNvSpPr>
            <a:spLocks noGrp="1"/>
          </p:cNvSpPr>
          <p:nvPr>
            <p:ph type="dt" sz="half" idx="18"/>
          </p:nvPr>
        </p:nvSpPr>
        <p:spPr/>
        <p:txBody>
          <a:bodyPr/>
          <a:lstStyle/>
          <a:p>
            <a:r>
              <a:rPr lang="fi-FI"/>
              <a:t>28.3.2024</a:t>
            </a:r>
            <a:endParaRPr lang="fi-FI" dirty="0"/>
          </a:p>
        </p:txBody>
      </p:sp>
      <p:sp>
        <p:nvSpPr>
          <p:cNvPr id="6" name="Alatunnisteen paikkamerkki 5">
            <a:extLst>
              <a:ext uri="{FF2B5EF4-FFF2-40B4-BE49-F238E27FC236}">
                <a16:creationId xmlns:a16="http://schemas.microsoft.com/office/drawing/2014/main" id="{B19F91A2-3042-BECE-5EDA-71BC7EC5CC9F}"/>
              </a:ext>
            </a:extLst>
          </p:cNvPr>
          <p:cNvSpPr>
            <a:spLocks noGrp="1"/>
          </p:cNvSpPr>
          <p:nvPr>
            <p:ph type="ftr" sz="quarter" idx="19"/>
          </p:nvPr>
        </p:nvSpPr>
        <p:spPr/>
        <p:txBody>
          <a:bodyPr/>
          <a:lstStyle/>
          <a:p>
            <a:r>
              <a:rPr lang="fi-FI"/>
              <a:t>Vapaaehtoistoimintaan osallistuminen 2024</a:t>
            </a:r>
            <a:endParaRPr lang="fi-FI" dirty="0"/>
          </a:p>
        </p:txBody>
      </p:sp>
      <p:sp>
        <p:nvSpPr>
          <p:cNvPr id="8" name="Dian numeron paikkamerkki 7">
            <a:extLst>
              <a:ext uri="{FF2B5EF4-FFF2-40B4-BE49-F238E27FC236}">
                <a16:creationId xmlns:a16="http://schemas.microsoft.com/office/drawing/2014/main" id="{8727ED6F-8319-17F7-1523-478FB965B771}"/>
              </a:ext>
            </a:extLst>
          </p:cNvPr>
          <p:cNvSpPr>
            <a:spLocks noGrp="1"/>
          </p:cNvSpPr>
          <p:nvPr>
            <p:ph type="sldNum" sz="quarter" idx="20"/>
          </p:nvPr>
        </p:nvSpPr>
        <p:spPr/>
        <p:txBody>
          <a:bodyPr/>
          <a:lstStyle/>
          <a:p>
            <a:fld id="{FE5B6939-2160-4D54-A0A9-177BFACD315D}" type="slidenum">
              <a:rPr lang="fi-FI" smtClean="0"/>
              <a:pPr/>
              <a:t>‹#›</a:t>
            </a:fld>
            <a:endParaRPr lang="fi-FI" dirty="0"/>
          </a:p>
        </p:txBody>
      </p:sp>
      <p:sp>
        <p:nvSpPr>
          <p:cNvPr id="11" name="Otsikko 5">
            <a:extLst>
              <a:ext uri="{FF2B5EF4-FFF2-40B4-BE49-F238E27FC236}">
                <a16:creationId xmlns:a16="http://schemas.microsoft.com/office/drawing/2014/main" id="{881DF46D-F00F-C588-CD2C-0419AB34C0B3}"/>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3" name="Tekstin paikkamerkki 18">
            <a:extLst>
              <a:ext uri="{FF2B5EF4-FFF2-40B4-BE49-F238E27FC236}">
                <a16:creationId xmlns:a16="http://schemas.microsoft.com/office/drawing/2014/main" id="{3B2DFB42-FAC0-4004-F872-13AEDFCEBBC5}"/>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7" name="Kuva 6">
            <a:extLst>
              <a:ext uri="{FF2B5EF4-FFF2-40B4-BE49-F238E27FC236}">
                <a16:creationId xmlns:a16="http://schemas.microsoft.com/office/drawing/2014/main" id="{21A9AA33-93E7-ED52-1E3B-249717AA2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7102522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ähän tekstiä -taustakuva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062EDBC-0AA1-4A53-BC64-982CD32B4526}"/>
              </a:ext>
            </a:extLst>
          </p:cNvPr>
          <p:cNvSpPr/>
          <p:nvPr/>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2C00076-E522-0420-56C7-268276073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0" name="Päivämäärän paikkamerkki 9">
            <a:extLst>
              <a:ext uri="{FF2B5EF4-FFF2-40B4-BE49-F238E27FC236}">
                <a16:creationId xmlns:a16="http://schemas.microsoft.com/office/drawing/2014/main" id="{2D7F162A-5E62-DBFE-8C3F-5314C07861C8}"/>
              </a:ext>
            </a:extLst>
          </p:cNvPr>
          <p:cNvSpPr>
            <a:spLocks noGrp="1"/>
          </p:cNvSpPr>
          <p:nvPr>
            <p:ph type="dt" sz="half" idx="12"/>
          </p:nvPr>
        </p:nvSpPr>
        <p:spPr/>
        <p:txBody>
          <a:bodyPr/>
          <a:lstStyle/>
          <a:p>
            <a:r>
              <a:rPr lang="fi-FI"/>
              <a:t>28.3.2024</a:t>
            </a:r>
            <a:endParaRPr lang="fi-FI" dirty="0"/>
          </a:p>
        </p:txBody>
      </p:sp>
      <p:sp>
        <p:nvSpPr>
          <p:cNvPr id="11" name="Alatunnisteen paikkamerkki 10">
            <a:extLst>
              <a:ext uri="{FF2B5EF4-FFF2-40B4-BE49-F238E27FC236}">
                <a16:creationId xmlns:a16="http://schemas.microsoft.com/office/drawing/2014/main" id="{BB4ED17B-A97B-284A-B367-744EF7BA0FEF}"/>
              </a:ext>
            </a:extLst>
          </p:cNvPr>
          <p:cNvSpPr>
            <a:spLocks noGrp="1"/>
          </p:cNvSpPr>
          <p:nvPr>
            <p:ph type="ftr" sz="quarter" idx="13"/>
          </p:nvPr>
        </p:nvSpPr>
        <p:spPr/>
        <p:txBody>
          <a:bodyPr/>
          <a:lstStyle/>
          <a:p>
            <a:r>
              <a:rPr lang="fi-FI"/>
              <a:t>Vapaaehtoistoimintaan osallistuminen 2024</a:t>
            </a:r>
            <a:endParaRPr lang="fi-FI" dirty="0"/>
          </a:p>
        </p:txBody>
      </p:sp>
      <p:sp>
        <p:nvSpPr>
          <p:cNvPr id="12" name="Dian numeron paikkamerkki 11">
            <a:extLst>
              <a:ext uri="{FF2B5EF4-FFF2-40B4-BE49-F238E27FC236}">
                <a16:creationId xmlns:a16="http://schemas.microsoft.com/office/drawing/2014/main" id="{33B548BA-DC62-EC30-6D82-51871707C189}"/>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Otsikko 5">
            <a:extLst>
              <a:ext uri="{FF2B5EF4-FFF2-40B4-BE49-F238E27FC236}">
                <a16:creationId xmlns:a16="http://schemas.microsoft.com/office/drawing/2014/main" id="{FD2EBA8B-5236-8378-C3D2-C5113BE365D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4" name="Tekstin paikkamerkki 18">
            <a:extLst>
              <a:ext uri="{FF2B5EF4-FFF2-40B4-BE49-F238E27FC236}">
                <a16:creationId xmlns:a16="http://schemas.microsoft.com/office/drawing/2014/main" id="{79CB2798-4716-9B05-4093-08B051F02DEA}"/>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5" name="Suorakulmio 4">
            <a:extLst>
              <a:ext uri="{FF2B5EF4-FFF2-40B4-BE49-F238E27FC236}">
                <a16:creationId xmlns:a16="http://schemas.microsoft.com/office/drawing/2014/main" id="{A8E9E5FE-87F0-E914-3CB1-D306C4BAE768}"/>
              </a:ext>
            </a:extLst>
          </p:cNvPr>
          <p:cNvSpPr/>
          <p:nvPr userDrawn="1"/>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54B1927-AEAA-CFD4-AAED-49146E82C8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411096305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ähän tekstiä -taustakuva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73ADCDE-094B-BD03-64F1-A31B2C07D8FD}"/>
              </a:ext>
            </a:extLst>
          </p:cNvPr>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C96ECFED-5909-6793-9AA2-50EF14BF3F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
        <p:nvSpPr>
          <p:cNvPr id="14" name="Päivämäärän paikkamerkki 7">
            <a:extLst>
              <a:ext uri="{FF2B5EF4-FFF2-40B4-BE49-F238E27FC236}">
                <a16:creationId xmlns:a16="http://schemas.microsoft.com/office/drawing/2014/main" id="{B2DFCAA6-8743-189D-90CF-A7ACB3A68A43}"/>
              </a:ext>
            </a:extLst>
          </p:cNvPr>
          <p:cNvSpPr txBox="1">
            <a:spLocks/>
          </p:cNvSpPr>
          <p:nvPr/>
        </p:nvSpPr>
        <p:spPr>
          <a:xfrm>
            <a:off x="10368005" y="6399565"/>
            <a:ext cx="1006876" cy="365125"/>
          </a:xfrm>
          <a:prstGeom prst="rect">
            <a:avLst/>
          </a:prstGeom>
        </p:spPr>
        <p:txBody>
          <a:bodyPr vert="horz" lIns="91440" tIns="45720" rIns="91440" bIns="4572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a:extLst>
              <a:ext uri="{FF2B5EF4-FFF2-40B4-BE49-F238E27FC236}">
                <a16:creationId xmlns:a16="http://schemas.microsoft.com/office/drawing/2014/main" id="{C7CADE93-E680-9D71-9853-DEAF964EE83B}"/>
              </a:ext>
            </a:extLst>
          </p:cNvPr>
          <p:cNvSpPr>
            <a:spLocks noGrp="1"/>
          </p:cNvSpPr>
          <p:nvPr>
            <p:ph type="dt" sz="half" idx="12"/>
          </p:nvPr>
        </p:nvSpPr>
        <p:spPr/>
        <p:txBody>
          <a:bodyPr/>
          <a:lstStyle>
            <a:lvl1pPr>
              <a:defRPr>
                <a:solidFill>
                  <a:schemeClr val="bg2"/>
                </a:solidFill>
              </a:defRPr>
            </a:lvl1pPr>
          </a:lstStyle>
          <a:p>
            <a:r>
              <a:rPr lang="fi-FI"/>
              <a:t>28.3.2024</a:t>
            </a:r>
            <a:endParaRPr lang="fi-FI" dirty="0"/>
          </a:p>
        </p:txBody>
      </p:sp>
      <p:sp>
        <p:nvSpPr>
          <p:cNvPr id="5" name="Alatunnisteen paikkamerkki 4">
            <a:extLst>
              <a:ext uri="{FF2B5EF4-FFF2-40B4-BE49-F238E27FC236}">
                <a16:creationId xmlns:a16="http://schemas.microsoft.com/office/drawing/2014/main" id="{D8AF3120-57E6-D830-D518-4F382A412261}"/>
              </a:ext>
            </a:extLst>
          </p:cNvPr>
          <p:cNvSpPr>
            <a:spLocks noGrp="1"/>
          </p:cNvSpPr>
          <p:nvPr>
            <p:ph type="ftr" sz="quarter" idx="13"/>
          </p:nvPr>
        </p:nvSpPr>
        <p:spPr/>
        <p:txBody>
          <a:bodyPr/>
          <a:lstStyle>
            <a:lvl1pPr>
              <a:defRPr>
                <a:solidFill>
                  <a:schemeClr val="bg2"/>
                </a:solidFill>
              </a:defRPr>
            </a:lvl1pPr>
          </a:lstStyle>
          <a:p>
            <a:r>
              <a:rPr lang="fi-FI"/>
              <a:t>Vapaaehtoistoimintaan osallistuminen 2024</a:t>
            </a:r>
            <a:endParaRPr lang="fi-FI" dirty="0"/>
          </a:p>
        </p:txBody>
      </p:sp>
      <p:sp>
        <p:nvSpPr>
          <p:cNvPr id="6" name="Dian numeron paikkamerkki 5">
            <a:extLst>
              <a:ext uri="{FF2B5EF4-FFF2-40B4-BE49-F238E27FC236}">
                <a16:creationId xmlns:a16="http://schemas.microsoft.com/office/drawing/2014/main" id="{66025343-31B4-5376-BF1B-3FD9817C7709}"/>
              </a:ext>
            </a:extLst>
          </p:cNvPr>
          <p:cNvSpPr>
            <a:spLocks noGrp="1"/>
          </p:cNvSpPr>
          <p:nvPr>
            <p:ph type="sldNum" sz="quarter" idx="14"/>
          </p:nvPr>
        </p:nvSpPr>
        <p:spPr/>
        <p:txBody>
          <a:bodyPr/>
          <a:lstStyle>
            <a:lvl1pPr>
              <a:defRPr>
                <a:solidFill>
                  <a:schemeClr val="bg2"/>
                </a:solidFill>
              </a:defRPr>
            </a:lvl1pPr>
          </a:lstStyle>
          <a:p>
            <a:fld id="{FE5B6939-2160-4D54-A0A9-177BFACD315D}" type="slidenum">
              <a:rPr lang="fi-FI" smtClean="0"/>
              <a:pPr/>
              <a:t>‹#›</a:t>
            </a:fld>
            <a:endParaRPr lang="fi-FI" dirty="0"/>
          </a:p>
        </p:txBody>
      </p:sp>
      <p:sp>
        <p:nvSpPr>
          <p:cNvPr id="9" name="Otsikko 5">
            <a:extLst>
              <a:ext uri="{FF2B5EF4-FFF2-40B4-BE49-F238E27FC236}">
                <a16:creationId xmlns:a16="http://schemas.microsoft.com/office/drawing/2014/main" id="{695D763C-93DC-04C0-0F99-1C6E4D64993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dirty="0"/>
              <a:t>Otsikko</a:t>
            </a:r>
          </a:p>
        </p:txBody>
      </p:sp>
      <p:sp>
        <p:nvSpPr>
          <p:cNvPr id="7" name="Tekstin paikkamerkki 18">
            <a:extLst>
              <a:ext uri="{FF2B5EF4-FFF2-40B4-BE49-F238E27FC236}">
                <a16:creationId xmlns:a16="http://schemas.microsoft.com/office/drawing/2014/main" id="{061C6722-A938-DBB0-5708-35A28FBB647F}"/>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bg2"/>
              </a:buClr>
              <a:buFont typeface="Arial" panose="020B0604020202020204" pitchFamily="34" charset="0"/>
              <a:buChar char="•"/>
              <a:defRPr sz="2400">
                <a:solidFill>
                  <a:schemeClr val="bg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11" name="Kuva 10">
            <a:extLst>
              <a:ext uri="{FF2B5EF4-FFF2-40B4-BE49-F238E27FC236}">
                <a16:creationId xmlns:a16="http://schemas.microsoft.com/office/drawing/2014/main" id="{44540A93-DCCC-C9DF-F7C2-305DE64927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76432459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ähä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367A57F6-C0E2-6060-DB79-AE9A86BB1787}"/>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B5BEBF7C-81DC-B063-6896-9AEC29B70577}"/>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8C546391-24C3-4B08-0179-863099E6AF11}"/>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Otsikko 5">
            <a:extLst>
              <a:ext uri="{FF2B5EF4-FFF2-40B4-BE49-F238E27FC236}">
                <a16:creationId xmlns:a16="http://schemas.microsoft.com/office/drawing/2014/main" id="{AD0E1BB3-3177-094A-3B78-E30A946F9AC9}"/>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
        <p:nvSpPr>
          <p:cNvPr id="8" name="Tekstin paikkamerkki 18">
            <a:extLst>
              <a:ext uri="{FF2B5EF4-FFF2-40B4-BE49-F238E27FC236}">
                <a16:creationId xmlns:a16="http://schemas.microsoft.com/office/drawing/2014/main" id="{7573D47B-A1E0-4545-4B33-4A9C9359A44A}"/>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418550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Loppudia -monta tekijää">
    <p:bg>
      <p:bgRef idx="1001">
        <a:schemeClr val="bg2"/>
      </p:bgRef>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DB59ED-D33B-5FD1-903D-64DCEE473A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380444" y="3582435"/>
            <a:ext cx="3970406"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9" name="Tekstin paikkamerkki 18">
            <a:extLst>
              <a:ext uri="{FF2B5EF4-FFF2-40B4-BE49-F238E27FC236}">
                <a16:creationId xmlns:a16="http://schemas.microsoft.com/office/drawing/2014/main" id="{0392BB7A-5418-8361-E1E5-F9B90DCA8C86}"/>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0" name="Tekstin paikkamerkki 18">
            <a:extLst>
              <a:ext uri="{FF2B5EF4-FFF2-40B4-BE49-F238E27FC236}">
                <a16:creationId xmlns:a16="http://schemas.microsoft.com/office/drawing/2014/main" id="{F5BA4303-02A3-DC32-455D-09CB948EC17D}"/>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1" name="Tekstin paikkamerkki 18">
            <a:extLst>
              <a:ext uri="{FF2B5EF4-FFF2-40B4-BE49-F238E27FC236}">
                <a16:creationId xmlns:a16="http://schemas.microsoft.com/office/drawing/2014/main" id="{15E4B0C4-1354-0CA5-A203-DC71CF33BD80}"/>
              </a:ext>
            </a:extLst>
          </p:cNvPr>
          <p:cNvSpPr>
            <a:spLocks noGrp="1"/>
          </p:cNvSpPr>
          <p:nvPr>
            <p:ph type="body" sz="quarter" idx="19" hasCustomPrompt="1"/>
          </p:nvPr>
        </p:nvSpPr>
        <p:spPr>
          <a:xfrm>
            <a:off x="5064125"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2" name="Tekstin paikkamerkki 18">
            <a:extLst>
              <a:ext uri="{FF2B5EF4-FFF2-40B4-BE49-F238E27FC236}">
                <a16:creationId xmlns:a16="http://schemas.microsoft.com/office/drawing/2014/main" id="{E375942C-AEC0-C6C8-5896-7EB6892D2C74}"/>
              </a:ext>
            </a:extLst>
          </p:cNvPr>
          <p:cNvSpPr>
            <a:spLocks noGrp="1"/>
          </p:cNvSpPr>
          <p:nvPr>
            <p:ph type="body" sz="quarter" idx="20" hasCustomPrompt="1"/>
          </p:nvPr>
        </p:nvSpPr>
        <p:spPr>
          <a:xfrm>
            <a:off x="8476384"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sp>
        <p:nvSpPr>
          <p:cNvPr id="18" name="Tekstiruutu 17">
            <a:extLst>
              <a:ext uri="{FF2B5EF4-FFF2-40B4-BE49-F238E27FC236}">
                <a16:creationId xmlns:a16="http://schemas.microsoft.com/office/drawing/2014/main" id="{956BE6D0-3F90-2A74-2A9A-35C31CD6BC86}"/>
              </a:ext>
            </a:extLst>
          </p:cNvPr>
          <p:cNvSpPr txBox="1"/>
          <p:nvPr/>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5">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6" name="Otsikko 5">
            <a:extLst>
              <a:ext uri="{FF2B5EF4-FFF2-40B4-BE49-F238E27FC236}">
                <a16:creationId xmlns:a16="http://schemas.microsoft.com/office/drawing/2014/main" id="{30CBCB22-AB74-44D4-DDB2-1448C2D834CE}"/>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pic>
        <p:nvPicPr>
          <p:cNvPr id="3" name="Kuva 2">
            <a:hlinkClick r:id="rId6"/>
            <a:extLst>
              <a:ext uri="{FF2B5EF4-FFF2-40B4-BE49-F238E27FC236}">
                <a16:creationId xmlns:a16="http://schemas.microsoft.com/office/drawing/2014/main" id="{3CA8E89F-17D9-33CF-9DFF-396DF7F64BA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705751" y="6076650"/>
            <a:ext cx="338554" cy="338554"/>
          </a:xfrm>
          <a:prstGeom prst="rect">
            <a:avLst/>
          </a:prstGeom>
        </p:spPr>
      </p:pic>
      <p:pic>
        <p:nvPicPr>
          <p:cNvPr id="7" name="Kuva 6">
            <a:hlinkClick r:id="rId8"/>
            <a:extLst>
              <a:ext uri="{FF2B5EF4-FFF2-40B4-BE49-F238E27FC236}">
                <a16:creationId xmlns:a16="http://schemas.microsoft.com/office/drawing/2014/main" id="{65BB9B7C-9648-73AE-9EB3-5EFB5AFF8E6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198621" y="6076650"/>
            <a:ext cx="337870" cy="338554"/>
          </a:xfrm>
          <a:prstGeom prst="rect">
            <a:avLst/>
          </a:prstGeom>
        </p:spPr>
      </p:pic>
      <p:pic>
        <p:nvPicPr>
          <p:cNvPr id="8" name="Kuva 7">
            <a:hlinkClick r:id="rId10"/>
            <a:extLst>
              <a:ext uri="{FF2B5EF4-FFF2-40B4-BE49-F238E27FC236}">
                <a16:creationId xmlns:a16="http://schemas.microsoft.com/office/drawing/2014/main" id="{1DE6D6B0-8F13-5B91-42B2-C63186900276}"/>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9213565" y="6076992"/>
            <a:ext cx="337870" cy="337870"/>
          </a:xfrm>
          <a:prstGeom prst="rect">
            <a:avLst/>
          </a:prstGeom>
        </p:spPr>
      </p:pic>
      <p:pic>
        <p:nvPicPr>
          <p:cNvPr id="14" name="Kuva 13">
            <a:hlinkClick r:id="rId12"/>
            <a:extLst>
              <a:ext uri="{FF2B5EF4-FFF2-40B4-BE49-F238E27FC236}">
                <a16:creationId xmlns:a16="http://schemas.microsoft.com/office/drawing/2014/main" id="{EEB3646F-57D9-6147-EC77-9D503F96ADF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0690687" y="6076650"/>
            <a:ext cx="338554" cy="338554"/>
          </a:xfrm>
          <a:prstGeom prst="rect">
            <a:avLst/>
          </a:prstGeom>
        </p:spPr>
      </p:pic>
      <p:pic>
        <p:nvPicPr>
          <p:cNvPr id="16" name="Kuva 15">
            <a:hlinkClick r:id="rId14"/>
            <a:extLst>
              <a:ext uri="{FF2B5EF4-FFF2-40B4-BE49-F238E27FC236}">
                <a16:creationId xmlns:a16="http://schemas.microsoft.com/office/drawing/2014/main" id="{1AC27F8D-06B7-E086-DD96-8CBD983BAE1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1183557" y="6076992"/>
            <a:ext cx="337870" cy="337870"/>
          </a:xfrm>
          <a:prstGeom prst="rect">
            <a:avLst/>
          </a:prstGeom>
        </p:spPr>
      </p:pic>
    </p:spTree>
    <p:extLst>
      <p:ext uri="{BB962C8B-B14F-4D97-AF65-F5344CB8AC3E}">
        <p14:creationId xmlns:p14="http://schemas.microsoft.com/office/powerpoint/2010/main" val="2254691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ähän tekstiä -huomio">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B471429-852C-F0A2-6D62-6439195DFBCC}"/>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32B01E11-4581-4D2D-B4BB-2133365347BF}"/>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DD3D94DA-2E2C-A47B-D418-5DDD05C99EE8}"/>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6" name="Otsikko 5">
            <a:extLst>
              <a:ext uri="{FF2B5EF4-FFF2-40B4-BE49-F238E27FC236}">
                <a16:creationId xmlns:a16="http://schemas.microsoft.com/office/drawing/2014/main" id="{898EEE32-4B41-70CB-CFCE-6E2BF7540AE3}"/>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dirty="0"/>
              <a:t>Otsikko</a:t>
            </a:r>
          </a:p>
        </p:txBody>
      </p:sp>
      <p:sp>
        <p:nvSpPr>
          <p:cNvPr id="8" name="Tekstin paikkamerkki 18">
            <a:extLst>
              <a:ext uri="{FF2B5EF4-FFF2-40B4-BE49-F238E27FC236}">
                <a16:creationId xmlns:a16="http://schemas.microsoft.com/office/drawing/2014/main" id="{EA26B158-D605-7C06-48C6-E87521DA91A5}"/>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388890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ähän tekstiä -kuva">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8BF1DE52-5021-5DD1-BB02-8B0C8A1BB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sp>
        <p:nvSpPr>
          <p:cNvPr id="4" name="Päivämäärän paikkamerkki 3">
            <a:extLst>
              <a:ext uri="{FF2B5EF4-FFF2-40B4-BE49-F238E27FC236}">
                <a16:creationId xmlns:a16="http://schemas.microsoft.com/office/drawing/2014/main" id="{F060BE68-CDC1-8F8F-157A-82762CBD966B}"/>
              </a:ext>
            </a:extLst>
          </p:cNvPr>
          <p:cNvSpPr>
            <a:spLocks noGrp="1"/>
          </p:cNvSpPr>
          <p:nvPr>
            <p:ph type="dt" sz="half" idx="12"/>
          </p:nvPr>
        </p:nvSpPr>
        <p:spPr/>
        <p:txBody>
          <a:bodyPr/>
          <a:lstStyle/>
          <a:p>
            <a:r>
              <a:rPr lang="fi-FI"/>
              <a:t>28.3.2024</a:t>
            </a:r>
            <a:endParaRPr lang="fi-FI" dirty="0"/>
          </a:p>
        </p:txBody>
      </p:sp>
      <p:sp>
        <p:nvSpPr>
          <p:cNvPr id="5" name="Alatunnisteen paikkamerkki 4">
            <a:extLst>
              <a:ext uri="{FF2B5EF4-FFF2-40B4-BE49-F238E27FC236}">
                <a16:creationId xmlns:a16="http://schemas.microsoft.com/office/drawing/2014/main" id="{D2AA8CC2-C5DC-3DE9-5E52-417A05229EEE}"/>
              </a:ext>
            </a:extLst>
          </p:cNvPr>
          <p:cNvSpPr>
            <a:spLocks noGrp="1"/>
          </p:cNvSpPr>
          <p:nvPr>
            <p:ph type="ftr" sz="quarter" idx="13"/>
          </p:nvPr>
        </p:nvSpPr>
        <p:spPr>
          <a:xfrm>
            <a:off x="8790039" y="152145"/>
            <a:ext cx="3189494" cy="365125"/>
          </a:xfrm>
        </p:spPr>
        <p:txBody>
          <a:bodyPr/>
          <a:lstStyle/>
          <a:p>
            <a:r>
              <a:rPr lang="fi-FI"/>
              <a:t>Vapaaehtoistoimintaan osallistuminen 2024</a:t>
            </a:r>
            <a:endParaRPr lang="fi-FI" dirty="0"/>
          </a:p>
        </p:txBody>
      </p:sp>
      <p:sp>
        <p:nvSpPr>
          <p:cNvPr id="6" name="Dian numeron paikkamerkki 5">
            <a:extLst>
              <a:ext uri="{FF2B5EF4-FFF2-40B4-BE49-F238E27FC236}">
                <a16:creationId xmlns:a16="http://schemas.microsoft.com/office/drawing/2014/main" id="{0362267C-DD02-2A63-8709-B75FEED74386}"/>
              </a:ext>
            </a:extLst>
          </p:cNvPr>
          <p:cNvSpPr>
            <a:spLocks noGrp="1"/>
          </p:cNvSpPr>
          <p:nvPr>
            <p:ph type="sldNum" sz="quarter" idx="14"/>
          </p:nvPr>
        </p:nvSpPr>
        <p:spPr/>
        <p:txBody>
          <a:bodyPr/>
          <a:lstStyle/>
          <a:p>
            <a:fld id="{FE5B6939-2160-4D54-A0A9-177BFACD315D}" type="slidenum">
              <a:rPr lang="fi-FI" smtClean="0"/>
              <a:pPr/>
              <a:t>‹#›</a:t>
            </a:fld>
            <a:endParaRPr lang="fi-FI" dirty="0"/>
          </a:p>
        </p:txBody>
      </p:sp>
      <p:pic>
        <p:nvPicPr>
          <p:cNvPr id="3" name="Kuva 2">
            <a:extLst>
              <a:ext uri="{FF2B5EF4-FFF2-40B4-BE49-F238E27FC236}">
                <a16:creationId xmlns:a16="http://schemas.microsoft.com/office/drawing/2014/main" id="{B60EC2D7-8E54-7C93-DD2C-1666063DD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7" name="Otsikko 6">
            <a:extLst>
              <a:ext uri="{FF2B5EF4-FFF2-40B4-BE49-F238E27FC236}">
                <a16:creationId xmlns:a16="http://schemas.microsoft.com/office/drawing/2014/main" id="{993715E1-7683-6C5D-042D-56B2DD14AB98}"/>
              </a:ext>
            </a:extLst>
          </p:cNvPr>
          <p:cNvSpPr>
            <a:spLocks noGrp="1"/>
          </p:cNvSpPr>
          <p:nvPr>
            <p:ph type="title" hasCustomPrompt="1"/>
          </p:nvPr>
        </p:nvSpPr>
        <p:spPr>
          <a:xfrm>
            <a:off x="5064123" y="954088"/>
            <a:ext cx="6467475" cy="1100854"/>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2" name="Tekstin paikkamerkki 18">
            <a:extLst>
              <a:ext uri="{FF2B5EF4-FFF2-40B4-BE49-F238E27FC236}">
                <a16:creationId xmlns:a16="http://schemas.microsoft.com/office/drawing/2014/main" id="{075FC340-B729-9359-24E0-5DC990BF4ED3}"/>
              </a:ext>
            </a:extLst>
          </p:cNvPr>
          <p:cNvSpPr>
            <a:spLocks noGrp="1"/>
          </p:cNvSpPr>
          <p:nvPr>
            <p:ph type="body" sz="quarter" idx="11"/>
          </p:nvPr>
        </p:nvSpPr>
        <p:spPr>
          <a:xfrm>
            <a:off x="5064125" y="2125682"/>
            <a:ext cx="6467475" cy="4054455"/>
          </a:xfrm>
          <a:prstGeom prst="rect">
            <a:avLst/>
          </a:prstGeom>
        </p:spPr>
        <p:txBody>
          <a:bodyPr anchor="t">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8" name="Kuva 7">
            <a:extLst>
              <a:ext uri="{FF2B5EF4-FFF2-40B4-BE49-F238E27FC236}">
                <a16:creationId xmlns:a16="http://schemas.microsoft.com/office/drawing/2014/main" id="{BAB60600-D9CD-8F94-6DD5-DB13BE26B8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pic>
        <p:nvPicPr>
          <p:cNvPr id="9" name="Kuva 8">
            <a:extLst>
              <a:ext uri="{FF2B5EF4-FFF2-40B4-BE49-F238E27FC236}">
                <a16:creationId xmlns:a16="http://schemas.microsoft.com/office/drawing/2014/main" id="{2575AC25-A212-0E14-E267-6D77BCAFA0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16287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Yläotsikko -kapea">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a:spLocks noGrp="1" noRot="1" noMove="1" noResize="1" noEditPoints="1" noAdjustHandles="1" noChangeArrowheads="1" noChangeShapeType="1"/>
          </p:cNvSpPr>
          <p:nvPr/>
        </p:nvSpPr>
        <p:spPr>
          <a:xfrm flipV="1">
            <a:off x="0" y="0"/>
            <a:ext cx="12007339" cy="1257302"/>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6">
            <a:extLst>
              <a:ext uri="{FF2B5EF4-FFF2-40B4-BE49-F238E27FC236}">
                <a16:creationId xmlns:a16="http://schemas.microsoft.com/office/drawing/2014/main" id="{8AEECCC5-79C7-31F8-77C1-7A72F31EB301}"/>
              </a:ext>
            </a:extLst>
          </p:cNvPr>
          <p:cNvSpPr>
            <a:spLocks noGrp="1"/>
          </p:cNvSpPr>
          <p:nvPr>
            <p:ph type="title" hasCustomPrompt="1"/>
          </p:nvPr>
        </p:nvSpPr>
        <p:spPr>
          <a:xfrm>
            <a:off x="853511" y="461640"/>
            <a:ext cx="10484978" cy="758335"/>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tx2"/>
                </a:solidFill>
              </a:defRPr>
            </a:lvl1p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372810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Grafiikka">
    <p:spTree>
      <p:nvGrpSpPr>
        <p:cNvPr id="1" name=""/>
        <p:cNvGrpSpPr/>
        <p:nvPr/>
      </p:nvGrpSpPr>
      <p:grpSpPr>
        <a:xfrm>
          <a:off x="0" y="0"/>
          <a:ext cx="0" cy="0"/>
          <a:chOff x="0" y="0"/>
          <a:chExt cx="0" cy="0"/>
        </a:xfrm>
      </p:grpSpPr>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p:nvPr>
        </p:nvSpPr>
        <p:spPr>
          <a:xfrm>
            <a:off x="853511" y="1571915"/>
            <a:ext cx="10484978"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28.3.2024</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Vapaaehtoistoimintaan osallistuminen 2024</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0F686E69-B94D-717B-49DC-1AE44FB45CBE}"/>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pic>
        <p:nvPicPr>
          <p:cNvPr id="4" name="Kuva 3">
            <a:extLst>
              <a:ext uri="{FF2B5EF4-FFF2-40B4-BE49-F238E27FC236}">
                <a16:creationId xmlns:a16="http://schemas.microsoft.com/office/drawing/2014/main" id="{99CDE954-F02D-AEC8-8407-660265C98E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679377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ältö/Grafiikka + havainnot">
    <p:spTree>
      <p:nvGrpSpPr>
        <p:cNvPr id="1" name=""/>
        <p:cNvGrpSpPr/>
        <p:nvPr/>
      </p:nvGrpSpPr>
      <p:grpSpPr>
        <a:xfrm>
          <a:off x="0" y="0"/>
          <a:ext cx="0" cy="0"/>
          <a:chOff x="0" y="0"/>
          <a:chExt cx="0" cy="0"/>
        </a:xfrm>
      </p:grpSpPr>
      <p:sp>
        <p:nvSpPr>
          <p:cNvPr id="11" name="Suorakulmio: Yksi kulma pyöristetty 10">
            <a:extLst>
              <a:ext uri="{FF2B5EF4-FFF2-40B4-BE49-F238E27FC236}">
                <a16:creationId xmlns:a16="http://schemas.microsoft.com/office/drawing/2014/main" id="{70AEA501-FC50-41DF-FE3E-9C80B2DC5FE5}"/>
              </a:ext>
            </a:extLst>
          </p:cNvPr>
          <p:cNvSpPr/>
          <p:nvPr/>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28.3.2024</a:t>
            </a:r>
            <a:endParaRPr lang="fi-FI" dirty="0"/>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Vapaaehtoistoimintaan osallistuminen 2024</a:t>
            </a:r>
            <a:endParaRPr lang="fi-FI" dirty="0"/>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dirty="0"/>
          </a:p>
        </p:txBody>
      </p:sp>
      <p:sp>
        <p:nvSpPr>
          <p:cNvPr id="5" name="Tekstin paikkamerkki 4">
            <a:extLst>
              <a:ext uri="{FF2B5EF4-FFF2-40B4-BE49-F238E27FC236}">
                <a16:creationId xmlns:a16="http://schemas.microsoft.com/office/drawing/2014/main" id="{B7922056-725F-CF18-5E1A-BF34A23EDD42}"/>
              </a:ext>
            </a:extLst>
          </p:cNvPr>
          <p:cNvSpPr>
            <a:spLocks noGrp="1"/>
          </p:cNvSpPr>
          <p:nvPr>
            <p:ph type="body" sz="quarter" idx="16" hasCustomPrompt="1"/>
          </p:nvPr>
        </p:nvSpPr>
        <p:spPr>
          <a:xfrm>
            <a:off x="8948928" y="1767418"/>
            <a:ext cx="3030347" cy="4409545"/>
          </a:xfrm>
          <a:prstGeom prst="rect">
            <a:avLst/>
          </a:prstGeom>
        </p:spPr>
        <p:txBody>
          <a:bodyPr/>
          <a:lstStyle>
            <a:lvl1pPr marL="144000" indent="-144000">
              <a:lnSpc>
                <a:spcPct val="100000"/>
              </a:lnSpc>
              <a:buClr>
                <a:schemeClr val="tx2"/>
              </a:buClr>
              <a:buFont typeface="Arial" panose="020B0604020202020204" pitchFamily="34" charset="0"/>
              <a:buChar char="•"/>
              <a:defRPr sz="1600"/>
            </a:lvl1pPr>
            <a:lvl2pPr marL="457200" indent="0">
              <a:buClr>
                <a:schemeClr val="tx2"/>
              </a:buClr>
              <a:buFont typeface="Arial" panose="020B0604020202020204" pitchFamily="34" charset="0"/>
              <a:buNone/>
              <a:defRPr sz="1200"/>
            </a:lvl2pPr>
            <a:lvl3pPr marL="914400" indent="0">
              <a:buNone/>
              <a:defRPr sz="1600"/>
            </a:lvl3pPr>
            <a:lvl4pPr marL="1371600" indent="0">
              <a:buNone/>
              <a:defRPr sz="1600"/>
            </a:lvl4pPr>
            <a:lvl5pPr marL="1828800" indent="0">
              <a:buNone/>
              <a:defRPr sz="1600"/>
            </a:lvl5pPr>
          </a:lstStyle>
          <a:p>
            <a:pPr lvl="0"/>
            <a:r>
              <a:rPr lang="fi-FI" dirty="0"/>
              <a:t>Havaintoja grafiikasta</a:t>
            </a:r>
          </a:p>
        </p:txBody>
      </p:sp>
      <p:sp>
        <p:nvSpPr>
          <p:cNvPr id="4" name="Sisällön paikkamerkki 2">
            <a:extLst>
              <a:ext uri="{FF2B5EF4-FFF2-40B4-BE49-F238E27FC236}">
                <a16:creationId xmlns:a16="http://schemas.microsoft.com/office/drawing/2014/main" id="{38B4EDA9-7121-2D0B-F895-BECE54962FB3}"/>
              </a:ext>
            </a:extLst>
          </p:cNvPr>
          <p:cNvSpPr>
            <a:spLocks noGrp="1"/>
          </p:cNvSpPr>
          <p:nvPr>
            <p:ph idx="1"/>
          </p:nvPr>
        </p:nvSpPr>
        <p:spPr>
          <a:xfrm>
            <a:off x="853511" y="1571915"/>
            <a:ext cx="7766873"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6">
            <a:extLst>
              <a:ext uri="{FF2B5EF4-FFF2-40B4-BE49-F238E27FC236}">
                <a16:creationId xmlns:a16="http://schemas.microsoft.com/office/drawing/2014/main" id="{F84737E9-B0AB-1F79-935D-82AC186D92B9}"/>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dirty="0"/>
              <a:t>Otsikko</a:t>
            </a:r>
            <a:br>
              <a:rPr lang="fi-FI" dirty="0"/>
            </a:br>
            <a:r>
              <a:rPr lang="fi-FI" dirty="0"/>
              <a:t>Toinen rivi</a:t>
            </a:r>
          </a:p>
        </p:txBody>
      </p:sp>
      <p:sp>
        <p:nvSpPr>
          <p:cNvPr id="8" name="Suorakulmio: Yksi kulma pyöristetty 7">
            <a:extLst>
              <a:ext uri="{FF2B5EF4-FFF2-40B4-BE49-F238E27FC236}">
                <a16:creationId xmlns:a16="http://schemas.microsoft.com/office/drawing/2014/main" id="{25819783-4F56-465C-5919-77D3ED70DBCC}"/>
              </a:ext>
            </a:extLst>
          </p:cNvPr>
          <p:cNvSpPr/>
          <p:nvPr userDrawn="1"/>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a:extLst>
              <a:ext uri="{FF2B5EF4-FFF2-40B4-BE49-F238E27FC236}">
                <a16:creationId xmlns:a16="http://schemas.microsoft.com/office/drawing/2014/main" id="{68B5B7EA-6548-2B18-81F1-BB399BCDE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75412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oppudi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8D9602-4B15-AF90-28A8-C0A28BB12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dirty="0"/>
              <a:t>Teksti</a:t>
            </a:r>
          </a:p>
        </p:txBody>
      </p:sp>
      <p:sp>
        <p:nvSpPr>
          <p:cNvPr id="5" name="Tekstin paikkamerkki 18">
            <a:extLst>
              <a:ext uri="{FF2B5EF4-FFF2-40B4-BE49-F238E27FC236}">
                <a16:creationId xmlns:a16="http://schemas.microsoft.com/office/drawing/2014/main" id="{47449A1A-2603-0D7E-32B9-2118C5455188}"/>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dirty="0"/>
              <a:t>Nimi </a:t>
            </a:r>
            <a:r>
              <a:rPr lang="fi-FI" dirty="0" err="1"/>
              <a:t>Nimi</a:t>
            </a:r>
            <a:r>
              <a:rPr lang="fi-FI" dirty="0"/>
              <a:t> Työ </a:t>
            </a:r>
            <a:r>
              <a:rPr lang="fi-FI" dirty="0" err="1"/>
              <a:t>työ</a:t>
            </a:r>
            <a:endParaRPr lang="fi-FI" dirty="0"/>
          </a:p>
          <a:p>
            <a:pPr lvl="0"/>
            <a:r>
              <a:rPr lang="fi-FI" dirty="0"/>
              <a:t>00000000</a:t>
            </a:r>
          </a:p>
          <a:p>
            <a:pPr lvl="0"/>
            <a:r>
              <a:rPr lang="fi-FI" dirty="0"/>
              <a:t>email@taloustutkimus.fi</a:t>
            </a:r>
          </a:p>
          <a:p>
            <a:pPr lvl="0"/>
            <a:endParaRPr lang="fi-FI" dirty="0"/>
          </a:p>
        </p:txBody>
      </p:sp>
      <p:pic>
        <p:nvPicPr>
          <p:cNvPr id="9" name="Kuva 8">
            <a:hlinkClick r:id="rId5"/>
            <a:extLst>
              <a:ext uri="{FF2B5EF4-FFF2-40B4-BE49-F238E27FC236}">
                <a16:creationId xmlns:a16="http://schemas.microsoft.com/office/drawing/2014/main" id="{8BE84BD9-4C26-400D-00C8-5426E2B8DEB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674742" y="6076650"/>
            <a:ext cx="338554" cy="338554"/>
          </a:xfrm>
          <a:prstGeom prst="rect">
            <a:avLst/>
          </a:prstGeom>
        </p:spPr>
      </p:pic>
      <p:pic>
        <p:nvPicPr>
          <p:cNvPr id="10" name="Kuva 9">
            <a:hlinkClick r:id="rId7"/>
            <a:extLst>
              <a:ext uri="{FF2B5EF4-FFF2-40B4-BE49-F238E27FC236}">
                <a16:creationId xmlns:a16="http://schemas.microsoft.com/office/drawing/2014/main" id="{848ADDAA-704B-7F01-89F0-391426B9C2C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67612" y="6076650"/>
            <a:ext cx="337870" cy="338554"/>
          </a:xfrm>
          <a:prstGeom prst="rect">
            <a:avLst/>
          </a:prstGeom>
        </p:spPr>
      </p:pic>
      <p:pic>
        <p:nvPicPr>
          <p:cNvPr id="11" name="Kuva 10">
            <a:hlinkClick r:id="rId9"/>
            <a:extLst>
              <a:ext uri="{FF2B5EF4-FFF2-40B4-BE49-F238E27FC236}">
                <a16:creationId xmlns:a16="http://schemas.microsoft.com/office/drawing/2014/main" id="{9D8ADE4F-4A37-D66A-6667-2419A723A66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182556" y="6076650"/>
            <a:ext cx="337870" cy="338554"/>
          </a:xfrm>
          <a:prstGeom prst="rect">
            <a:avLst/>
          </a:prstGeom>
        </p:spPr>
      </p:pic>
      <p:sp>
        <p:nvSpPr>
          <p:cNvPr id="12" name="Tekstiruutu 11">
            <a:extLst>
              <a:ext uri="{FF2B5EF4-FFF2-40B4-BE49-F238E27FC236}">
                <a16:creationId xmlns:a16="http://schemas.microsoft.com/office/drawing/2014/main" id="{F6DAFB2B-D045-AF74-1819-62677E5A37CE}"/>
              </a:ext>
            </a:extLst>
          </p:cNvPr>
          <p:cNvSpPr txBox="1"/>
          <p:nvPr userDrawn="1"/>
        </p:nvSpPr>
        <p:spPr>
          <a:xfrm>
            <a:off x="8710333" y="5646321"/>
            <a:ext cx="2872509" cy="338554"/>
          </a:xfrm>
          <a:prstGeom prst="rect">
            <a:avLst/>
          </a:prstGeom>
          <a:noFill/>
        </p:spPr>
        <p:txBody>
          <a:bodyPr wrap="square">
            <a:spAutoFit/>
          </a:bodyPr>
          <a:lstStyle/>
          <a:p>
            <a:pPr algn="r"/>
            <a:r>
              <a:rPr lang="fi-FI" sz="1600" dirty="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dirty="0">
              <a:solidFill>
                <a:schemeClr val="tx1"/>
              </a:solidFill>
            </a:endParaRPr>
          </a:p>
        </p:txBody>
      </p:sp>
      <p:sp>
        <p:nvSpPr>
          <p:cNvPr id="7" name="Otsikko 5">
            <a:extLst>
              <a:ext uri="{FF2B5EF4-FFF2-40B4-BE49-F238E27FC236}">
                <a16:creationId xmlns:a16="http://schemas.microsoft.com/office/drawing/2014/main" id="{83754751-78E0-6194-37DC-1705D3369EDB}"/>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Kiitos</a:t>
            </a:r>
          </a:p>
        </p:txBody>
      </p:sp>
    </p:spTree>
    <p:extLst>
      <p:ext uri="{BB962C8B-B14F-4D97-AF65-F5344CB8AC3E}">
        <p14:creationId xmlns:p14="http://schemas.microsoft.com/office/powerpoint/2010/main" val="83577042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Kansidia - lyhy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4DBDCF1-EB16-CB72-70C9-0EB296F74205}"/>
              </a:ext>
            </a:extLst>
          </p:cNvPr>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D8E3BDD-18B7-8AD8-6F0B-3FA5ABB8B6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1926509" cy="6582128"/>
          </a:xfrm>
          <a:prstGeom prst="rect">
            <a:avLst/>
          </a:prstGeom>
        </p:spPr>
      </p:pic>
      <p:pic>
        <p:nvPicPr>
          <p:cNvPr id="10" name="Kuva 9">
            <a:extLst>
              <a:ext uri="{FF2B5EF4-FFF2-40B4-BE49-F238E27FC236}">
                <a16:creationId xmlns:a16="http://schemas.microsoft.com/office/drawing/2014/main" id="{1D027861-FF07-A53C-C555-83EB641E7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24">
            <a:extLst>
              <a:ext uri="{FF2B5EF4-FFF2-40B4-BE49-F238E27FC236}">
                <a16:creationId xmlns:a16="http://schemas.microsoft.com/office/drawing/2014/main" id="{EAD7C661-59AB-7EFF-811A-13075B0B12A1}"/>
              </a:ext>
            </a:extLst>
          </p:cNvPr>
          <p:cNvSpPr>
            <a:spLocks noGrp="1"/>
          </p:cNvSpPr>
          <p:nvPr>
            <p:ph type="body" sz="quarter" idx="12" hasCustomPrompt="1"/>
          </p:nvPr>
        </p:nvSpPr>
        <p:spPr>
          <a:xfrm>
            <a:off x="2151062" y="4605829"/>
            <a:ext cx="8169275" cy="1045029"/>
          </a:xfrm>
          <a:prstGeom prst="rect">
            <a:avLst/>
          </a:prstGeom>
        </p:spPr>
        <p:txBody>
          <a:bodyPr anchor="t" anchorCtr="0"/>
          <a:lstStyle>
            <a:lvl1pPr marL="0" indent="0" algn="ctr">
              <a:buNone/>
              <a:defRPr sz="4000" b="0">
                <a:solidFill>
                  <a:schemeClr val="tx2"/>
                </a:solidFill>
              </a:defRPr>
            </a:lvl1pPr>
          </a:lstStyle>
          <a:p>
            <a:pPr lvl="0"/>
            <a:r>
              <a:rPr lang="fi-FI" dirty="0"/>
              <a:t>Alaotsikko</a:t>
            </a:r>
          </a:p>
        </p:txBody>
      </p:sp>
      <p:sp>
        <p:nvSpPr>
          <p:cNvPr id="5" name="Otsikko 2">
            <a:extLst>
              <a:ext uri="{FF2B5EF4-FFF2-40B4-BE49-F238E27FC236}">
                <a16:creationId xmlns:a16="http://schemas.microsoft.com/office/drawing/2014/main" id="{4250392E-2099-FD5F-49B2-320E0CFAAF3D}"/>
              </a:ext>
            </a:extLst>
          </p:cNvPr>
          <p:cNvSpPr>
            <a:spLocks noGrp="1"/>
          </p:cNvSpPr>
          <p:nvPr>
            <p:ph type="title" hasCustomPrompt="1"/>
          </p:nvPr>
        </p:nvSpPr>
        <p:spPr>
          <a:xfrm>
            <a:off x="2151061" y="2139950"/>
            <a:ext cx="8169276" cy="2130600"/>
          </a:xfrm>
          <a:prstGeom prst="rect">
            <a:avLst/>
          </a:prstGeom>
        </p:spPr>
        <p:txBody>
          <a:bodyPr anchor="ctr"/>
          <a:lstStyle>
            <a:lvl1pPr algn="ctr">
              <a:defRPr sz="8000" b="1">
                <a:solidFill>
                  <a:schemeClr val="tx2"/>
                </a:solidFill>
              </a:defRPr>
            </a:lvl1pPr>
          </a:lstStyle>
          <a:p>
            <a:r>
              <a:rPr lang="fi-FI" dirty="0"/>
              <a:t>Otsikko</a:t>
            </a:r>
          </a:p>
        </p:txBody>
      </p:sp>
    </p:spTree>
    <p:extLst>
      <p:ext uri="{BB962C8B-B14F-4D97-AF65-F5344CB8AC3E}">
        <p14:creationId xmlns:p14="http://schemas.microsoft.com/office/powerpoint/2010/main" val="209219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Kansidia -alaotsikko, tekijä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CDDE9914-46EF-F383-7A01-A4760B464DFF}"/>
              </a:ext>
            </a:extLst>
          </p:cNvPr>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0F975B5-9898-862F-DA5C-0985423B64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6105525" cy="6582128"/>
          </a:xfrm>
          <a:prstGeom prst="rect">
            <a:avLst/>
          </a:prstGeom>
        </p:spPr>
      </p:pic>
      <p:sp>
        <p:nvSpPr>
          <p:cNvPr id="13" name="Otsikko 12">
            <a:extLst>
              <a:ext uri="{FF2B5EF4-FFF2-40B4-BE49-F238E27FC236}">
                <a16:creationId xmlns:a16="http://schemas.microsoft.com/office/drawing/2014/main" id="{6683706A-E607-3240-9036-07051B3DCE8F}"/>
              </a:ext>
            </a:extLst>
          </p:cNvPr>
          <p:cNvSpPr>
            <a:spLocks noGrp="1"/>
          </p:cNvSpPr>
          <p:nvPr>
            <p:ph type="title" hasCustomPrompt="1"/>
          </p:nvPr>
        </p:nvSpPr>
        <p:spPr>
          <a:xfrm>
            <a:off x="367095" y="2017576"/>
            <a:ext cx="5453028" cy="2822848"/>
          </a:xfrm>
          <a:prstGeom prst="rect">
            <a:avLst/>
          </a:prstGeom>
        </p:spPr>
        <p:txBody>
          <a:bodyPr anchor="ctr"/>
          <a:lstStyle>
            <a:lvl1pPr algn="r">
              <a:defRPr sz="5400">
                <a:solidFill>
                  <a:schemeClr val="tx2"/>
                </a:solidFill>
              </a:defRPr>
            </a:lvl1pPr>
          </a:lstStyle>
          <a:p>
            <a:r>
              <a:rPr lang="fi-FI" dirty="0"/>
              <a:t>MUOKKAA OTS. PERUSTYYL. NAPSAUTT.</a:t>
            </a:r>
          </a:p>
        </p:txBody>
      </p:sp>
      <p:pic>
        <p:nvPicPr>
          <p:cNvPr id="10" name="Kuva 9">
            <a:extLst>
              <a:ext uri="{FF2B5EF4-FFF2-40B4-BE49-F238E27FC236}">
                <a16:creationId xmlns:a16="http://schemas.microsoft.com/office/drawing/2014/main" id="{1D027861-FF07-A53C-C555-83EB641E7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8" name="Tekstin paikkamerkki 17">
            <a:extLst>
              <a:ext uri="{FF2B5EF4-FFF2-40B4-BE49-F238E27FC236}">
                <a16:creationId xmlns:a16="http://schemas.microsoft.com/office/drawing/2014/main" id="{9042E580-75C3-11AC-0655-1A85BE52FC67}"/>
              </a:ext>
            </a:extLst>
          </p:cNvPr>
          <p:cNvSpPr>
            <a:spLocks noGrp="1"/>
          </p:cNvSpPr>
          <p:nvPr>
            <p:ph type="body" sz="quarter" idx="12" hasCustomPrompt="1"/>
          </p:nvPr>
        </p:nvSpPr>
        <p:spPr>
          <a:xfrm>
            <a:off x="6330798" y="2749599"/>
            <a:ext cx="5092852" cy="679401"/>
          </a:xfrm>
          <a:prstGeom prst="rect">
            <a:avLst/>
          </a:prstGeom>
        </p:spPr>
        <p:txBody>
          <a:bodyPr anchor="b"/>
          <a:lstStyle>
            <a:lvl1pPr marL="0" indent="0">
              <a:lnSpc>
                <a:spcPts val="1600"/>
              </a:lnSpc>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Tarjous</a:t>
            </a:r>
          </a:p>
          <a:p>
            <a:pPr lvl="0"/>
            <a:r>
              <a:rPr lang="fi-FI" dirty="0"/>
              <a:t>Asiakasyritys Oy</a:t>
            </a:r>
          </a:p>
        </p:txBody>
      </p:sp>
      <p:sp>
        <p:nvSpPr>
          <p:cNvPr id="19" name="Tekstin paikkamerkki 17">
            <a:extLst>
              <a:ext uri="{FF2B5EF4-FFF2-40B4-BE49-F238E27FC236}">
                <a16:creationId xmlns:a16="http://schemas.microsoft.com/office/drawing/2014/main" id="{D597C6E7-281F-DD4C-0E85-52203A0D5665}"/>
              </a:ext>
            </a:extLst>
          </p:cNvPr>
          <p:cNvSpPr>
            <a:spLocks noGrp="1"/>
          </p:cNvSpPr>
          <p:nvPr>
            <p:ph type="body" sz="quarter" idx="13" hasCustomPrompt="1"/>
          </p:nvPr>
        </p:nvSpPr>
        <p:spPr>
          <a:xfrm>
            <a:off x="6330798" y="3504160"/>
            <a:ext cx="5092852" cy="1192985"/>
          </a:xfrm>
          <a:prstGeom prst="rect">
            <a:avLst/>
          </a:prstGeom>
        </p:spPr>
        <p:txBody>
          <a:bodyPr/>
          <a:lstStyle>
            <a:lvl1pPr marL="0" indent="0">
              <a:lnSpc>
                <a:spcPts val="800"/>
              </a:lnSpc>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Etunimi Sukunimi Titteli</a:t>
            </a:r>
          </a:p>
          <a:p>
            <a:pPr lvl="0"/>
            <a:r>
              <a:rPr lang="fi-FI" dirty="0"/>
              <a:t>Taloustutkimus Oy </a:t>
            </a:r>
          </a:p>
          <a:p>
            <a:pPr lvl="0"/>
            <a:r>
              <a:rPr lang="fi-FI" dirty="0"/>
              <a:t>1.10.2022</a:t>
            </a:r>
          </a:p>
          <a:p>
            <a:pPr lvl="0"/>
            <a:endParaRPr lang="fi-FI" dirty="0"/>
          </a:p>
        </p:txBody>
      </p:sp>
    </p:spTree>
    <p:extLst>
      <p:ext uri="{BB962C8B-B14F-4D97-AF65-F5344CB8AC3E}">
        <p14:creationId xmlns:p14="http://schemas.microsoft.com/office/powerpoint/2010/main" val="17279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yhjä vaalea">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866DA828-24BC-2448-8F22-7F8301281CFE}"/>
              </a:ext>
            </a:extLst>
          </p:cNvPr>
          <p:cNvSpPr>
            <a:spLocks noGrp="1"/>
          </p:cNvSpPr>
          <p:nvPr>
            <p:ph type="dt" sz="half" idx="10"/>
          </p:nvPr>
        </p:nvSpPr>
        <p:spPr/>
        <p:txBody>
          <a:bodyPr/>
          <a:lstStyle/>
          <a:p>
            <a:r>
              <a:rPr lang="fi-FI"/>
              <a:t>28.3.2024</a:t>
            </a:r>
            <a:endParaRPr lang="fi-FI" dirty="0"/>
          </a:p>
        </p:txBody>
      </p:sp>
      <p:sp>
        <p:nvSpPr>
          <p:cNvPr id="8" name="Alatunnisteen paikkamerkki 7">
            <a:extLst>
              <a:ext uri="{FF2B5EF4-FFF2-40B4-BE49-F238E27FC236}">
                <a16:creationId xmlns:a16="http://schemas.microsoft.com/office/drawing/2014/main" id="{DC5986A5-6D47-CE29-35C3-35C94E55A4EE}"/>
              </a:ext>
            </a:extLst>
          </p:cNvPr>
          <p:cNvSpPr>
            <a:spLocks noGrp="1"/>
          </p:cNvSpPr>
          <p:nvPr>
            <p:ph type="ftr" sz="quarter" idx="11"/>
          </p:nvPr>
        </p:nvSpPr>
        <p:spPr/>
        <p:txBody>
          <a:bodyPr/>
          <a:lstStyle/>
          <a:p>
            <a:r>
              <a:rPr lang="fi-FI"/>
              <a:t>Vapaaehtoistoimintaan osallistuminen 2024</a:t>
            </a:r>
            <a:endParaRPr lang="fi-FI" dirty="0"/>
          </a:p>
        </p:txBody>
      </p:sp>
      <p:sp>
        <p:nvSpPr>
          <p:cNvPr id="9" name="Dian numeron paikkamerkki 8">
            <a:extLst>
              <a:ext uri="{FF2B5EF4-FFF2-40B4-BE49-F238E27FC236}">
                <a16:creationId xmlns:a16="http://schemas.microsoft.com/office/drawing/2014/main" id="{AB7C00FA-81D0-5E72-46A2-13910B2B6B0D}"/>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04681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yhjä tumma">
    <p:bg>
      <p:bgRef idx="1001">
        <a:schemeClr val="bg2"/>
      </p:bgRef>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55E13D8E-FDE6-2700-51BD-1D7BA5757640}"/>
              </a:ext>
            </a:extLst>
          </p:cNvPr>
          <p:cNvSpPr>
            <a:spLocks noGrp="1"/>
          </p:cNvSpPr>
          <p:nvPr>
            <p:ph type="dt" sz="half" idx="10"/>
          </p:nvPr>
        </p:nvSpPr>
        <p:spPr/>
        <p:txBody>
          <a:bodyPr/>
          <a:lstStyle/>
          <a:p>
            <a:r>
              <a:rPr lang="fi-FI"/>
              <a:t>28.3.2024</a:t>
            </a:r>
            <a:endParaRPr lang="fi-FI" dirty="0"/>
          </a:p>
        </p:txBody>
      </p:sp>
      <p:sp>
        <p:nvSpPr>
          <p:cNvPr id="6" name="Alatunnisteen paikkamerkki 5">
            <a:extLst>
              <a:ext uri="{FF2B5EF4-FFF2-40B4-BE49-F238E27FC236}">
                <a16:creationId xmlns:a16="http://schemas.microsoft.com/office/drawing/2014/main" id="{EEDE0F07-E0BF-6C54-643C-503392BAC5F3}"/>
              </a:ext>
            </a:extLst>
          </p:cNvPr>
          <p:cNvSpPr>
            <a:spLocks noGrp="1"/>
          </p:cNvSpPr>
          <p:nvPr>
            <p:ph type="ftr" sz="quarter" idx="11"/>
          </p:nvPr>
        </p:nvSpPr>
        <p:spPr/>
        <p:txBody>
          <a:bodyPr/>
          <a:lstStyle/>
          <a:p>
            <a:r>
              <a:rPr lang="fi-FI"/>
              <a:t>Vapaaehtoistoimintaan osallistuminen 2024</a:t>
            </a:r>
            <a:endParaRPr lang="fi-FI" dirty="0"/>
          </a:p>
        </p:txBody>
      </p:sp>
      <p:sp>
        <p:nvSpPr>
          <p:cNvPr id="7" name="Dian numeron paikkamerkki 6">
            <a:extLst>
              <a:ext uri="{FF2B5EF4-FFF2-40B4-BE49-F238E27FC236}">
                <a16:creationId xmlns:a16="http://schemas.microsoft.com/office/drawing/2014/main" id="{3250D2C9-F092-1C1A-1E0A-34133DC5CA66}"/>
              </a:ext>
            </a:extLst>
          </p:cNvPr>
          <p:cNvSpPr>
            <a:spLocks noGrp="1"/>
          </p:cNvSpPr>
          <p:nvPr>
            <p:ph type="sldNum" sz="quarter" idx="12"/>
          </p:nvPr>
        </p:nvSpPr>
        <p:spPr/>
        <p:txBody>
          <a:body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35645770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ljo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BEEDF5A-4E53-4FC3-E133-CC3A38F6E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2" name="Päivämäärän paikkamerkki 1">
            <a:extLst>
              <a:ext uri="{FF2B5EF4-FFF2-40B4-BE49-F238E27FC236}">
                <a16:creationId xmlns:a16="http://schemas.microsoft.com/office/drawing/2014/main" id="{E6ABD526-DBE1-6E7A-4406-6365EFDBC95E}"/>
              </a:ext>
            </a:extLst>
          </p:cNvPr>
          <p:cNvSpPr>
            <a:spLocks noGrp="1"/>
          </p:cNvSpPr>
          <p:nvPr>
            <p:ph type="dt" sz="half" idx="12"/>
          </p:nvPr>
        </p:nvSpPr>
        <p:spPr/>
        <p:txBody>
          <a:bodyPr/>
          <a:lstStyle/>
          <a:p>
            <a:r>
              <a:rPr lang="fi-FI"/>
              <a:t>28.3.2024</a:t>
            </a:r>
            <a:endParaRPr lang="fi-FI" dirty="0"/>
          </a:p>
        </p:txBody>
      </p:sp>
      <p:sp>
        <p:nvSpPr>
          <p:cNvPr id="3" name="Alatunnisteen paikkamerkki 2">
            <a:extLst>
              <a:ext uri="{FF2B5EF4-FFF2-40B4-BE49-F238E27FC236}">
                <a16:creationId xmlns:a16="http://schemas.microsoft.com/office/drawing/2014/main" id="{D9044C13-C720-7078-A825-8E0C92EEE398}"/>
              </a:ext>
            </a:extLst>
          </p:cNvPr>
          <p:cNvSpPr>
            <a:spLocks noGrp="1"/>
          </p:cNvSpPr>
          <p:nvPr>
            <p:ph type="ftr" sz="quarter" idx="13"/>
          </p:nvPr>
        </p:nvSpPr>
        <p:spPr/>
        <p:txBody>
          <a:bodyPr/>
          <a:lstStyle/>
          <a:p>
            <a:r>
              <a:rPr lang="fi-FI"/>
              <a:t>Vapaaehtoistoimintaan osallistuminen 2024</a:t>
            </a:r>
            <a:endParaRPr lang="fi-FI" dirty="0"/>
          </a:p>
        </p:txBody>
      </p:sp>
      <p:sp>
        <p:nvSpPr>
          <p:cNvPr id="4" name="Dian numeron paikkamerkki 3">
            <a:extLst>
              <a:ext uri="{FF2B5EF4-FFF2-40B4-BE49-F238E27FC236}">
                <a16:creationId xmlns:a16="http://schemas.microsoft.com/office/drawing/2014/main" id="{6DAC049C-3156-5B63-029F-3907F738ABE3}"/>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197A498C-EDCB-FE3D-EDEB-DDC1BF6E1E8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7" name="Tekstin paikkamerkki 18">
            <a:extLst>
              <a:ext uri="{FF2B5EF4-FFF2-40B4-BE49-F238E27FC236}">
                <a16:creationId xmlns:a16="http://schemas.microsoft.com/office/drawing/2014/main" id="{5BC7F0C6-623C-809D-E3CC-A2B9E7A83743}"/>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6" name="Kuva 5">
            <a:extLst>
              <a:ext uri="{FF2B5EF4-FFF2-40B4-BE49-F238E27FC236}">
                <a16:creationId xmlns:a16="http://schemas.microsoft.com/office/drawing/2014/main" id="{A0A68746-2409-E286-2C57-0E3C662CE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Tree>
    <p:extLst>
      <p:ext uri="{BB962C8B-B14F-4D97-AF65-F5344CB8AC3E}">
        <p14:creationId xmlns:p14="http://schemas.microsoft.com/office/powerpoint/2010/main" val="360272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ljon tekstiä -tumma">
    <p:bg>
      <p:bgRef idx="1001">
        <a:schemeClr val="bg2"/>
      </p:bgRef>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4FCEF34-72D0-EFD5-CEE7-5241C5462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4" name="Päivämäärän paikkamerkki 3">
            <a:extLst>
              <a:ext uri="{FF2B5EF4-FFF2-40B4-BE49-F238E27FC236}">
                <a16:creationId xmlns:a16="http://schemas.microsoft.com/office/drawing/2014/main" id="{87312851-7D86-D367-E377-1653E75FC0A6}"/>
              </a:ext>
            </a:extLst>
          </p:cNvPr>
          <p:cNvSpPr>
            <a:spLocks noGrp="1"/>
          </p:cNvSpPr>
          <p:nvPr>
            <p:ph type="dt" sz="half" idx="12"/>
          </p:nvPr>
        </p:nvSpPr>
        <p:spPr/>
        <p:txBody>
          <a:bodyPr/>
          <a:lstStyle/>
          <a:p>
            <a:r>
              <a:rPr lang="fi-FI"/>
              <a:t>28.3.2024</a:t>
            </a:r>
            <a:endParaRPr lang="fi-FI" dirty="0"/>
          </a:p>
        </p:txBody>
      </p:sp>
      <p:sp>
        <p:nvSpPr>
          <p:cNvPr id="5" name="Alatunnisteen paikkamerkki 4">
            <a:extLst>
              <a:ext uri="{FF2B5EF4-FFF2-40B4-BE49-F238E27FC236}">
                <a16:creationId xmlns:a16="http://schemas.microsoft.com/office/drawing/2014/main" id="{200B3305-81C8-918F-6CAA-813649ECB25F}"/>
              </a:ext>
            </a:extLst>
          </p:cNvPr>
          <p:cNvSpPr>
            <a:spLocks noGrp="1"/>
          </p:cNvSpPr>
          <p:nvPr>
            <p:ph type="ftr" sz="quarter" idx="13"/>
          </p:nvPr>
        </p:nvSpPr>
        <p:spPr/>
        <p:txBody>
          <a:bodyPr/>
          <a:lstStyle/>
          <a:p>
            <a:r>
              <a:rPr lang="fi-FI"/>
              <a:t>Vapaaehtoistoimintaan osallistuminen 2024</a:t>
            </a:r>
            <a:endParaRPr lang="fi-FI" dirty="0"/>
          </a:p>
        </p:txBody>
      </p:sp>
      <p:sp>
        <p:nvSpPr>
          <p:cNvPr id="6" name="Dian numeron paikkamerkki 5">
            <a:extLst>
              <a:ext uri="{FF2B5EF4-FFF2-40B4-BE49-F238E27FC236}">
                <a16:creationId xmlns:a16="http://schemas.microsoft.com/office/drawing/2014/main" id="{27FA790A-0CE9-A460-616B-331EA98BDB86}"/>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2DD28577-09CA-AB9B-14CC-D944B9D1B32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3" name="Tekstin paikkamerkki 18">
            <a:extLst>
              <a:ext uri="{FF2B5EF4-FFF2-40B4-BE49-F238E27FC236}">
                <a16:creationId xmlns:a16="http://schemas.microsoft.com/office/drawing/2014/main" id="{11647C00-7A9C-903C-017A-B83862FDEDDC}"/>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7" name="Kuva 6">
            <a:extLst>
              <a:ext uri="{FF2B5EF4-FFF2-40B4-BE49-F238E27FC236}">
                <a16:creationId xmlns:a16="http://schemas.microsoft.com/office/drawing/2014/main" id="{5935FEC2-54B4-0226-D2C0-A5B7F739EF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Tree>
    <p:extLst>
      <p:ext uri="{BB962C8B-B14F-4D97-AF65-F5344CB8AC3E}">
        <p14:creationId xmlns:p14="http://schemas.microsoft.com/office/powerpoint/2010/main" val="40222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ljo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1"/>
            <a:ext cx="12027362" cy="1580069"/>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dirty="0"/>
          </a:p>
        </p:txBody>
      </p:sp>
      <p:sp>
        <p:nvSpPr>
          <p:cNvPr id="8" name="Otsikko 6">
            <a:extLst>
              <a:ext uri="{FF2B5EF4-FFF2-40B4-BE49-F238E27FC236}">
                <a16:creationId xmlns:a16="http://schemas.microsoft.com/office/drawing/2014/main" id="{AC4DCDF8-93B3-AEE0-D132-5AF1CDD24CB5}"/>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dirty="0"/>
              <a:t>Otsikko</a:t>
            </a:r>
          </a:p>
        </p:txBody>
      </p:sp>
      <p:sp>
        <p:nvSpPr>
          <p:cNvPr id="6" name="Tekstin paikkamerkki 18">
            <a:extLst>
              <a:ext uri="{FF2B5EF4-FFF2-40B4-BE49-F238E27FC236}">
                <a16:creationId xmlns:a16="http://schemas.microsoft.com/office/drawing/2014/main" id="{0293CADC-7F03-8AE1-8F3E-44BF10FBEF26}"/>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EACFFF11-E67A-717E-6D34-B1978084BB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585346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3.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548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AC47E29-5A56-8C39-7310-E228B774468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5" name="Päivämäärän paikkamerkki 4">
            <a:extLst>
              <a:ext uri="{FF2B5EF4-FFF2-40B4-BE49-F238E27FC236}">
                <a16:creationId xmlns:a16="http://schemas.microsoft.com/office/drawing/2014/main" id="{B1AE59BB-EC8B-9EB2-4D50-887ECADA8CAF}"/>
              </a:ext>
            </a:extLst>
          </p:cNvPr>
          <p:cNvSpPr>
            <a:spLocks noGrp="1"/>
          </p:cNvSpPr>
          <p:nvPr>
            <p:ph type="dt" sz="half" idx="2"/>
          </p:nvPr>
        </p:nvSpPr>
        <p:spPr>
          <a:xfrm>
            <a:off x="8707384" y="6378645"/>
            <a:ext cx="2743200" cy="365125"/>
          </a:xfrm>
          <a:prstGeom prst="rect">
            <a:avLst/>
          </a:prstGeom>
        </p:spPr>
        <p:txBody>
          <a:bodyPr vert="horz" lIns="91440" tIns="45720" rIns="91440" bIns="45720" rtlCol="0" anchor="ctr"/>
          <a:lstStyle>
            <a:lvl1pPr algn="r">
              <a:defRPr sz="1050">
                <a:solidFill>
                  <a:schemeClr val="tx2"/>
                </a:solidFill>
              </a:defRPr>
            </a:lvl1pPr>
          </a:lstStyle>
          <a:p>
            <a:r>
              <a:rPr lang="fi-FI"/>
              <a:t>28.3.2024</a:t>
            </a:r>
            <a:endParaRPr lang="fi-FI" dirty="0"/>
          </a:p>
        </p:txBody>
      </p:sp>
      <p:sp>
        <p:nvSpPr>
          <p:cNvPr id="6" name="Alatunnisteen paikkamerkki 5">
            <a:extLst>
              <a:ext uri="{FF2B5EF4-FFF2-40B4-BE49-F238E27FC236}">
                <a16:creationId xmlns:a16="http://schemas.microsoft.com/office/drawing/2014/main" id="{13317B12-EE50-F01F-5501-188B59CFBC3A}"/>
              </a:ext>
            </a:extLst>
          </p:cNvPr>
          <p:cNvSpPr>
            <a:spLocks noGrp="1"/>
          </p:cNvSpPr>
          <p:nvPr>
            <p:ph type="ftr" sz="quarter" idx="3"/>
          </p:nvPr>
        </p:nvSpPr>
        <p:spPr>
          <a:xfrm>
            <a:off x="7864734" y="152145"/>
            <a:ext cx="4114800" cy="365125"/>
          </a:xfrm>
          <a:prstGeom prst="rect">
            <a:avLst/>
          </a:prstGeom>
        </p:spPr>
        <p:txBody>
          <a:bodyPr vert="horz" lIns="91440" tIns="45720" rIns="91440" bIns="45720" rtlCol="0" anchor="ctr"/>
          <a:lstStyle>
            <a:lvl1pPr algn="r">
              <a:defRPr sz="1050">
                <a:solidFill>
                  <a:schemeClr val="tx2"/>
                </a:solidFill>
              </a:defRPr>
            </a:lvl1pPr>
          </a:lstStyle>
          <a:p>
            <a:r>
              <a:rPr lang="fi-FI"/>
              <a:t>Vapaaehtoistoimintaan osallistuminen 2024</a:t>
            </a:r>
            <a:endParaRPr lang="fi-FI" dirty="0"/>
          </a:p>
        </p:txBody>
      </p:sp>
      <p:sp>
        <p:nvSpPr>
          <p:cNvPr id="8" name="Dian numeron paikkamerkki 7">
            <a:extLst>
              <a:ext uri="{FF2B5EF4-FFF2-40B4-BE49-F238E27FC236}">
                <a16:creationId xmlns:a16="http://schemas.microsoft.com/office/drawing/2014/main" id="{07AC94C7-0B20-95D3-A2EE-0F11B633E8B1}"/>
              </a:ext>
            </a:extLst>
          </p:cNvPr>
          <p:cNvSpPr>
            <a:spLocks noGrp="1"/>
          </p:cNvSpPr>
          <p:nvPr>
            <p:ph type="sldNum" sz="quarter" idx="4"/>
          </p:nvPr>
        </p:nvSpPr>
        <p:spPr>
          <a:xfrm>
            <a:off x="11573504" y="6378645"/>
            <a:ext cx="406029" cy="365125"/>
          </a:xfrm>
          <a:prstGeom prst="rect">
            <a:avLst/>
          </a:prstGeom>
        </p:spPr>
        <p:txBody>
          <a:bodyPr vert="horz" lIns="91440" tIns="45720" rIns="91440" bIns="45720" rtlCol="0" anchor="ctr"/>
          <a:lstStyle>
            <a:lvl1pPr algn="r">
              <a:defRPr sz="1050">
                <a:solidFill>
                  <a:schemeClr val="tx2"/>
                </a:solidFill>
              </a:defRPr>
            </a:lvl1pPr>
          </a:lstStyle>
          <a:p>
            <a:fld id="{FE5B6939-2160-4D54-A0A9-177BFACD315D}" type="slidenum">
              <a:rPr lang="fi-FI" smtClean="0"/>
              <a:pPr/>
              <a:t>‹#›</a:t>
            </a:fld>
            <a:endParaRPr lang="fi-FI" dirty="0"/>
          </a:p>
        </p:txBody>
      </p:sp>
    </p:spTree>
    <p:extLst>
      <p:ext uri="{BB962C8B-B14F-4D97-AF65-F5344CB8AC3E}">
        <p14:creationId xmlns:p14="http://schemas.microsoft.com/office/powerpoint/2010/main" val="1378676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6" r:id="rId17"/>
    <p:sldLayoutId id="2147483727" r:id="rId18"/>
    <p:sldLayoutId id="2147483728" r:id="rId19"/>
    <p:sldLayoutId id="2147483729" r:id="rId20"/>
    <p:sldLayoutId id="2147483730"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2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2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slideLayout" Target="../slideLayouts/slideLayout2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slideLayout" Target="../slideLayouts/slideLayout2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2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2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chart" Target="../charts/chart37.xml"/><Relationship Id="rId4" Type="http://schemas.openxmlformats.org/officeDocument/2006/relationships/chart" Target="../charts/chart3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chart" Target="../charts/chart39.xml"/><Relationship Id="rId4" Type="http://schemas.openxmlformats.org/officeDocument/2006/relationships/chart" Target="../charts/chart3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tuomo.Turja@taloustutkimus.fi"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esomar.org/uploads/public/knowledge-and-standards/codes-and-guidelines/ICCESOMAR_Code_English_.pdf"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6BC95CB-1C07-F72D-E89D-2ABCC44B1171}"/>
              </a:ext>
            </a:extLst>
          </p:cNvPr>
          <p:cNvSpPr>
            <a:spLocks noGrp="1"/>
          </p:cNvSpPr>
          <p:nvPr>
            <p:ph type="title"/>
          </p:nvPr>
        </p:nvSpPr>
        <p:spPr/>
        <p:txBody>
          <a:bodyPr/>
          <a:lstStyle/>
          <a:p>
            <a:r>
              <a:rPr lang="fi-FI" sz="4400" dirty="0"/>
              <a:t>Vapaaehtoistoimintaan osallistumien Suomessa 2024</a:t>
            </a:r>
          </a:p>
        </p:txBody>
      </p:sp>
      <p:sp>
        <p:nvSpPr>
          <p:cNvPr id="7" name="Tekstin paikkamerkki 6">
            <a:extLst>
              <a:ext uri="{FF2B5EF4-FFF2-40B4-BE49-F238E27FC236}">
                <a16:creationId xmlns:a16="http://schemas.microsoft.com/office/drawing/2014/main" id="{FA4BD415-3064-FF66-C313-447F22823826}"/>
              </a:ext>
            </a:extLst>
          </p:cNvPr>
          <p:cNvSpPr>
            <a:spLocks noGrp="1"/>
          </p:cNvSpPr>
          <p:nvPr>
            <p:ph type="body" sz="quarter" idx="12"/>
          </p:nvPr>
        </p:nvSpPr>
        <p:spPr>
          <a:prstGeom prst="rect">
            <a:avLst/>
          </a:prstGeom>
        </p:spPr>
        <p:txBody>
          <a:bodyPr/>
          <a:lstStyle/>
          <a:p>
            <a:pPr marL="0" indent="0">
              <a:lnSpc>
                <a:spcPts val="1600"/>
              </a:lnSpc>
              <a:buNone/>
            </a:pPr>
            <a:r>
              <a:rPr lang="fi-FI" sz="2400" b="1" dirty="0">
                <a:solidFill>
                  <a:schemeClr val="tx2"/>
                </a:solidFill>
              </a:rPr>
              <a:t>TUTKIMUSRAPORTTI</a:t>
            </a:r>
          </a:p>
          <a:p>
            <a:pPr marL="0" indent="0">
              <a:lnSpc>
                <a:spcPts val="1600"/>
              </a:lnSpc>
              <a:buNone/>
            </a:pPr>
            <a:r>
              <a:rPr lang="fi-FI" dirty="0"/>
              <a:t>Kansalaisareena</a:t>
            </a:r>
            <a:endParaRPr lang="fi-FI" sz="2400" b="1" dirty="0">
              <a:solidFill>
                <a:schemeClr val="tx2"/>
              </a:solidFill>
            </a:endParaRPr>
          </a:p>
        </p:txBody>
      </p:sp>
      <p:sp>
        <p:nvSpPr>
          <p:cNvPr id="8" name="Tekstin paikkamerkki 7">
            <a:extLst>
              <a:ext uri="{FF2B5EF4-FFF2-40B4-BE49-F238E27FC236}">
                <a16:creationId xmlns:a16="http://schemas.microsoft.com/office/drawing/2014/main" id="{4EDF9040-32BA-D32B-BFCD-5679AE1CB23F}"/>
              </a:ext>
            </a:extLst>
          </p:cNvPr>
          <p:cNvSpPr>
            <a:spLocks noGrp="1"/>
          </p:cNvSpPr>
          <p:nvPr>
            <p:ph type="body" sz="quarter" idx="13"/>
          </p:nvPr>
        </p:nvSpPr>
        <p:spPr>
          <a:prstGeom prst="rect">
            <a:avLst/>
          </a:prstGeo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A6471"/>
                </a:solidFill>
                <a:effectLst/>
                <a:uLnTx/>
                <a:uFillTx/>
                <a:latin typeface="Calibri"/>
                <a:ea typeface="+mn-ea"/>
                <a:cs typeface="+mn-cs"/>
              </a:rPr>
              <a:t>Tuomo Turja </a:t>
            </a:r>
            <a:endParaRPr kumimoji="0" lang="fi-FI" sz="1600" b="0" i="0" u="none" strike="noStrike" kern="1200" cap="none" spc="0" normalizeH="0" baseline="0" noProof="0" dirty="0">
              <a:ln>
                <a:noFill/>
              </a:ln>
              <a:solidFill>
                <a:srgbClr val="2A6471"/>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A6471"/>
                </a:solidFill>
                <a:effectLst/>
                <a:uLnTx/>
                <a:uFillTx/>
                <a:latin typeface="Calibri"/>
                <a:ea typeface="+mn-ea"/>
                <a:cs typeface="+mn-cs"/>
              </a:rPr>
              <a:t>Taloustutkimus Oy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A6471"/>
                </a:solidFill>
                <a:effectLst/>
                <a:uLnTx/>
                <a:uFillTx/>
                <a:latin typeface="Calibri"/>
                <a:ea typeface="+mn-ea"/>
                <a:cs typeface="+mn-cs"/>
              </a:rPr>
              <a:t>28.03.2024</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A6471"/>
              </a:solidFill>
              <a:effectLst/>
              <a:uLnTx/>
              <a:uFillTx/>
              <a:latin typeface="Calibri"/>
              <a:ea typeface="+mn-ea"/>
              <a:cs typeface="+mn-cs"/>
            </a:endParaRPr>
          </a:p>
          <a:p>
            <a:endParaRPr lang="fi-FI" dirty="0"/>
          </a:p>
        </p:txBody>
      </p:sp>
    </p:spTree>
    <p:extLst>
      <p:ext uri="{BB962C8B-B14F-4D97-AF65-F5344CB8AC3E}">
        <p14:creationId xmlns:p14="http://schemas.microsoft.com/office/powerpoint/2010/main" val="24245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10</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2/4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viimeisen 4 viikon aikana	*)Alhainen vastaajamäärä, tulos suuntaa antava</a:t>
            </a:r>
          </a:p>
        </p:txBody>
      </p:sp>
      <p:graphicFrame>
        <p:nvGraphicFramePr>
          <p:cNvPr id="12" name="Sisällön paikkamerkki 10">
            <a:extLst>
              <a:ext uri="{FF2B5EF4-FFF2-40B4-BE49-F238E27FC236}">
                <a16:creationId xmlns:a16="http://schemas.microsoft.com/office/drawing/2014/main" id="{E7ACD2D3-6C8A-7E20-848A-58CB0F7B06A7}"/>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77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11</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3/4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viimeisen 4 viikon aikana	*)Alhainen vastaajamäärä, tulos suuntaa antava</a:t>
            </a:r>
          </a:p>
        </p:txBody>
      </p:sp>
      <p:graphicFrame>
        <p:nvGraphicFramePr>
          <p:cNvPr id="12" name="Sisällön paikkamerkki 10">
            <a:extLst>
              <a:ext uri="{FF2B5EF4-FFF2-40B4-BE49-F238E27FC236}">
                <a16:creationId xmlns:a16="http://schemas.microsoft.com/office/drawing/2014/main" id="{E7ACD2D3-6C8A-7E20-848A-58CB0F7B06A7}"/>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22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12</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4/4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viimeisen 4 viikon aikana	*)Alhainen vastaajamäärä, tulos suuntaa antava</a:t>
            </a:r>
          </a:p>
        </p:txBody>
      </p:sp>
      <p:graphicFrame>
        <p:nvGraphicFramePr>
          <p:cNvPr id="12" name="Sisällön paikkamerkki 10">
            <a:extLst>
              <a:ext uri="{FF2B5EF4-FFF2-40B4-BE49-F238E27FC236}">
                <a16:creationId xmlns:a16="http://schemas.microsoft.com/office/drawing/2014/main" id="{E7ACD2D3-6C8A-7E20-848A-58CB0F7B06A7}"/>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94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3">
            <a:extLst>
              <a:ext uri="{FF2B5EF4-FFF2-40B4-BE49-F238E27FC236}">
                <a16:creationId xmlns:a16="http://schemas.microsoft.com/office/drawing/2014/main" id="{6E33932E-824D-8C94-7EBE-A5A65F989675}"/>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13</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2015-2024  1/4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9757150"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2024 n=tehnyt vapaaehtoistyötä viimeisen 4 viikon aikana</a:t>
            </a:r>
            <a:br>
              <a:rPr lang="fi-FI" sz="1200" b="0">
                <a:solidFill>
                  <a:srgbClr val="262626"/>
                </a:solidFill>
                <a:latin typeface="Calibri" panose="020F0502020204030204" pitchFamily="34" charset="0"/>
              </a:rPr>
            </a:br>
            <a:r>
              <a:rPr lang="fi-FI" sz="1200" b="0">
                <a:solidFill>
                  <a:srgbClr val="262626"/>
                </a:solidFill>
                <a:latin typeface="Calibri" panose="020F0502020204030204" pitchFamily="34" charset="0"/>
              </a:rPr>
              <a:t>2015-2021 n=tehnyt vapaaehtoistyötä viimeisen 12 kuukauden aikana</a:t>
            </a:r>
          </a:p>
        </p:txBody>
      </p:sp>
    </p:spTree>
    <p:extLst>
      <p:ext uri="{BB962C8B-B14F-4D97-AF65-F5344CB8AC3E}">
        <p14:creationId xmlns:p14="http://schemas.microsoft.com/office/powerpoint/2010/main" val="50607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3">
            <a:extLst>
              <a:ext uri="{FF2B5EF4-FFF2-40B4-BE49-F238E27FC236}">
                <a16:creationId xmlns:a16="http://schemas.microsoft.com/office/drawing/2014/main" id="{6E33932E-824D-8C94-7EBE-A5A65F989675}"/>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14</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2015-2024  2/4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2024 n=tehnyt vapaaehtoistyötä viimeisen 4 viikon aikana</a:t>
            </a:r>
            <a:br>
              <a:rPr lang="fi-FI" sz="1200" b="0">
                <a:solidFill>
                  <a:srgbClr val="262626"/>
                </a:solidFill>
                <a:latin typeface="Calibri" panose="020F0502020204030204" pitchFamily="34" charset="0"/>
              </a:rPr>
            </a:br>
            <a:r>
              <a:rPr lang="fi-FI" sz="1200" b="0">
                <a:solidFill>
                  <a:srgbClr val="262626"/>
                </a:solidFill>
                <a:latin typeface="Calibri" panose="020F0502020204030204" pitchFamily="34" charset="0"/>
              </a:rPr>
              <a:t>2015-2021 n=tehnyt vapaaehtoistyötä viimeisen 12 kuukauden aikana</a:t>
            </a:r>
          </a:p>
        </p:txBody>
      </p:sp>
    </p:spTree>
    <p:extLst>
      <p:ext uri="{BB962C8B-B14F-4D97-AF65-F5344CB8AC3E}">
        <p14:creationId xmlns:p14="http://schemas.microsoft.com/office/powerpoint/2010/main" val="367100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3">
            <a:extLst>
              <a:ext uri="{FF2B5EF4-FFF2-40B4-BE49-F238E27FC236}">
                <a16:creationId xmlns:a16="http://schemas.microsoft.com/office/drawing/2014/main" id="{6E33932E-824D-8C94-7EBE-A5A65F989675}"/>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15</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2015-2024  3/4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2024 n=tehnyt vapaaehtoistyötä viimeisen 4 viikon aikana</a:t>
            </a:r>
            <a:br>
              <a:rPr lang="fi-FI" sz="1200" b="0">
                <a:solidFill>
                  <a:srgbClr val="262626"/>
                </a:solidFill>
                <a:latin typeface="Calibri" panose="020F0502020204030204" pitchFamily="34" charset="0"/>
              </a:rPr>
            </a:br>
            <a:r>
              <a:rPr lang="fi-FI" sz="1200" b="0">
                <a:solidFill>
                  <a:srgbClr val="262626"/>
                </a:solidFill>
                <a:latin typeface="Calibri" panose="020F0502020204030204" pitchFamily="34" charset="0"/>
              </a:rPr>
              <a:t>2015-2021 n=tehnyt vapaaehtoistyötä viimeisen 12 kuukauden aikana</a:t>
            </a:r>
          </a:p>
        </p:txBody>
      </p:sp>
    </p:spTree>
    <p:extLst>
      <p:ext uri="{BB962C8B-B14F-4D97-AF65-F5344CB8AC3E}">
        <p14:creationId xmlns:p14="http://schemas.microsoft.com/office/powerpoint/2010/main" val="232570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3">
            <a:extLst>
              <a:ext uri="{FF2B5EF4-FFF2-40B4-BE49-F238E27FC236}">
                <a16:creationId xmlns:a16="http://schemas.microsoft.com/office/drawing/2014/main" id="{6E33932E-824D-8C94-7EBE-A5A65F989675}"/>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16</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2015-2024  4/4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2024 n=tehnyt vapaaehtoistyötä viimeisen 4 viikon aikana</a:t>
            </a:r>
            <a:br>
              <a:rPr lang="fi-FI" sz="1200" b="0">
                <a:solidFill>
                  <a:srgbClr val="262626"/>
                </a:solidFill>
                <a:latin typeface="Calibri" panose="020F0502020204030204" pitchFamily="34" charset="0"/>
              </a:rPr>
            </a:br>
            <a:r>
              <a:rPr lang="fi-FI" sz="1200" b="0">
                <a:solidFill>
                  <a:srgbClr val="262626"/>
                </a:solidFill>
                <a:latin typeface="Calibri" panose="020F0502020204030204" pitchFamily="34" charset="0"/>
              </a:rPr>
              <a:t>2015-2021 n=tehnyt vapaaehtoistyötä viimeisen 12 kuukauden aikana</a:t>
            </a:r>
          </a:p>
        </p:txBody>
      </p:sp>
    </p:spTree>
    <p:extLst>
      <p:ext uri="{BB962C8B-B14F-4D97-AF65-F5344CB8AC3E}">
        <p14:creationId xmlns:p14="http://schemas.microsoft.com/office/powerpoint/2010/main" val="429368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isällön paikkamerkki 10">
            <a:extLst>
              <a:ext uri="{FF2B5EF4-FFF2-40B4-BE49-F238E27FC236}">
                <a16:creationId xmlns:a16="http://schemas.microsoft.com/office/drawing/2014/main" id="{6B7FC308-E449-3F5E-8AC6-E26DC21B7FCD}"/>
              </a:ext>
            </a:extLst>
          </p:cNvPr>
          <p:cNvGraphicFramePr>
            <a:graphicFrameLocks noGrp="1"/>
          </p:cNvGraphicFramePr>
          <p:nvPr>
            <p:ph idx="1"/>
            <p:custDataLst>
              <p:tags r:id="rId1"/>
            </p:custDataLst>
          </p:nvPr>
        </p:nvGraphicFramePr>
        <p:xfrm>
          <a:off x="854075" y="1571625"/>
          <a:ext cx="5568240" cy="4806950"/>
        </p:xfrm>
        <a:graphic>
          <a:graphicData uri="http://schemas.openxmlformats.org/drawingml/2006/chart">
            <c:chart xmlns:c="http://schemas.openxmlformats.org/drawingml/2006/chart" xmlns:r="http://schemas.openxmlformats.org/officeDocument/2006/relationships" r:id="rId4"/>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17</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Millaisia vapaaehtoistehtäviä olet tehnyt edeltävän vuoden aikana?</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Vapaaehtoistyötä viimeisen 4 viikon / 12 kuukauden aikana tehneet, n=433</a:t>
            </a:r>
          </a:p>
        </p:txBody>
      </p:sp>
      <p:graphicFrame>
        <p:nvGraphicFramePr>
          <p:cNvPr id="7" name="Sisällön paikkamerkki 10">
            <a:extLst>
              <a:ext uri="{FF2B5EF4-FFF2-40B4-BE49-F238E27FC236}">
                <a16:creationId xmlns:a16="http://schemas.microsoft.com/office/drawing/2014/main" id="{AB47D6CF-27A1-84DC-9045-D16A2AC67FCB}"/>
              </a:ext>
            </a:extLst>
          </p:cNvPr>
          <p:cNvGraphicFramePr>
            <a:graphicFrameLocks/>
          </p:cNvGraphicFramePr>
          <p:nvPr>
            <p:custDataLst>
              <p:tags r:id="rId2"/>
            </p:custDataLst>
          </p:nvPr>
        </p:nvGraphicFramePr>
        <p:xfrm>
          <a:off x="6422315" y="1570185"/>
          <a:ext cx="5568240" cy="4806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217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1">
            <a:extLst>
              <a:ext uri="{FF2B5EF4-FFF2-40B4-BE49-F238E27FC236}">
                <a16:creationId xmlns:a16="http://schemas.microsoft.com/office/drawing/2014/main" id="{71A00299-651F-F811-BD54-AA98F64A3B9D}"/>
              </a:ext>
            </a:extLst>
          </p:cNvPr>
          <p:cNvGraphicFramePr>
            <a:graphicFrameLocks noGrp="1"/>
          </p:cNvGraphicFramePr>
          <p:nvPr>
            <p:ph idx="1"/>
            <p:custDataLst>
              <p:tags r:id="rId1"/>
            </p:custDataLst>
          </p:nvPr>
        </p:nvGraphicFramePr>
        <p:xfrm>
          <a:off x="600075" y="1571625"/>
          <a:ext cx="5495925" cy="4806950"/>
        </p:xfrm>
        <a:graphic>
          <a:graphicData uri="http://schemas.openxmlformats.org/drawingml/2006/chart">
            <c:chart xmlns:c="http://schemas.openxmlformats.org/drawingml/2006/chart" xmlns:r="http://schemas.openxmlformats.org/officeDocument/2006/relationships" r:id="rId4"/>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18</a:t>
            </a:fld>
            <a:endParaRPr lang="fi-FI" dirty="0"/>
          </a:p>
        </p:txBody>
      </p:sp>
      <p:sp>
        <p:nvSpPr>
          <p:cNvPr id="7" name="Otsikko 6">
            <a:extLst>
              <a:ext uri="{FF2B5EF4-FFF2-40B4-BE49-F238E27FC236}">
                <a16:creationId xmlns:a16="http://schemas.microsoft.com/office/drawing/2014/main" id="{493DF398-29AB-FB0D-70E4-516D93AF6330}"/>
              </a:ext>
            </a:extLst>
          </p:cNvPr>
          <p:cNvSpPr>
            <a:spLocks noGrp="1"/>
          </p:cNvSpPr>
          <p:nvPr>
            <p:ph type="title"/>
          </p:nvPr>
        </p:nvSpPr>
        <p:spPr/>
        <p:txBody>
          <a:bodyPr/>
          <a:lstStyle/>
          <a:p>
            <a:r>
              <a:rPr lang="fi-FI"/>
              <a:t>Millaisia vapaaehtoistehtäviä olet tehnyt edeltävän vuoden aikana?</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n=vapaaehtoistyötä viimeisen 4 viikon / 12 kuukauden aikana tehneet</a:t>
            </a:r>
          </a:p>
        </p:txBody>
      </p:sp>
      <p:graphicFrame>
        <p:nvGraphicFramePr>
          <p:cNvPr id="8" name="Sisällön paikkamerkki 11">
            <a:extLst>
              <a:ext uri="{FF2B5EF4-FFF2-40B4-BE49-F238E27FC236}">
                <a16:creationId xmlns:a16="http://schemas.microsoft.com/office/drawing/2014/main" id="{0B479174-E299-B036-A894-882F43E885A8}"/>
              </a:ext>
            </a:extLst>
          </p:cNvPr>
          <p:cNvGraphicFramePr>
            <a:graphicFrameLocks/>
          </p:cNvGraphicFramePr>
          <p:nvPr>
            <p:custDataLst>
              <p:tags r:id="rId2"/>
            </p:custDataLst>
          </p:nvPr>
        </p:nvGraphicFramePr>
        <p:xfrm>
          <a:off x="6096000" y="1524000"/>
          <a:ext cx="5495925" cy="4806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6000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isällön paikkamerkki 10">
            <a:extLst>
              <a:ext uri="{FF2B5EF4-FFF2-40B4-BE49-F238E27FC236}">
                <a16:creationId xmlns:a16="http://schemas.microsoft.com/office/drawing/2014/main" id="{6B7FC308-E449-3F5E-8AC6-E26DC21B7FCD}"/>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19</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Millaiseen vapaaehtoistoimintaan olet ensisijaisesti osallistunut?</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Vapaaehtoistyötä viimeisen 4 viikon / 12 kuukauden aikana tehneet, n=433</a:t>
            </a:r>
          </a:p>
        </p:txBody>
      </p:sp>
    </p:spTree>
    <p:extLst>
      <p:ext uri="{BB962C8B-B14F-4D97-AF65-F5344CB8AC3E}">
        <p14:creationId xmlns:p14="http://schemas.microsoft.com/office/powerpoint/2010/main" val="21682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7413AA88-B65D-FA67-D9E3-0C54BB8673A5}"/>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36D1E954-E63F-230C-99AA-70AA34A82B15}"/>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1339C0FB-3A48-0829-B071-212E523092CB}"/>
              </a:ext>
            </a:extLst>
          </p:cNvPr>
          <p:cNvSpPr>
            <a:spLocks noGrp="1"/>
          </p:cNvSpPr>
          <p:nvPr>
            <p:ph type="sldNum" sz="quarter" idx="14"/>
          </p:nvPr>
        </p:nvSpPr>
        <p:spPr/>
        <p:txBody>
          <a:bodyPr/>
          <a:lstStyle/>
          <a:p>
            <a:fld id="{FE5B6939-2160-4D54-A0A9-177BFACD315D}" type="slidenum">
              <a:rPr lang="fi-FI" smtClean="0"/>
              <a:pPr/>
              <a:t>2</a:t>
            </a:fld>
            <a:endParaRPr lang="fi-FI" dirty="0"/>
          </a:p>
        </p:txBody>
      </p:sp>
      <p:sp>
        <p:nvSpPr>
          <p:cNvPr id="2" name="Otsikko 1">
            <a:extLst>
              <a:ext uri="{FF2B5EF4-FFF2-40B4-BE49-F238E27FC236}">
                <a16:creationId xmlns:a16="http://schemas.microsoft.com/office/drawing/2014/main" id="{E4496C07-9B63-31B0-BE39-7B81FDD485C3}"/>
              </a:ext>
            </a:extLst>
          </p:cNvPr>
          <p:cNvSpPr>
            <a:spLocks noGrp="1"/>
          </p:cNvSpPr>
          <p:nvPr>
            <p:ph type="title"/>
          </p:nvPr>
        </p:nvSpPr>
        <p:spPr/>
        <p:txBody>
          <a:bodyPr/>
          <a:lstStyle/>
          <a:p>
            <a:r>
              <a:rPr lang="fi-FI" dirty="0"/>
              <a:t>Tutkimuksen toteutus</a:t>
            </a:r>
          </a:p>
        </p:txBody>
      </p:sp>
      <p:sp>
        <p:nvSpPr>
          <p:cNvPr id="6" name="Tekstin paikkamerkki 5">
            <a:extLst>
              <a:ext uri="{FF2B5EF4-FFF2-40B4-BE49-F238E27FC236}">
                <a16:creationId xmlns:a16="http://schemas.microsoft.com/office/drawing/2014/main" id="{8D5DFB34-C98A-81FF-CE80-2E9B9DF5BE27}"/>
              </a:ext>
            </a:extLst>
          </p:cNvPr>
          <p:cNvSpPr>
            <a:spLocks noGrp="1"/>
          </p:cNvSpPr>
          <p:nvPr>
            <p:ph type="body" sz="quarter" idx="11"/>
          </p:nvPr>
        </p:nvSpPr>
        <p:spPr>
          <a:xfrm>
            <a:off x="853511" y="2055730"/>
            <a:ext cx="10484978" cy="4124407"/>
          </a:xfrm>
        </p:spPr>
        <p:txBody>
          <a:bodyPr numCol="1"/>
          <a:lstStyle/>
          <a:p>
            <a:r>
              <a:rPr lang="fi-FI" dirty="0"/>
              <a:t>Tutkimus on toteutettu Kansalaisareenan toimeksiannosta. Tutkimukseen vastasi 1045 henkilöä 18.–20.3.2024. Kysely tehtiin internetpaneelissa, otos edustaa Manner-Suomen 15 vuotta täyttänyttä väestöä. </a:t>
            </a:r>
          </a:p>
          <a:p>
            <a:r>
              <a:rPr lang="fi-FI" dirty="0"/>
              <a:t>Vastaava kyselytutkimus on tehty aikaisemmin vuosina 2010, 2015 ja 2018 ja 2021. Vuosina 2010-2018 kysely tehtiin henkilökohtaisina käyntihaastatteluina. Vuodesta 2021 alkaen kysely on toteutettu Taloustutkimuksen internetpaneelissa. Otos on painotettu sukupuolen, iän ja asuinalueen mukaan kohderyhmää vastaavaksi. Päätulosten (n=1045) virhemarginaali on suurimmillaan noin 3,2 prosenttiyksikköä suuntaansa.</a:t>
            </a:r>
          </a:p>
          <a:p>
            <a:r>
              <a:rPr lang="fi-FI" dirty="0"/>
              <a:t>Otanta ja painotukset on tehty mahdollisimman samalla tavalla kuin aikaisemmilla kerroilla, jotta tulokset olisivat vertailukelpoisia. Vuoden 2021 menetelmämuutoksen vaikutusta tuloksiin ei voida sulkea pois täysin. Kasvokkain haastattelijalle annetut vastauksen saattavat poiketa siitä, mitä vastataan anonyymisti nettikyselyssä. Sinänsä ei ole mitään syytä olettaa, että vastaajajoukot olisivat olennaisesti erilaisia, koska otanta ja painotukset on tehty koko aikuisväestöä edustavasti ja kaikilla kohdejoukkoon kuuluvilla on ollut yhtä suuri mahdollisuus tulla valituksi satunnaisotokseen.</a:t>
            </a:r>
          </a:p>
          <a:p>
            <a:r>
              <a:rPr lang="fi-FI" dirty="0"/>
              <a:t>Joiltakin osin vastausten eroja selittää se, että internetpaneelissa En osaa sanoa -vaihtoehto on näkyvillä, joten siihen on helpompi tarttua kuin henkilökohtaisessa haastattelussa, jossa haastattelija voi ikään kuin patistella vastaajaa kertomaan mielipiteensä</a:t>
            </a:r>
          </a:p>
        </p:txBody>
      </p:sp>
    </p:spTree>
    <p:extLst>
      <p:ext uri="{BB962C8B-B14F-4D97-AF65-F5344CB8AC3E}">
        <p14:creationId xmlns:p14="http://schemas.microsoft.com/office/powerpoint/2010/main" val="69174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20</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Millaiseen vapaaehtoistoimintaan olet ensisijaisesti osallistunut? 2018-2024</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2021 ja 2024 n=vapaaehtoistyötä viimeisen 4 viikon / 12 kuukauden aikana tehneet</a:t>
            </a:r>
          </a:p>
          <a:p>
            <a:r>
              <a:rPr lang="fi-FI" sz="1200" b="0">
                <a:solidFill>
                  <a:srgbClr val="262626"/>
                </a:solidFill>
                <a:latin typeface="Calibri" panose="020F0502020204030204" pitchFamily="34" charset="0"/>
              </a:rPr>
              <a:t>2018 n=tehnyt vapaaehtoistyötä neljän viikon sisällä</a:t>
            </a:r>
          </a:p>
        </p:txBody>
      </p:sp>
      <p:graphicFrame>
        <p:nvGraphicFramePr>
          <p:cNvPr id="9" name="Sisällön paikkamerkki 13">
            <a:extLst>
              <a:ext uri="{FF2B5EF4-FFF2-40B4-BE49-F238E27FC236}">
                <a16:creationId xmlns:a16="http://schemas.microsoft.com/office/drawing/2014/main" id="{6E4044B3-1686-3371-E2B5-9A2BA6DE2293}"/>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A88D051A-C1F4-CC98-A95C-598EAFCA3931}"/>
              </a:ext>
            </a:extLst>
          </p:cNvPr>
          <p:cNvSpPr txBox="1">
            <a:spLocks/>
          </p:cNvSpPr>
          <p:nvPr/>
        </p:nvSpPr>
        <p:spPr>
          <a:xfrm>
            <a:off x="853511" y="6019510"/>
            <a:ext cx="3413689" cy="4130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a:solidFill>
                  <a:srgbClr val="262626"/>
                </a:solidFill>
                <a:latin typeface="Calibri" panose="020F0502020204030204" pitchFamily="34" charset="0"/>
              </a:rPr>
              <a:t>*) v. 2018: Järjestön tai yhteisön organisoimaa</a:t>
            </a:r>
          </a:p>
          <a:p>
            <a:r>
              <a:rPr lang="fi-FI" sz="1000" b="0">
                <a:solidFill>
                  <a:srgbClr val="262626"/>
                </a:solidFill>
                <a:latin typeface="Calibri" panose="020F0502020204030204" pitchFamily="34" charset="0"/>
              </a:rPr>
              <a:t>**) v. 2018: Organisoimatonta</a:t>
            </a:r>
          </a:p>
        </p:txBody>
      </p:sp>
    </p:spTree>
    <p:extLst>
      <p:ext uri="{BB962C8B-B14F-4D97-AF65-F5344CB8AC3E}">
        <p14:creationId xmlns:p14="http://schemas.microsoft.com/office/powerpoint/2010/main" val="146435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21</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Minkä yhteisön organisoimaa vapaaehtoistyötä on tehnyt? 2021-2024</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jonkin yhteisön organisoimaa vapaaehtoistyötä viimeisen 4 viikon / 12 kuukauden aikana</a:t>
            </a:r>
          </a:p>
        </p:txBody>
      </p:sp>
      <p:graphicFrame>
        <p:nvGraphicFramePr>
          <p:cNvPr id="9" name="Sisällön paikkamerkki 13">
            <a:extLst>
              <a:ext uri="{FF2B5EF4-FFF2-40B4-BE49-F238E27FC236}">
                <a16:creationId xmlns:a16="http://schemas.microsoft.com/office/drawing/2014/main" id="{6E4044B3-1686-3371-E2B5-9A2BA6DE2293}"/>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04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22</a:t>
            </a:fld>
            <a:endParaRPr lang="fi-FI" dirty="0"/>
          </a:p>
        </p:txBody>
      </p:sp>
      <p:sp>
        <p:nvSpPr>
          <p:cNvPr id="7" name="Otsikko 6">
            <a:extLst>
              <a:ext uri="{FF2B5EF4-FFF2-40B4-BE49-F238E27FC236}">
                <a16:creationId xmlns:a16="http://schemas.microsoft.com/office/drawing/2014/main" id="{FE6A6C52-197C-0F27-6621-60F47766AC9A}"/>
              </a:ext>
            </a:extLst>
          </p:cNvPr>
          <p:cNvSpPr>
            <a:spLocks noGrp="1"/>
          </p:cNvSpPr>
          <p:nvPr>
            <p:ph type="title"/>
          </p:nvPr>
        </p:nvSpPr>
        <p:spPr/>
        <p:txBody>
          <a:bodyPr/>
          <a:lstStyle/>
          <a:p>
            <a:r>
              <a:rPr lang="fi-FI"/>
              <a:t>Haluaisitko osallistua vapaaehtoistoimintaan, jos pyydettäisiin mukaan?</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yli 12 kuukautta aiemmin tai ei lainkaan</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910385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23</a:t>
            </a:fld>
            <a:endParaRPr lang="fi-FI" dirty="0"/>
          </a:p>
        </p:txBody>
      </p:sp>
      <p:sp>
        <p:nvSpPr>
          <p:cNvPr id="7" name="Otsikko 6">
            <a:extLst>
              <a:ext uri="{FF2B5EF4-FFF2-40B4-BE49-F238E27FC236}">
                <a16:creationId xmlns:a16="http://schemas.microsoft.com/office/drawing/2014/main" id="{FE6A6C52-197C-0F27-6621-60F47766AC9A}"/>
              </a:ext>
            </a:extLst>
          </p:cNvPr>
          <p:cNvSpPr>
            <a:spLocks noGrp="1"/>
          </p:cNvSpPr>
          <p:nvPr>
            <p:ph type="title"/>
          </p:nvPr>
        </p:nvSpPr>
        <p:spPr/>
        <p:txBody>
          <a:bodyPr/>
          <a:lstStyle/>
          <a:p>
            <a:r>
              <a:rPr lang="fi-FI"/>
              <a:t>Haluaisitko osallistua vapaaehtoistoimintaan, jos pyydettäisiin mukaan? 2015-2024  1/2</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2021 ja 2024 n=tehnyt vapaaehtoistyötä yli 12 kuukautta aiemmin tai ei lainkaan</a:t>
            </a:r>
          </a:p>
          <a:p>
            <a:r>
              <a:rPr lang="fi-FI" sz="1200" b="0">
                <a:solidFill>
                  <a:srgbClr val="262626"/>
                </a:solidFill>
                <a:latin typeface="Calibri" panose="020F0502020204030204" pitchFamily="34" charset="0"/>
              </a:rPr>
              <a:t>2015 ja 2018 n=ei ole tehnyt vapaaehtoistyötä neljän viikon sisällä</a:t>
            </a:r>
          </a:p>
        </p:txBody>
      </p:sp>
    </p:spTree>
    <p:extLst>
      <p:ext uri="{BB962C8B-B14F-4D97-AF65-F5344CB8AC3E}">
        <p14:creationId xmlns:p14="http://schemas.microsoft.com/office/powerpoint/2010/main" val="267047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24</a:t>
            </a:fld>
            <a:endParaRPr lang="fi-FI" dirty="0"/>
          </a:p>
        </p:txBody>
      </p:sp>
      <p:sp>
        <p:nvSpPr>
          <p:cNvPr id="7" name="Otsikko 6">
            <a:extLst>
              <a:ext uri="{FF2B5EF4-FFF2-40B4-BE49-F238E27FC236}">
                <a16:creationId xmlns:a16="http://schemas.microsoft.com/office/drawing/2014/main" id="{FE6A6C52-197C-0F27-6621-60F47766AC9A}"/>
              </a:ext>
            </a:extLst>
          </p:cNvPr>
          <p:cNvSpPr>
            <a:spLocks noGrp="1"/>
          </p:cNvSpPr>
          <p:nvPr>
            <p:ph type="title"/>
          </p:nvPr>
        </p:nvSpPr>
        <p:spPr/>
        <p:txBody>
          <a:bodyPr/>
          <a:lstStyle/>
          <a:p>
            <a:r>
              <a:rPr lang="fi-FI"/>
              <a:t>Haluaisitko osallistua vapaaehtoistoimintaan, jos pyydettäisiin mukaan? 2015-2024  1/2</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2021 ja 2024 n=tehnyt vapaaehtoistyötä yli 12 kuukautta aiemmin tai ei lainkaan</a:t>
            </a:r>
          </a:p>
          <a:p>
            <a:r>
              <a:rPr lang="fi-FI" sz="1200" b="0">
                <a:solidFill>
                  <a:srgbClr val="262626"/>
                </a:solidFill>
                <a:latin typeface="Calibri" panose="020F0502020204030204" pitchFamily="34" charset="0"/>
              </a:rPr>
              <a:t>2015 ja 2018 n=ei ole tehnyt vapaaehtoistyötä neljän viikon sisällä</a:t>
            </a:r>
          </a:p>
        </p:txBody>
      </p:sp>
    </p:spTree>
    <p:extLst>
      <p:ext uri="{BB962C8B-B14F-4D97-AF65-F5344CB8AC3E}">
        <p14:creationId xmlns:p14="http://schemas.microsoft.com/office/powerpoint/2010/main" val="81838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25</a:t>
            </a:fld>
            <a:endParaRPr lang="fi-FI" dirty="0"/>
          </a:p>
        </p:txBody>
      </p:sp>
      <p:sp>
        <p:nvSpPr>
          <p:cNvPr id="7" name="Otsikko 6">
            <a:extLst>
              <a:ext uri="{FF2B5EF4-FFF2-40B4-BE49-F238E27FC236}">
                <a16:creationId xmlns:a16="http://schemas.microsoft.com/office/drawing/2014/main" id="{FE6A6C52-197C-0F27-6621-60F47766AC9A}"/>
              </a:ext>
            </a:extLst>
          </p:cNvPr>
          <p:cNvSpPr>
            <a:spLocks noGrp="1"/>
          </p:cNvSpPr>
          <p:nvPr>
            <p:ph type="title"/>
          </p:nvPr>
        </p:nvSpPr>
        <p:spPr/>
        <p:txBody>
          <a:bodyPr/>
          <a:lstStyle/>
          <a:p>
            <a:r>
              <a:rPr lang="fi-FI"/>
              <a:t>Haluaisitko osallistua vapaaehtoistoimintaan, jos pyydettäisiin mukaan? 15-24 vuotiaat</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n=15-24 vuotias ja tehnyt vapaaehtoistyötä yli 12 kuukautta aiemmin tai ei lainkaan</a:t>
            </a:r>
          </a:p>
        </p:txBody>
      </p:sp>
    </p:spTree>
    <p:extLst>
      <p:ext uri="{BB962C8B-B14F-4D97-AF65-F5344CB8AC3E}">
        <p14:creationId xmlns:p14="http://schemas.microsoft.com/office/powerpoint/2010/main" val="2325126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26</a:t>
            </a:fld>
            <a:endParaRPr lang="fi-FI" dirty="0"/>
          </a:p>
        </p:txBody>
      </p:sp>
      <p:sp>
        <p:nvSpPr>
          <p:cNvPr id="7" name="Otsikko 6">
            <a:extLst>
              <a:ext uri="{FF2B5EF4-FFF2-40B4-BE49-F238E27FC236}">
                <a16:creationId xmlns:a16="http://schemas.microsoft.com/office/drawing/2014/main" id="{FE6A6C52-197C-0F27-6621-60F47766AC9A}"/>
              </a:ext>
            </a:extLst>
          </p:cNvPr>
          <p:cNvSpPr>
            <a:spLocks noGrp="1"/>
          </p:cNvSpPr>
          <p:nvPr>
            <p:ph type="title"/>
          </p:nvPr>
        </p:nvSpPr>
        <p:spPr/>
        <p:txBody>
          <a:bodyPr/>
          <a:lstStyle/>
          <a:p>
            <a:r>
              <a:rPr lang="fi-FI"/>
              <a:t>Haluaisitko osallistua vapaaehtoistoimintaan, jos pyydettäisiin mukaan? 15-24 vuotiaat  2018-2024</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n=2021 ja 2024 - 15-24 vuotias ja tehnyt vapaaehtoistyötä yli 12 kuukautta aiemmin tai ei lainkaan</a:t>
            </a:r>
          </a:p>
          <a:p>
            <a:r>
              <a:rPr lang="fi-FI" sz="1200" b="0">
                <a:solidFill>
                  <a:srgbClr val="262626"/>
                </a:solidFill>
                <a:latin typeface="Calibri" panose="020F0502020204030204" pitchFamily="34" charset="0"/>
              </a:rPr>
              <a:t>2018 n=15-24 vuotiaat ja ei ole tehnyt vapaaehtoistyötä viimeisen neljän viikon sisällä</a:t>
            </a:r>
          </a:p>
        </p:txBody>
      </p:sp>
    </p:spTree>
    <p:extLst>
      <p:ext uri="{BB962C8B-B14F-4D97-AF65-F5344CB8AC3E}">
        <p14:creationId xmlns:p14="http://schemas.microsoft.com/office/powerpoint/2010/main" val="93631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isällön paikkamerkki 10">
            <a:extLst>
              <a:ext uri="{FF2B5EF4-FFF2-40B4-BE49-F238E27FC236}">
                <a16:creationId xmlns:a16="http://schemas.microsoft.com/office/drawing/2014/main" id="{6B7FC308-E449-3F5E-8AC6-E26DC21B7FCD}"/>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27</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Mikä helpottaisi osallistumistasi vapaaehtoistoimintaan?</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Tehnyt vapaaehtoistyötä yli 12 kuukautta aiemmin tai ei lainkaan, n=612</a:t>
            </a:r>
          </a:p>
        </p:txBody>
      </p:sp>
    </p:spTree>
    <p:extLst>
      <p:ext uri="{BB962C8B-B14F-4D97-AF65-F5344CB8AC3E}">
        <p14:creationId xmlns:p14="http://schemas.microsoft.com/office/powerpoint/2010/main" val="113689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1">
            <a:extLst>
              <a:ext uri="{FF2B5EF4-FFF2-40B4-BE49-F238E27FC236}">
                <a16:creationId xmlns:a16="http://schemas.microsoft.com/office/drawing/2014/main" id="{71A00299-651F-F811-BD54-AA98F64A3B9D}"/>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28</a:t>
            </a:fld>
            <a:endParaRPr lang="fi-FI" dirty="0"/>
          </a:p>
        </p:txBody>
      </p:sp>
      <p:sp>
        <p:nvSpPr>
          <p:cNvPr id="7" name="Otsikko 6">
            <a:extLst>
              <a:ext uri="{FF2B5EF4-FFF2-40B4-BE49-F238E27FC236}">
                <a16:creationId xmlns:a16="http://schemas.microsoft.com/office/drawing/2014/main" id="{493DF398-29AB-FB0D-70E4-516D93AF6330}"/>
              </a:ext>
            </a:extLst>
          </p:cNvPr>
          <p:cNvSpPr>
            <a:spLocks noGrp="1"/>
          </p:cNvSpPr>
          <p:nvPr>
            <p:ph type="title"/>
          </p:nvPr>
        </p:nvSpPr>
        <p:spPr/>
        <p:txBody>
          <a:bodyPr/>
          <a:lstStyle/>
          <a:p>
            <a:r>
              <a:rPr lang="fi-FI"/>
              <a:t>Mikä helpottaisi osallistumistasi vapaaehtoistoimintaan?</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yli 12 kuukautta aiemmin tai ei lainkaan</a:t>
            </a:r>
          </a:p>
        </p:txBody>
      </p:sp>
    </p:spTree>
    <p:extLst>
      <p:ext uri="{BB962C8B-B14F-4D97-AF65-F5344CB8AC3E}">
        <p14:creationId xmlns:p14="http://schemas.microsoft.com/office/powerpoint/2010/main" val="211647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29</a:t>
            </a:fld>
            <a:endParaRPr lang="fi-FI" dirty="0"/>
          </a:p>
        </p:txBody>
      </p:sp>
      <p:sp>
        <p:nvSpPr>
          <p:cNvPr id="7" name="Otsikko 6">
            <a:extLst>
              <a:ext uri="{FF2B5EF4-FFF2-40B4-BE49-F238E27FC236}">
                <a16:creationId xmlns:a16="http://schemas.microsoft.com/office/drawing/2014/main" id="{493DF398-29AB-FB0D-70E4-516D93AF6330}"/>
              </a:ext>
            </a:extLst>
          </p:cNvPr>
          <p:cNvSpPr>
            <a:spLocks noGrp="1"/>
          </p:cNvSpPr>
          <p:nvPr>
            <p:ph type="title"/>
          </p:nvPr>
        </p:nvSpPr>
        <p:spPr/>
        <p:txBody>
          <a:bodyPr/>
          <a:lstStyle/>
          <a:p>
            <a:r>
              <a:rPr lang="fi-FI"/>
              <a:t>Mikä helpottaisi osallistumistasi vapaaehtoistoimintaan?</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yli 12 kuukautta aiemmin tai ei lainkaan</a:t>
            </a:r>
          </a:p>
        </p:txBody>
      </p:sp>
      <p:graphicFrame>
        <p:nvGraphicFramePr>
          <p:cNvPr id="10" name="Sisällön paikkamerkki 13">
            <a:extLst>
              <a:ext uri="{FF2B5EF4-FFF2-40B4-BE49-F238E27FC236}">
                <a16:creationId xmlns:a16="http://schemas.microsoft.com/office/drawing/2014/main" id="{456BC071-AC4A-C709-49A2-586AA5C38B3C}"/>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45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28.3.2024</a:t>
            </a:r>
          </a:p>
        </p:txBody>
      </p:sp>
      <p:sp>
        <p:nvSpPr>
          <p:cNvPr id="4" name="Alatunnisteen paikkamerkki 3"/>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p:cNvSpPr>
            <a:spLocks noGrp="1"/>
          </p:cNvSpPr>
          <p:nvPr>
            <p:ph type="sldNum" sz="quarter" idx="14"/>
          </p:nvPr>
        </p:nvSpPr>
        <p:spPr/>
        <p:txBody>
          <a:bodyPr/>
          <a:lstStyle/>
          <a:p>
            <a:fld id="{45530FF3-944E-453D-AD86-280F662E2B3A}" type="slidenum">
              <a:rPr lang="fi-FI" smtClean="0"/>
              <a:t>3</a:t>
            </a:fld>
            <a:endParaRPr lang="fi-FI"/>
          </a:p>
        </p:txBody>
      </p:sp>
      <p:sp>
        <p:nvSpPr>
          <p:cNvPr id="2" name="Otsikko 1">
            <a:extLst>
              <a:ext uri="{FF2B5EF4-FFF2-40B4-BE49-F238E27FC236}">
                <a16:creationId xmlns:a16="http://schemas.microsoft.com/office/drawing/2014/main" id="{FD2C3872-CB79-F744-DDFF-74C5ED128C05}"/>
              </a:ext>
            </a:extLst>
          </p:cNvPr>
          <p:cNvSpPr>
            <a:spLocks noGrp="1"/>
          </p:cNvSpPr>
          <p:nvPr>
            <p:ph type="title"/>
          </p:nvPr>
        </p:nvSpPr>
        <p:spPr/>
        <p:txBody>
          <a:bodyPr/>
          <a:lstStyle/>
          <a:p>
            <a:r>
              <a:rPr lang="fi-FI" i="0" dirty="0"/>
              <a:t>Tutkimusgrafiikka</a:t>
            </a:r>
            <a:endParaRPr lang="fi-FI" dirty="0"/>
          </a:p>
        </p:txBody>
      </p:sp>
    </p:spTree>
    <p:extLst>
      <p:ext uri="{BB962C8B-B14F-4D97-AF65-F5344CB8AC3E}">
        <p14:creationId xmlns:p14="http://schemas.microsoft.com/office/powerpoint/2010/main" val="332882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CD2D350B-7169-13A7-0FF5-5DA62CFB8126}"/>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30</a:t>
            </a:fld>
            <a:endParaRPr lang="fi-FI" dirty="0"/>
          </a:p>
        </p:txBody>
      </p:sp>
      <p:sp>
        <p:nvSpPr>
          <p:cNvPr id="7" name="Otsikko 6">
            <a:extLst>
              <a:ext uri="{FF2B5EF4-FFF2-40B4-BE49-F238E27FC236}">
                <a16:creationId xmlns:a16="http://schemas.microsoft.com/office/drawing/2014/main" id="{CE1197AB-24F5-326D-D68C-5FD472165118}"/>
              </a:ext>
            </a:extLst>
          </p:cNvPr>
          <p:cNvSpPr>
            <a:spLocks noGrp="1"/>
          </p:cNvSpPr>
          <p:nvPr>
            <p:ph type="title"/>
          </p:nvPr>
        </p:nvSpPr>
        <p:spPr/>
        <p:txBody>
          <a:bodyPr/>
          <a:lstStyle/>
          <a:p>
            <a:r>
              <a:rPr lang="fi-FI"/>
              <a:t>Mielipiteet väittämistä</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Tehnyt vapaaehtoistyötä, n=801</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90603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EF9C3D12-C884-34BE-2C91-FFBD59D31C17}"/>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31</a:t>
            </a:fld>
            <a:endParaRPr lang="fi-FI" dirty="0"/>
          </a:p>
        </p:txBody>
      </p:sp>
      <p:sp>
        <p:nvSpPr>
          <p:cNvPr id="7" name="Otsikko 6">
            <a:extLst>
              <a:ext uri="{FF2B5EF4-FFF2-40B4-BE49-F238E27FC236}">
                <a16:creationId xmlns:a16="http://schemas.microsoft.com/office/drawing/2014/main" id="{38B69076-959A-1B29-8FFB-8F91C2604BD1}"/>
              </a:ext>
            </a:extLst>
          </p:cNvPr>
          <p:cNvSpPr>
            <a:spLocks noGrp="1"/>
          </p:cNvSpPr>
          <p:nvPr>
            <p:ph type="title"/>
          </p:nvPr>
        </p:nvSpPr>
        <p:spPr/>
        <p:txBody>
          <a:bodyPr/>
          <a:lstStyle/>
          <a:p>
            <a:r>
              <a:rPr lang="fi-FI"/>
              <a:t>Minkä verran aiot osallistua vapaaehtoistoimintaan lähitulevaisuudessa (3 vuoden päästä)?</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3069881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EF9C3D12-C884-34BE-2C91-FFBD59D31C17}"/>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32</a:t>
            </a:fld>
            <a:endParaRPr lang="fi-FI" dirty="0"/>
          </a:p>
        </p:txBody>
      </p:sp>
      <p:sp>
        <p:nvSpPr>
          <p:cNvPr id="7" name="Otsikko 6">
            <a:extLst>
              <a:ext uri="{FF2B5EF4-FFF2-40B4-BE49-F238E27FC236}">
                <a16:creationId xmlns:a16="http://schemas.microsoft.com/office/drawing/2014/main" id="{38B69076-959A-1B29-8FFB-8F91C2604BD1}"/>
              </a:ext>
            </a:extLst>
          </p:cNvPr>
          <p:cNvSpPr>
            <a:spLocks noGrp="1"/>
          </p:cNvSpPr>
          <p:nvPr>
            <p:ph type="title"/>
          </p:nvPr>
        </p:nvSpPr>
        <p:spPr/>
        <p:txBody>
          <a:bodyPr/>
          <a:lstStyle/>
          <a:p>
            <a:r>
              <a:rPr lang="fi-FI"/>
              <a:t>Osallistutko vapaaehtoistoimintaan 3 vuoden päästä ensisijaisesti...</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n=aikoo osallistua vapaaehtoistoimintaan lähitulevaisuudessa</a:t>
            </a:r>
          </a:p>
        </p:txBody>
      </p:sp>
    </p:spTree>
    <p:extLst>
      <p:ext uri="{BB962C8B-B14F-4D97-AF65-F5344CB8AC3E}">
        <p14:creationId xmlns:p14="http://schemas.microsoft.com/office/powerpoint/2010/main" val="223503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EF9C3D12-C884-34BE-2C91-FFBD59D31C17}"/>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33</a:t>
            </a:fld>
            <a:endParaRPr lang="fi-FI" dirty="0"/>
          </a:p>
        </p:txBody>
      </p:sp>
      <p:sp>
        <p:nvSpPr>
          <p:cNvPr id="7" name="Otsikko 6">
            <a:extLst>
              <a:ext uri="{FF2B5EF4-FFF2-40B4-BE49-F238E27FC236}">
                <a16:creationId xmlns:a16="http://schemas.microsoft.com/office/drawing/2014/main" id="{38B69076-959A-1B29-8FFB-8F91C2604BD1}"/>
              </a:ext>
            </a:extLst>
          </p:cNvPr>
          <p:cNvSpPr>
            <a:spLocks noGrp="1"/>
          </p:cNvSpPr>
          <p:nvPr>
            <p:ph type="title"/>
          </p:nvPr>
        </p:nvSpPr>
        <p:spPr/>
        <p:txBody>
          <a:bodyPr/>
          <a:lstStyle/>
          <a:p>
            <a:r>
              <a:rPr lang="fi-FI"/>
              <a:t>Minkä tahon kautta osallistut vapaaehtoistoimintaan 3 vuoden päästä?</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n=aikoo osallistua vapaaehtoistoimintaan lähitulevaisuudessa</a:t>
            </a:r>
          </a:p>
        </p:txBody>
      </p:sp>
    </p:spTree>
    <p:extLst>
      <p:ext uri="{BB962C8B-B14F-4D97-AF65-F5344CB8AC3E}">
        <p14:creationId xmlns:p14="http://schemas.microsoft.com/office/powerpoint/2010/main" val="2782014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EF9C3D12-C884-34BE-2C91-FFBD59D31C17}"/>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34</a:t>
            </a:fld>
            <a:endParaRPr lang="fi-FI" dirty="0"/>
          </a:p>
        </p:txBody>
      </p:sp>
      <p:sp>
        <p:nvSpPr>
          <p:cNvPr id="7" name="Otsikko 6">
            <a:extLst>
              <a:ext uri="{FF2B5EF4-FFF2-40B4-BE49-F238E27FC236}">
                <a16:creationId xmlns:a16="http://schemas.microsoft.com/office/drawing/2014/main" id="{38B69076-959A-1B29-8FFB-8F91C2604BD1}"/>
              </a:ext>
            </a:extLst>
          </p:cNvPr>
          <p:cNvSpPr>
            <a:spLocks noGrp="1"/>
          </p:cNvSpPr>
          <p:nvPr>
            <p:ph type="title"/>
          </p:nvPr>
        </p:nvSpPr>
        <p:spPr/>
        <p:txBody>
          <a:bodyPr/>
          <a:lstStyle/>
          <a:p>
            <a:r>
              <a:rPr lang="fi-FI"/>
              <a:t>Minkä yhteisön organisoimana aikoo tehdä vapaaehtoistyötä lähitulevaisuudessa?</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n=aikoo osallistua jonkin yhteisön organisoimaan vapaaehtoistoimintaan lähitulevaisuudesas</a:t>
            </a:r>
          </a:p>
        </p:txBody>
      </p:sp>
    </p:spTree>
    <p:extLst>
      <p:ext uri="{BB962C8B-B14F-4D97-AF65-F5344CB8AC3E}">
        <p14:creationId xmlns:p14="http://schemas.microsoft.com/office/powerpoint/2010/main" val="3869487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isällön paikkamerkki 10">
            <a:extLst>
              <a:ext uri="{FF2B5EF4-FFF2-40B4-BE49-F238E27FC236}">
                <a16:creationId xmlns:a16="http://schemas.microsoft.com/office/drawing/2014/main" id="{6B7FC308-E449-3F5E-8AC6-E26DC21B7FCD}"/>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35</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Mitkä tekijät ovat sinulle merkityksellisiä, jos mietit millaisen yhteisön vapaaehtoistoimintaan haluaisit osallistua?</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Kaikki vastaajat, n=1045</a:t>
            </a:r>
          </a:p>
        </p:txBody>
      </p:sp>
    </p:spTree>
    <p:extLst>
      <p:ext uri="{BB962C8B-B14F-4D97-AF65-F5344CB8AC3E}">
        <p14:creationId xmlns:p14="http://schemas.microsoft.com/office/powerpoint/2010/main" val="41782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36</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Vastaajien taustatiedot</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Kaikki vastaajat, n=1045</a:t>
            </a:r>
          </a:p>
        </p:txBody>
      </p:sp>
      <p:graphicFrame>
        <p:nvGraphicFramePr>
          <p:cNvPr id="9" name="Sisällön paikkamerkki 13">
            <a:extLst>
              <a:ext uri="{FF2B5EF4-FFF2-40B4-BE49-F238E27FC236}">
                <a16:creationId xmlns:a16="http://schemas.microsoft.com/office/drawing/2014/main" id="{BCA3CA4C-1B8C-6244-E7F3-B3BA0A9C61C4}"/>
              </a:ext>
            </a:extLst>
          </p:cNvPr>
          <p:cNvGraphicFramePr>
            <a:graphicFrameLocks noGrp="1"/>
          </p:cNvGraphicFramePr>
          <p:nvPr>
            <p:ph idx="1"/>
            <p:custDataLst>
              <p:tags r:id="rId1"/>
            </p:custData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Sisällön paikkamerkki 13">
            <a:extLst>
              <a:ext uri="{FF2B5EF4-FFF2-40B4-BE49-F238E27FC236}">
                <a16:creationId xmlns:a16="http://schemas.microsoft.com/office/drawing/2014/main" id="{B834CF1E-2B89-E590-126C-29F22C9E8F9D}"/>
              </a:ext>
            </a:extLst>
          </p:cNvPr>
          <p:cNvGraphicFramePr>
            <a:graphicFrameLocks/>
          </p:cNvGraphicFramePr>
          <p:nvPr>
            <p:custDataLst>
              <p:tags r:id="rId2"/>
            </p:custDataLst>
          </p:nvPr>
        </p:nvGraphicFramePr>
        <p:xfrm>
          <a:off x="6303369" y="1334861"/>
          <a:ext cx="5443537" cy="4787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3017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28.3.2024</a:t>
            </a:r>
          </a:p>
        </p:txBody>
      </p:sp>
      <p:sp>
        <p:nvSpPr>
          <p:cNvPr id="4" name="Alatunnisteen paikkamerkki 3"/>
          <p:cNvSpPr>
            <a:spLocks noGrp="1"/>
          </p:cNvSpPr>
          <p:nvPr>
            <p:ph type="ftr" sz="quarter" idx="13"/>
          </p:nvPr>
        </p:nvSpPr>
        <p:spPr/>
        <p:txBody>
          <a:bodyPr/>
          <a:lstStyle/>
          <a:p>
            <a:r>
              <a:rPr lang="fi-FI"/>
              <a:t>Vapaaehtoistoimintaan osallistuminen 2024</a:t>
            </a:r>
          </a:p>
        </p:txBody>
      </p:sp>
      <p:sp>
        <p:nvSpPr>
          <p:cNvPr id="5" name="Dian numeron paikkamerkki 4"/>
          <p:cNvSpPr>
            <a:spLocks noGrp="1"/>
          </p:cNvSpPr>
          <p:nvPr>
            <p:ph type="sldNum" sz="quarter" idx="14"/>
          </p:nvPr>
        </p:nvSpPr>
        <p:spPr/>
        <p:txBody>
          <a:bodyPr/>
          <a:lstStyle/>
          <a:p>
            <a:fld id="{45530FF3-944E-453D-AD86-280F662E2B3A}" type="slidenum">
              <a:rPr lang="fi-FI" smtClean="0"/>
              <a:t>37</a:t>
            </a:fld>
            <a:endParaRPr lang="fi-FI"/>
          </a:p>
        </p:txBody>
      </p:sp>
      <p:sp>
        <p:nvSpPr>
          <p:cNvPr id="2" name="Otsikko 1">
            <a:extLst>
              <a:ext uri="{FF2B5EF4-FFF2-40B4-BE49-F238E27FC236}">
                <a16:creationId xmlns:a16="http://schemas.microsoft.com/office/drawing/2014/main" id="{7EDE43B1-516B-E8AC-F034-C6AF41FAA87C}"/>
              </a:ext>
            </a:extLst>
          </p:cNvPr>
          <p:cNvSpPr>
            <a:spLocks noGrp="1"/>
          </p:cNvSpPr>
          <p:nvPr>
            <p:ph type="title"/>
          </p:nvPr>
        </p:nvSpPr>
        <p:spPr/>
        <p:txBody>
          <a:bodyPr/>
          <a:lstStyle/>
          <a:p>
            <a:r>
              <a:rPr lang="fi-FI" i="0" dirty="0"/>
              <a:t>Vastaajarakenne</a:t>
            </a:r>
            <a:endParaRPr lang="fi-FI" dirty="0"/>
          </a:p>
        </p:txBody>
      </p:sp>
    </p:spTree>
    <p:extLst>
      <p:ext uri="{BB962C8B-B14F-4D97-AF65-F5344CB8AC3E}">
        <p14:creationId xmlns:p14="http://schemas.microsoft.com/office/powerpoint/2010/main" val="3989355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38</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Vastaajien taustatiedot</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Kaikki vastaajat, n=1045</a:t>
            </a:r>
          </a:p>
        </p:txBody>
      </p:sp>
      <p:graphicFrame>
        <p:nvGraphicFramePr>
          <p:cNvPr id="9" name="Sisällön paikkamerkki 13">
            <a:extLst>
              <a:ext uri="{FF2B5EF4-FFF2-40B4-BE49-F238E27FC236}">
                <a16:creationId xmlns:a16="http://schemas.microsoft.com/office/drawing/2014/main" id="{BCA3CA4C-1B8C-6244-E7F3-B3BA0A9C61C4}"/>
              </a:ext>
            </a:extLst>
          </p:cNvPr>
          <p:cNvGraphicFramePr>
            <a:graphicFrameLocks noGrp="1"/>
          </p:cNvGraphicFramePr>
          <p:nvPr>
            <p:ph idx="1"/>
            <p:custDataLst>
              <p:tags r:id="rId1"/>
            </p:custData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Sisällön paikkamerkki 13">
            <a:extLst>
              <a:ext uri="{FF2B5EF4-FFF2-40B4-BE49-F238E27FC236}">
                <a16:creationId xmlns:a16="http://schemas.microsoft.com/office/drawing/2014/main" id="{B834CF1E-2B89-E590-126C-29F22C9E8F9D}"/>
              </a:ext>
            </a:extLst>
          </p:cNvPr>
          <p:cNvGraphicFramePr>
            <a:graphicFrameLocks/>
          </p:cNvGraphicFramePr>
          <p:nvPr>
            <p:custDataLst>
              <p:tags r:id="rId2"/>
            </p:custDataLst>
          </p:nvPr>
        </p:nvGraphicFramePr>
        <p:xfrm>
          <a:off x="6303369" y="1334861"/>
          <a:ext cx="5443537" cy="4787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07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47BCA6E-C465-0C0A-D69E-6644EAE21A1C}"/>
              </a:ext>
            </a:extLst>
          </p:cNvPr>
          <p:cNvSpPr>
            <a:spLocks noGrp="1"/>
          </p:cNvSpPr>
          <p:nvPr>
            <p:ph type="body" sz="quarter" idx="11"/>
          </p:nvPr>
        </p:nvSpPr>
        <p:spPr/>
        <p:txBody>
          <a:bodyPr>
            <a:normAutofit/>
          </a:bodyPr>
          <a:lstStyle/>
          <a:p>
            <a:pPr marL="0" indent="0">
              <a:buNone/>
            </a:pPr>
            <a:r>
              <a:rPr lang="en-US" sz="1600" b="1" dirty="0"/>
              <a:t>Tuomo Turja  </a:t>
            </a:r>
            <a:r>
              <a:rPr lang="en-US" sz="1600" dirty="0"/>
              <a:t>Business Director</a:t>
            </a:r>
            <a:br>
              <a:rPr lang="en-US" sz="1600" dirty="0"/>
            </a:br>
            <a:r>
              <a:rPr lang="en-US" sz="1600" dirty="0"/>
              <a:t>puh. 010 758 5209</a:t>
            </a:r>
            <a:br>
              <a:rPr lang="en-US" sz="1600" dirty="0"/>
            </a:br>
            <a:r>
              <a:rPr lang="en-US" sz="1600" dirty="0">
                <a:hlinkClick r:id="rId2"/>
              </a:rPr>
              <a:t>tuomo.turja@taloustutkimus.fi</a:t>
            </a:r>
            <a:r>
              <a:rPr lang="en-US" sz="1600" dirty="0"/>
              <a:t>	</a:t>
            </a:r>
            <a:endParaRPr lang="en-US" sz="1600" dirty="0">
              <a:solidFill>
                <a:schemeClr val="tx1"/>
              </a:solidFill>
            </a:endParaRPr>
          </a:p>
          <a:p>
            <a:pPr marL="0" indent="0">
              <a:buNone/>
            </a:pPr>
            <a:endParaRPr lang="en-US" sz="1600" dirty="0"/>
          </a:p>
          <a:p>
            <a:pPr marL="0" indent="0">
              <a:buNone/>
            </a:pPr>
            <a:endParaRPr lang="fi-FI" sz="1600" dirty="0"/>
          </a:p>
        </p:txBody>
      </p:sp>
      <p:pic>
        <p:nvPicPr>
          <p:cNvPr id="5" name="Kuvan paikkamerkki 20">
            <a:extLst>
              <a:ext uri="{FF2B5EF4-FFF2-40B4-BE49-F238E27FC236}">
                <a16:creationId xmlns:a16="http://schemas.microsoft.com/office/drawing/2014/main" id="{196AEC3C-F8DE-19F4-16F2-ABAB3E7EDD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36036" y="2054575"/>
            <a:ext cx="1438275" cy="1438275"/>
          </a:xfrm>
          <a:prstGeom prst="ellipse">
            <a:avLst/>
          </a:prstGeom>
        </p:spPr>
      </p:pic>
      <p:sp>
        <p:nvSpPr>
          <p:cNvPr id="4" name="Otsikko 3">
            <a:extLst>
              <a:ext uri="{FF2B5EF4-FFF2-40B4-BE49-F238E27FC236}">
                <a16:creationId xmlns:a16="http://schemas.microsoft.com/office/drawing/2014/main" id="{BA6DAC4B-E515-0D36-91B6-AAF2DEADBD28}"/>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224734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8BE5A2F1-CE48-E08D-F4A4-690183B78BC5}"/>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4</a:t>
            </a:fld>
            <a:endParaRPr lang="fi-FI" dirty="0"/>
          </a:p>
        </p:txBody>
      </p:sp>
      <p:sp>
        <p:nvSpPr>
          <p:cNvPr id="7" name="Otsikko 6">
            <a:extLst>
              <a:ext uri="{FF2B5EF4-FFF2-40B4-BE49-F238E27FC236}">
                <a16:creationId xmlns:a16="http://schemas.microsoft.com/office/drawing/2014/main" id="{B204DF82-C2B8-2DA3-091B-5FA6ED576F8E}"/>
              </a:ext>
            </a:extLst>
          </p:cNvPr>
          <p:cNvSpPr>
            <a:spLocks noGrp="1"/>
          </p:cNvSpPr>
          <p:nvPr>
            <p:ph type="title"/>
          </p:nvPr>
        </p:nvSpPr>
        <p:spPr/>
        <p:txBody>
          <a:bodyPr/>
          <a:lstStyle/>
          <a:p>
            <a:r>
              <a:rPr lang="fi-FI"/>
              <a:t>Oletko osallistunut vapaaehtoistoimintaan</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4225391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28.3.2024</a:t>
            </a:r>
          </a:p>
        </p:txBody>
      </p:sp>
      <p:sp>
        <p:nvSpPr>
          <p:cNvPr id="4" name="Alatunnisteen paikkamerkki 3"/>
          <p:cNvSpPr>
            <a:spLocks noGrp="1"/>
          </p:cNvSpPr>
          <p:nvPr>
            <p:ph type="ftr" sz="quarter" idx="13"/>
          </p:nvPr>
        </p:nvSpPr>
        <p:spPr/>
        <p:txBody>
          <a:bodyPr/>
          <a:lstStyle/>
          <a:p>
            <a:r>
              <a:rPr lang="fi-FI"/>
              <a:t>Vapaaehtoistoimintaan osallistuminen 2024</a:t>
            </a:r>
          </a:p>
        </p:txBody>
      </p:sp>
      <p:sp>
        <p:nvSpPr>
          <p:cNvPr id="5" name="Dian numeron paikkamerkki 4"/>
          <p:cNvSpPr>
            <a:spLocks noGrp="1"/>
          </p:cNvSpPr>
          <p:nvPr>
            <p:ph type="sldNum" sz="quarter" idx="14"/>
          </p:nvPr>
        </p:nvSpPr>
        <p:spPr/>
        <p:txBody>
          <a:bodyPr/>
          <a:lstStyle/>
          <a:p>
            <a:fld id="{45530FF3-944E-453D-AD86-280F662E2B3A}" type="slidenum">
              <a:rPr lang="fi-FI" smtClean="0"/>
              <a:t>40</a:t>
            </a:fld>
            <a:endParaRPr lang="fi-FI"/>
          </a:p>
        </p:txBody>
      </p:sp>
      <p:sp>
        <p:nvSpPr>
          <p:cNvPr id="2" name="Otsikko 1">
            <a:extLst>
              <a:ext uri="{FF2B5EF4-FFF2-40B4-BE49-F238E27FC236}">
                <a16:creationId xmlns:a16="http://schemas.microsoft.com/office/drawing/2014/main" id="{726E6694-E825-EBAF-CEBD-12307F9F76FA}"/>
              </a:ext>
            </a:extLst>
          </p:cNvPr>
          <p:cNvSpPr>
            <a:spLocks noGrp="1"/>
          </p:cNvSpPr>
          <p:nvPr>
            <p:ph type="title"/>
          </p:nvPr>
        </p:nvSpPr>
        <p:spPr/>
        <p:txBody>
          <a:bodyPr/>
          <a:lstStyle/>
          <a:p>
            <a:r>
              <a:rPr lang="fi-FI" dirty="0"/>
              <a:t>Liitteet</a:t>
            </a:r>
          </a:p>
        </p:txBody>
      </p:sp>
    </p:spTree>
    <p:extLst>
      <p:ext uri="{BB962C8B-B14F-4D97-AF65-F5344CB8AC3E}">
        <p14:creationId xmlns:p14="http://schemas.microsoft.com/office/powerpoint/2010/main" val="1543560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orakulmio: Yksi kulma pyöristetty 11">
            <a:extLst>
              <a:ext uri="{FF2B5EF4-FFF2-40B4-BE49-F238E27FC236}">
                <a16:creationId xmlns:a16="http://schemas.microsoft.com/office/drawing/2014/main" id="{98160AB7-7338-4E83-8BAF-1E5DEC07FC58}"/>
              </a:ext>
            </a:extLst>
          </p:cNvPr>
          <p:cNvSpPr/>
          <p:nvPr/>
        </p:nvSpPr>
        <p:spPr>
          <a:xfrm flipV="1">
            <a:off x="6203950" y="1525046"/>
            <a:ext cx="5732463" cy="4124284"/>
          </a:xfrm>
          <a:prstGeom prst="round1Rect">
            <a:avLst>
              <a:gd name="adj" fmla="val 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Otsikko 7">
            <a:extLst>
              <a:ext uri="{FF2B5EF4-FFF2-40B4-BE49-F238E27FC236}">
                <a16:creationId xmlns:a16="http://schemas.microsoft.com/office/drawing/2014/main" id="{50DFE4B5-B227-4A83-B849-458FC295472F}"/>
              </a:ext>
            </a:extLst>
          </p:cNvPr>
          <p:cNvSpPr txBox="1">
            <a:spLocks/>
          </p:cNvSpPr>
          <p:nvPr/>
        </p:nvSpPr>
        <p:spPr>
          <a:xfrm>
            <a:off x="6203950" y="952500"/>
            <a:ext cx="5624513" cy="85566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fi-FI"/>
          </a:p>
        </p:txBody>
      </p:sp>
      <p:sp>
        <p:nvSpPr>
          <p:cNvPr id="15" name="Sisällön paikkamerkki 2">
            <a:extLst>
              <a:ext uri="{FF2B5EF4-FFF2-40B4-BE49-F238E27FC236}">
                <a16:creationId xmlns:a16="http://schemas.microsoft.com/office/drawing/2014/main" id="{0FC0F311-B260-4F53-B940-EFD5286A380E}"/>
              </a:ext>
            </a:extLst>
          </p:cNvPr>
          <p:cNvSpPr txBox="1">
            <a:spLocks/>
          </p:cNvSpPr>
          <p:nvPr/>
        </p:nvSpPr>
        <p:spPr>
          <a:xfrm>
            <a:off x="479424" y="1449633"/>
            <a:ext cx="5131263" cy="4749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1338" indent="-1857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9693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252538"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617663" indent="-1778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Font typeface="Arial" panose="020B0604020202020204" pitchFamily="34" charset="0"/>
              <a:buNone/>
            </a:pPr>
            <a:r>
              <a:rPr lang="fi-FI" sz="1000" b="1" dirty="0">
                <a:latin typeface="Calibri" panose="020F0502020204030204"/>
              </a:rPr>
              <a:t>Maksuehdot</a:t>
            </a:r>
          </a:p>
          <a:p>
            <a:pPr marL="0" indent="0">
              <a:lnSpc>
                <a:spcPts val="1300"/>
              </a:lnSpc>
              <a:spcBef>
                <a:spcPts val="0"/>
              </a:spcBef>
              <a:buFont typeface="Arial" panose="020B0604020202020204" pitchFamily="34" charset="0"/>
              <a:buNone/>
            </a:pPr>
            <a:r>
              <a:rPr lang="fi-FI" sz="1000" dirty="0">
                <a:latin typeface="Calibri" panose="020F0502020204030204"/>
              </a:rPr>
              <a:t>Tutkimus laskutetaan kahdessa erässä: 50 % tilauksesta ja 50 % raportin/tulosten toimittamisen yhteydessä. Maksuehdot 14 pv netto, viivästyskorko: korkolain mukainen viitekorko lisättynä korkolain 4 §:n mukaisella 7 prosenttiyksikön lisäkorolla. </a:t>
            </a:r>
            <a:r>
              <a:rPr lang="fi-FI" sz="1000" dirty="0" err="1">
                <a:latin typeface="Calibri" panose="020F0502020204030204"/>
              </a:rPr>
              <a:t>Alv.rek</a:t>
            </a:r>
            <a:r>
              <a:rPr lang="fi-FI" sz="1000" dirty="0">
                <a:latin typeface="Calibri" panose="020F0502020204030204"/>
              </a:rPr>
              <a:t>.</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b="1" dirty="0">
                <a:latin typeface="Calibri" panose="020F0502020204030204"/>
              </a:rPr>
              <a:t>Lisätyöt</a:t>
            </a:r>
          </a:p>
          <a:p>
            <a:pPr marL="0" indent="0">
              <a:lnSpc>
                <a:spcPts val="1300"/>
              </a:lnSpc>
              <a:spcBef>
                <a:spcPts val="0"/>
              </a:spcBef>
              <a:buFont typeface="Arial" panose="020B0604020202020204" pitchFamily="34" charset="0"/>
              <a:buNone/>
            </a:pPr>
            <a:r>
              <a:rPr lang="fi-FI" sz="1000" dirty="0">
                <a:latin typeface="Calibri" panose="020F0502020204030204"/>
              </a:rPr>
              <a:t>Kaikista töistä, joista tarjouksessa ei ole sovittu, sovitaan ja veloitetaan erikseen. Tämä koskee myös kaikkia tilaajan ehdottamia muutoksia toimeksiantoon.</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b="1" dirty="0">
                <a:latin typeface="Calibri" panose="020F0502020204030204"/>
              </a:rPr>
              <a:t>Alihankinta</a:t>
            </a:r>
          </a:p>
          <a:p>
            <a:pPr marL="0" indent="0">
              <a:lnSpc>
                <a:spcPts val="1300"/>
              </a:lnSpc>
              <a:spcBef>
                <a:spcPts val="0"/>
              </a:spcBef>
              <a:buFont typeface="Arial" panose="020B0604020202020204" pitchFamily="34" charset="0"/>
              <a:buNone/>
            </a:pPr>
            <a:r>
              <a:rPr lang="fi-FI" sz="1000" dirty="0">
                <a:latin typeface="Calibri" panose="020F0502020204030204"/>
              </a:rPr>
              <a:t>Tämän projektin tiedonkeruussa ei käytetä alihankkijoita, ellei sitä ole mainittu tarjouksessa tai muutoin sovittu toimeksiantajan kanssa erikseen.</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b="1" dirty="0">
                <a:latin typeface="Calibri" panose="020F0502020204030204"/>
              </a:rPr>
              <a:t>Tarjouksen voimassaolo</a:t>
            </a:r>
          </a:p>
          <a:p>
            <a:pPr marL="0" indent="0">
              <a:lnSpc>
                <a:spcPts val="1300"/>
              </a:lnSpc>
              <a:spcBef>
                <a:spcPts val="0"/>
              </a:spcBef>
              <a:buFont typeface="Arial" panose="020B0604020202020204" pitchFamily="34" charset="0"/>
              <a:buNone/>
            </a:pPr>
            <a:r>
              <a:rPr lang="fi-FI" sz="1000" dirty="0">
                <a:latin typeface="Calibri" panose="020F0502020204030204"/>
              </a:rPr>
              <a:t>Tarjous on voimassa 3 kk tarjouksen päivämäärästä. Mikäli tilausta ei tehdä tämän ajan kuluessa, Taloustutkimuksella on oikeus määritellä tarjouksen hinta ja muut ehdot uudelleen.</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b="1" dirty="0">
                <a:latin typeface="Calibri" panose="020F0502020204030204"/>
              </a:rPr>
              <a:t>Tilauksen peruutus</a:t>
            </a:r>
          </a:p>
          <a:p>
            <a:pPr marL="0" indent="0">
              <a:lnSpc>
                <a:spcPts val="1300"/>
              </a:lnSpc>
              <a:spcBef>
                <a:spcPts val="0"/>
              </a:spcBef>
              <a:buFont typeface="Arial" panose="020B0604020202020204" pitchFamily="34" charset="0"/>
              <a:buNone/>
            </a:pPr>
            <a:r>
              <a:rPr lang="fi-FI" sz="1000" dirty="0">
                <a:latin typeface="Calibri" panose="020F0502020204030204"/>
              </a:rPr>
              <a:t>Mikäli tilaaja peruu tilauksen, on Taloustutkimuksella oikeus laskuttaa tilaajalta peruutukseen mennessä kaikki tilauksen johdosta syntyneet kustannukset normaaleine liiketoiminnan katteineen.</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b="1" dirty="0">
                <a:latin typeface="Calibri" panose="020F0502020204030204"/>
              </a:rPr>
              <a:t>Tulosten omistus- ja julkistusoikeudet</a:t>
            </a:r>
          </a:p>
          <a:p>
            <a:pPr marL="0" indent="0">
              <a:lnSpc>
                <a:spcPts val="1300"/>
              </a:lnSpc>
              <a:spcBef>
                <a:spcPts val="0"/>
              </a:spcBef>
              <a:buFont typeface="Arial" panose="020B0604020202020204" pitchFamily="34" charset="0"/>
              <a:buNone/>
            </a:pPr>
            <a:r>
              <a:rPr lang="fi-FI" sz="1000" dirty="0">
                <a:latin typeface="Calibri" panose="020F0502020204030204"/>
              </a:rPr>
              <a:t>Mikäli tutkimus toteutetaan yhden tai useamman tilaajan toimeksiannosta ja maksamana, siirtyy tulosten ja datan omistusoikeus tilaajalle/-</a:t>
            </a:r>
            <a:r>
              <a:rPr lang="fi-FI" sz="1000" dirty="0" err="1">
                <a:latin typeface="Calibri" panose="020F0502020204030204"/>
              </a:rPr>
              <a:t>jille</a:t>
            </a:r>
            <a:r>
              <a:rPr lang="fi-FI" sz="1000" dirty="0">
                <a:latin typeface="Calibri" panose="020F0502020204030204"/>
              </a:rPr>
              <a:t> kun kaikki tutkimukseen liittyvät laskut on maksettu Taloustutkimukselle.</a:t>
            </a:r>
          </a:p>
          <a:p>
            <a:pPr marL="0" indent="0">
              <a:lnSpc>
                <a:spcPts val="1300"/>
              </a:lnSpc>
              <a:spcBef>
                <a:spcPts val="0"/>
              </a:spcBef>
              <a:buNone/>
            </a:pPr>
            <a:r>
              <a:rPr lang="fi-FI" sz="1000" dirty="0">
                <a:latin typeface="Calibri" panose="020F0502020204030204"/>
              </a:rPr>
              <a:t>Siihen asti tulosten ja datan  omistusoikeus on Taloustutkimuksella. Tilaajalla-/</a:t>
            </a:r>
            <a:r>
              <a:rPr lang="fi-FI" sz="1000" dirty="0" err="1">
                <a:latin typeface="Calibri" panose="020F0502020204030204"/>
              </a:rPr>
              <a:t>jilla</a:t>
            </a:r>
            <a:r>
              <a:rPr lang="fi-FI" sz="1000" dirty="0">
                <a:latin typeface="Calibri" panose="020F0502020204030204"/>
              </a:rPr>
              <a:t> on oikeus julkistaa/luovuttaa/ levittää omistamiaan tuloksia/dataa parhaaksi katsomallaan tavalla Suomen lainsäädännön puitteissa sekä Kansainvälisen Kauppakamarin (ICC) ja </a:t>
            </a:r>
            <a:r>
              <a:rPr lang="fi-FI" sz="1000" dirty="0" err="1">
                <a:latin typeface="Calibri" panose="020F0502020204030204"/>
              </a:rPr>
              <a:t>ESOMARin</a:t>
            </a:r>
            <a:r>
              <a:rPr lang="fi-FI" sz="1000" dirty="0">
                <a:latin typeface="Calibri" panose="020F0502020204030204"/>
              </a:rPr>
              <a:t> (European </a:t>
            </a:r>
            <a:r>
              <a:rPr lang="fi-FI" sz="1000" dirty="0" err="1">
                <a:latin typeface="Calibri" panose="020F0502020204030204"/>
              </a:rPr>
              <a:t>Society</a:t>
            </a:r>
            <a:r>
              <a:rPr lang="fi-FI" sz="1000" dirty="0">
                <a:latin typeface="Calibri" panose="020F0502020204030204"/>
              </a:rPr>
              <a:t> for </a:t>
            </a:r>
            <a:r>
              <a:rPr lang="fi-FI" sz="1000" dirty="0" err="1">
                <a:latin typeface="Calibri" panose="020F0502020204030204"/>
              </a:rPr>
              <a:t>Opinion</a:t>
            </a:r>
            <a:r>
              <a:rPr lang="fi-FI" sz="1000" dirty="0">
                <a:latin typeface="Calibri" panose="020F0502020204030204"/>
              </a:rPr>
              <a:t> and Marketing </a:t>
            </a:r>
            <a:r>
              <a:rPr lang="fi-FI" sz="1000" dirty="0" err="1">
                <a:latin typeface="Calibri" panose="020F0502020204030204"/>
              </a:rPr>
              <a:t>Research</a:t>
            </a:r>
            <a:r>
              <a:rPr lang="fi-FI" sz="1000" dirty="0">
                <a:latin typeface="Calibri" panose="020F0502020204030204"/>
              </a:rPr>
              <a:t>) tutkimussääntöjä noudattaen.</a:t>
            </a:r>
          </a:p>
        </p:txBody>
      </p:sp>
      <p:sp>
        <p:nvSpPr>
          <p:cNvPr id="16" name="Sisällön paikkamerkki 4">
            <a:extLst>
              <a:ext uri="{FF2B5EF4-FFF2-40B4-BE49-F238E27FC236}">
                <a16:creationId xmlns:a16="http://schemas.microsoft.com/office/drawing/2014/main" id="{2CBE1EAF-C43C-4C19-A5A7-6C89F94942BF}"/>
              </a:ext>
            </a:extLst>
          </p:cNvPr>
          <p:cNvSpPr txBox="1">
            <a:spLocks/>
          </p:cNvSpPr>
          <p:nvPr/>
        </p:nvSpPr>
        <p:spPr>
          <a:xfrm>
            <a:off x="6415132" y="1547786"/>
            <a:ext cx="5365210" cy="456064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1338" indent="-1857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9693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252538"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617663" indent="-1778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Font typeface="Arial" panose="020B0604020202020204" pitchFamily="34" charset="0"/>
              <a:buNone/>
            </a:pPr>
            <a:r>
              <a:rPr lang="fi-FI" sz="1000" dirty="0">
                <a:latin typeface="Calibri" panose="020F0502020204030204"/>
              </a:rPr>
              <a:t> </a:t>
            </a:r>
          </a:p>
          <a:p>
            <a:pPr marL="0" indent="0">
              <a:lnSpc>
                <a:spcPts val="1300"/>
              </a:lnSpc>
              <a:spcBef>
                <a:spcPts val="0"/>
              </a:spcBef>
              <a:buFont typeface="Arial" panose="020B0604020202020204" pitchFamily="34" charset="0"/>
              <a:buNone/>
            </a:pPr>
            <a:r>
              <a:rPr lang="fi-FI" sz="1000" b="1" dirty="0">
                <a:latin typeface="Calibri" panose="020F0502020204030204"/>
              </a:rPr>
              <a:t>Laadunvarmistus</a:t>
            </a:r>
          </a:p>
          <a:p>
            <a:pPr marL="0" indent="0">
              <a:lnSpc>
                <a:spcPts val="1300"/>
              </a:lnSpc>
              <a:spcBef>
                <a:spcPts val="0"/>
              </a:spcBef>
              <a:buFont typeface="Arial" panose="020B0604020202020204" pitchFamily="34" charset="0"/>
              <a:buNone/>
            </a:pPr>
            <a:r>
              <a:rPr lang="fi-FI" sz="1000" dirty="0">
                <a:latin typeface="Calibri" panose="020F0502020204030204"/>
              </a:rPr>
              <a:t>Taloustutkimus käsittelee aina kaikkia tutkimuksiin liittyviä, sekä asiakkailta saatuja että tutkimuksen yhteydessä syntyneitä tietoja ehdottoman luottamuksellisina.</a:t>
            </a:r>
          </a:p>
          <a:p>
            <a:pPr marL="0" indent="0">
              <a:lnSpc>
                <a:spcPts val="1300"/>
              </a:lnSpc>
              <a:spcBef>
                <a:spcPts val="0"/>
              </a:spcBef>
              <a:buFont typeface="Arial" panose="020B0604020202020204" pitchFamily="34" charset="0"/>
              <a:buNone/>
            </a:pPr>
            <a:r>
              <a:rPr lang="fi-FI" sz="1000" dirty="0">
                <a:latin typeface="Calibri" panose="020F0502020204030204"/>
              </a:rPr>
              <a:t> </a:t>
            </a:r>
          </a:p>
          <a:p>
            <a:pPr marL="0" indent="0">
              <a:lnSpc>
                <a:spcPts val="1300"/>
              </a:lnSpc>
              <a:spcBef>
                <a:spcPts val="0"/>
              </a:spcBef>
              <a:buFont typeface="Arial" panose="020B0604020202020204" pitchFamily="34" charset="0"/>
              <a:buNone/>
            </a:pPr>
            <a:r>
              <a:rPr lang="fi-FI" sz="1000" dirty="0">
                <a:latin typeface="Calibri" panose="020F0502020204030204"/>
              </a:rPr>
              <a:t>SGS </a:t>
            </a:r>
            <a:r>
              <a:rPr lang="fi-FI" sz="1000" dirty="0" err="1">
                <a:latin typeface="Calibri" panose="020F0502020204030204"/>
              </a:rPr>
              <a:t>Fimko</a:t>
            </a:r>
            <a:r>
              <a:rPr lang="fi-FI" sz="1000" dirty="0">
                <a:latin typeface="Calibri" panose="020F0502020204030204"/>
              </a:rPr>
              <a:t> on myöntänyt Taloustutkimukselle ISO 20252 -toimialasertifikaatin ja tämän projektin kaikki vaiheet toteutetaan sen sekä Suomen lakien mukaisesti.</a:t>
            </a:r>
          </a:p>
          <a:p>
            <a:pPr marL="0" indent="0">
              <a:lnSpc>
                <a:spcPts val="1300"/>
              </a:lnSpc>
              <a:spcBef>
                <a:spcPts val="0"/>
              </a:spcBef>
              <a:buFont typeface="Arial" panose="020B0604020202020204" pitchFamily="34" charset="0"/>
              <a:buNone/>
            </a:pPr>
            <a:r>
              <a:rPr lang="fi-FI" sz="1000" dirty="0">
                <a:latin typeface="Calibri" panose="020F0502020204030204"/>
              </a:rPr>
              <a:t> </a:t>
            </a:r>
          </a:p>
          <a:p>
            <a:pPr marL="0" indent="0">
              <a:lnSpc>
                <a:spcPts val="1300"/>
              </a:lnSpc>
              <a:spcBef>
                <a:spcPts val="0"/>
              </a:spcBef>
              <a:buFont typeface="Arial" panose="020B0604020202020204" pitchFamily="34" charset="0"/>
              <a:buNone/>
            </a:pPr>
            <a:r>
              <a:rPr lang="fi-FI" sz="1000" dirty="0">
                <a:latin typeface="Calibri" panose="020F0502020204030204"/>
              </a:rPr>
              <a:t>Lisäksi Taloustutkimus on sitoutunut noudattamaan Kansainvälisen Kauppakamarin ja </a:t>
            </a:r>
            <a:r>
              <a:rPr lang="fi-FI" sz="1000" dirty="0" err="1">
                <a:latin typeface="Calibri" panose="020F0502020204030204"/>
              </a:rPr>
              <a:t>ESOMARin</a:t>
            </a:r>
            <a:r>
              <a:rPr lang="fi-FI" sz="1000" dirty="0">
                <a:latin typeface="Calibri" panose="020F0502020204030204"/>
              </a:rPr>
              <a:t> yhdessä julkaisemia tutkimusalan kansainvälisiä perussääntöjä.</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dirty="0">
                <a:latin typeface="Calibri" panose="020F0502020204030204"/>
                <a:hlinkClick r:id="rId2"/>
              </a:rPr>
              <a:t>http://www.esomar.org/uploads/public/knowledge-and-standards/codes-and-guidelines/ICCESOMAR_Code_English_.pdf</a:t>
            </a:r>
            <a:endParaRPr lang="fi-FI" sz="1000" dirty="0">
              <a:latin typeface="Calibri" panose="020F0502020204030204"/>
            </a:endParaRP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dirty="0">
                <a:latin typeface="Calibri" panose="020F0502020204030204"/>
              </a:rPr>
              <a:t>ICC, International </a:t>
            </a:r>
            <a:r>
              <a:rPr lang="fi-FI" sz="1000" dirty="0" err="1">
                <a:latin typeface="Calibri" panose="020F0502020204030204"/>
              </a:rPr>
              <a:t>Chamber</a:t>
            </a:r>
            <a:r>
              <a:rPr lang="fi-FI" sz="1000" dirty="0">
                <a:latin typeface="Calibri" panose="020F0502020204030204"/>
              </a:rPr>
              <a:t> of Commerce</a:t>
            </a:r>
          </a:p>
          <a:p>
            <a:pPr marL="0" indent="0">
              <a:lnSpc>
                <a:spcPts val="1300"/>
              </a:lnSpc>
              <a:spcBef>
                <a:spcPts val="0"/>
              </a:spcBef>
              <a:buFont typeface="Arial" panose="020B0604020202020204" pitchFamily="34" charset="0"/>
              <a:buNone/>
            </a:pPr>
            <a:r>
              <a:rPr lang="fi-FI" sz="1000" dirty="0">
                <a:latin typeface="Calibri" panose="020F0502020204030204"/>
              </a:rPr>
              <a:t>ESOMAR, European </a:t>
            </a:r>
            <a:r>
              <a:rPr lang="fi-FI" sz="1000" dirty="0" err="1">
                <a:latin typeface="Calibri" panose="020F0502020204030204"/>
              </a:rPr>
              <a:t>Society</a:t>
            </a:r>
            <a:r>
              <a:rPr lang="fi-FI" sz="1000" dirty="0">
                <a:latin typeface="Calibri" panose="020F0502020204030204"/>
              </a:rPr>
              <a:t> for </a:t>
            </a:r>
            <a:r>
              <a:rPr lang="fi-FI" sz="1000" dirty="0" err="1">
                <a:latin typeface="Calibri" panose="020F0502020204030204"/>
              </a:rPr>
              <a:t>Opinion</a:t>
            </a:r>
            <a:r>
              <a:rPr lang="fi-FI" sz="1000" dirty="0">
                <a:latin typeface="Calibri" panose="020F0502020204030204"/>
              </a:rPr>
              <a:t> and Marketing </a:t>
            </a:r>
            <a:r>
              <a:rPr lang="fi-FI" sz="1000" dirty="0" err="1">
                <a:latin typeface="Calibri" panose="020F0502020204030204"/>
              </a:rPr>
              <a:t>Research</a:t>
            </a:r>
            <a:r>
              <a:rPr lang="fi-FI" sz="1000" dirty="0">
                <a:latin typeface="Calibri" panose="020F0502020204030204"/>
              </a:rPr>
              <a:t> (</a:t>
            </a:r>
            <a:r>
              <a:rPr lang="fi-FI" sz="1000" dirty="0">
                <a:latin typeface="Calibri" panose="020F0502020204030204"/>
                <a:hlinkClick r:id="rId3"/>
              </a:rPr>
              <a:t>www.esomar.org</a:t>
            </a:r>
            <a:r>
              <a:rPr lang="fi-FI" sz="1000" dirty="0">
                <a:latin typeface="Calibri" panose="020F0502020204030204"/>
              </a:rPr>
              <a:t>)</a:t>
            </a:r>
          </a:p>
          <a:p>
            <a:pPr marL="0" indent="0">
              <a:lnSpc>
                <a:spcPts val="1300"/>
              </a:lnSpc>
              <a:spcBef>
                <a:spcPts val="0"/>
              </a:spcBef>
              <a:buFont typeface="Arial" panose="020B0604020202020204" pitchFamily="34" charset="0"/>
              <a:buNone/>
            </a:pPr>
            <a:endParaRPr lang="fi-FI" sz="1000" dirty="0">
              <a:latin typeface="Calibri" panose="020F0502020204030204"/>
            </a:endParaRPr>
          </a:p>
          <a:p>
            <a:pPr marL="0" indent="0">
              <a:lnSpc>
                <a:spcPts val="1300"/>
              </a:lnSpc>
              <a:spcBef>
                <a:spcPts val="0"/>
              </a:spcBef>
              <a:buFont typeface="Arial" panose="020B0604020202020204" pitchFamily="34" charset="0"/>
              <a:buNone/>
            </a:pPr>
            <a:r>
              <a:rPr lang="fi-FI" sz="1000" b="1" dirty="0">
                <a:latin typeface="Calibri" panose="020F0502020204030204"/>
              </a:rPr>
              <a:t>Tietojenkäsittelysopimus</a:t>
            </a:r>
          </a:p>
          <a:p>
            <a:pPr marL="0" indent="0">
              <a:lnSpc>
                <a:spcPts val="1300"/>
              </a:lnSpc>
              <a:spcBef>
                <a:spcPts val="0"/>
              </a:spcBef>
              <a:buFont typeface="Arial" panose="020B0604020202020204" pitchFamily="34" charset="0"/>
              <a:buNone/>
            </a:pPr>
            <a:r>
              <a:rPr lang="fi-FI" sz="1000" dirty="0">
                <a:latin typeface="Calibri" panose="020F0502020204030204"/>
              </a:rPr>
              <a:t>Tämän tarjouksen/sopimuksen kohteena olevan toimeksiannon hinta sisältää sen, </a:t>
            </a:r>
          </a:p>
          <a:p>
            <a:pPr marL="0" indent="0">
              <a:lnSpc>
                <a:spcPts val="1300"/>
              </a:lnSpc>
              <a:spcBef>
                <a:spcPts val="0"/>
              </a:spcBef>
              <a:buFont typeface="Arial" panose="020B0604020202020204" pitchFamily="34" charset="0"/>
              <a:buNone/>
            </a:pPr>
            <a:r>
              <a:rPr lang="fi-FI" sz="1000" dirty="0">
                <a:latin typeface="Calibri" panose="020F0502020204030204"/>
              </a:rPr>
              <a:t>että toimeksiannossa sovelletaan Taloustutkimus Oy:n laatimaa tietojenkäsittely-</a:t>
            </a:r>
          </a:p>
          <a:p>
            <a:pPr marL="0" indent="0">
              <a:lnSpc>
                <a:spcPts val="1300"/>
              </a:lnSpc>
              <a:spcBef>
                <a:spcPts val="0"/>
              </a:spcBef>
              <a:buFont typeface="Arial" panose="020B0604020202020204" pitchFamily="34" charset="0"/>
              <a:buNone/>
            </a:pPr>
            <a:r>
              <a:rPr lang="fi-FI" sz="1000" dirty="0">
                <a:latin typeface="Calibri" panose="020F0502020204030204"/>
              </a:rPr>
              <a:t>sopimuspohjaa. Mikäli tilaaja haluaa käyttää jonkun muun laatimia dokumenttipohjia, </a:t>
            </a:r>
          </a:p>
          <a:p>
            <a:pPr marL="0" indent="0">
              <a:lnSpc>
                <a:spcPts val="1300"/>
              </a:lnSpc>
              <a:spcBef>
                <a:spcPts val="0"/>
              </a:spcBef>
              <a:buFont typeface="Arial" panose="020B0604020202020204" pitchFamily="34" charset="0"/>
              <a:buNone/>
            </a:pPr>
            <a:r>
              <a:rPr lang="fi-FI" sz="1000" dirty="0">
                <a:latin typeface="Calibri" panose="020F0502020204030204"/>
              </a:rPr>
              <a:t>on Taloustutkimus Oy:llä oikeus veloittaa tuntityönä niihin perehtymiseen ja </a:t>
            </a:r>
          </a:p>
          <a:p>
            <a:pPr marL="0" indent="0">
              <a:lnSpc>
                <a:spcPts val="1300"/>
              </a:lnSpc>
              <a:spcBef>
                <a:spcPts val="0"/>
              </a:spcBef>
              <a:buFont typeface="Arial" panose="020B0604020202020204" pitchFamily="34" charset="0"/>
              <a:buNone/>
            </a:pPr>
            <a:r>
              <a:rPr lang="fi-FI" sz="1000" dirty="0">
                <a:latin typeface="Calibri" panose="020F0502020204030204"/>
              </a:rPr>
              <a:t>kommentoimiseen käytetty aika.</a:t>
            </a:r>
          </a:p>
        </p:txBody>
      </p:sp>
      <p:sp>
        <p:nvSpPr>
          <p:cNvPr id="17" name="Otsikko 1">
            <a:extLst>
              <a:ext uri="{FF2B5EF4-FFF2-40B4-BE49-F238E27FC236}">
                <a16:creationId xmlns:a16="http://schemas.microsoft.com/office/drawing/2014/main" id="{D99865DF-EACB-4244-A839-ADBCA5A82641}"/>
              </a:ext>
            </a:extLst>
          </p:cNvPr>
          <p:cNvSpPr txBox="1">
            <a:spLocks/>
          </p:cNvSpPr>
          <p:nvPr/>
        </p:nvSpPr>
        <p:spPr>
          <a:xfrm>
            <a:off x="479424" y="466996"/>
            <a:ext cx="10636958" cy="855663"/>
          </a:xfrm>
          <a:prstGeom prst="rect">
            <a:avLst/>
          </a:prstGeom>
        </p:spPr>
        <p:txBody>
          <a:bodyPr>
            <a:noAutofit/>
          </a:bodyPr>
          <a:lstStyle>
            <a:lvl1pPr algn="r"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spcBef>
                <a:spcPts val="600"/>
              </a:spcBef>
              <a:buClr>
                <a:srgbClr val="E60F28"/>
              </a:buClr>
              <a:buSzPct val="150000"/>
            </a:pPr>
            <a:br>
              <a:rPr lang="fi-FI" sz="1400" b="1" dirty="0"/>
            </a:br>
            <a:r>
              <a:rPr lang="fi-FI" sz="2000" b="1" dirty="0">
                <a:latin typeface="+mn-lt"/>
              </a:rPr>
              <a:t>Taloustutkimuksen yleiset erillistutkimusten sopimusehdot ja laadunvarmistus</a:t>
            </a:r>
          </a:p>
          <a:p>
            <a:pPr algn="l">
              <a:spcBef>
                <a:spcPts val="600"/>
              </a:spcBef>
              <a:buClr>
                <a:srgbClr val="E60F28"/>
              </a:buClr>
              <a:buSzPct val="150000"/>
            </a:pPr>
            <a:r>
              <a:rPr lang="fi-FI" sz="1600" dirty="0">
                <a:solidFill>
                  <a:schemeClr val="tx1"/>
                </a:solidFill>
              </a:rPr>
              <a:t>Seuraavat yleiset sopimusehdot ovat aina voimassa erillistutkimuksissa ellei tarjouksessa ole toisin määritelty.</a:t>
            </a:r>
          </a:p>
        </p:txBody>
      </p:sp>
    </p:spTree>
    <p:extLst>
      <p:ext uri="{BB962C8B-B14F-4D97-AF65-F5344CB8AC3E}">
        <p14:creationId xmlns:p14="http://schemas.microsoft.com/office/powerpoint/2010/main" val="3848384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8D50A79-C1CE-157C-9844-2D86BC37F6C9}"/>
              </a:ext>
            </a:extLst>
          </p:cNvPr>
          <p:cNvSpPr>
            <a:spLocks noGrp="1"/>
          </p:cNvSpPr>
          <p:nvPr>
            <p:ph type="dt" sz="half" idx="12"/>
          </p:nvPr>
        </p:nvSpPr>
        <p:spPr/>
        <p:txBody>
          <a:bodyPr/>
          <a:lstStyle/>
          <a:p>
            <a:r>
              <a:rPr lang="fi-FI"/>
              <a:t>28.3.2024</a:t>
            </a:r>
            <a:endParaRPr lang="fi-FI" dirty="0"/>
          </a:p>
        </p:txBody>
      </p:sp>
      <p:sp>
        <p:nvSpPr>
          <p:cNvPr id="5" name="Alatunnisteen paikkamerkki 4">
            <a:extLst>
              <a:ext uri="{FF2B5EF4-FFF2-40B4-BE49-F238E27FC236}">
                <a16:creationId xmlns:a16="http://schemas.microsoft.com/office/drawing/2014/main" id="{5EB1CCF3-6638-E585-CEB7-E7EC10DFD89F}"/>
              </a:ext>
            </a:extLst>
          </p:cNvPr>
          <p:cNvSpPr>
            <a:spLocks noGrp="1"/>
          </p:cNvSpPr>
          <p:nvPr>
            <p:ph type="ftr" sz="quarter" idx="13"/>
          </p:nvPr>
        </p:nvSpPr>
        <p:spPr/>
        <p:txBody>
          <a:bodyPr/>
          <a:lstStyle/>
          <a:p>
            <a:r>
              <a:rPr lang="fi-FI"/>
              <a:t>Vapaaehtoistoimintaan osallistuminen 2024</a:t>
            </a:r>
            <a:endParaRPr lang="fi-FI" dirty="0"/>
          </a:p>
        </p:txBody>
      </p:sp>
      <p:sp>
        <p:nvSpPr>
          <p:cNvPr id="6" name="Dian numeron paikkamerkki 5">
            <a:extLst>
              <a:ext uri="{FF2B5EF4-FFF2-40B4-BE49-F238E27FC236}">
                <a16:creationId xmlns:a16="http://schemas.microsoft.com/office/drawing/2014/main" id="{F8F07703-009E-306B-7437-4A5CBD4F62D2}"/>
              </a:ext>
            </a:extLst>
          </p:cNvPr>
          <p:cNvSpPr>
            <a:spLocks noGrp="1"/>
          </p:cNvSpPr>
          <p:nvPr>
            <p:ph type="sldNum" sz="quarter" idx="14"/>
          </p:nvPr>
        </p:nvSpPr>
        <p:spPr/>
        <p:txBody>
          <a:bodyPr/>
          <a:lstStyle/>
          <a:p>
            <a:fld id="{FE5B6939-2160-4D54-A0A9-177BFACD315D}" type="slidenum">
              <a:rPr lang="fi-FI" smtClean="0"/>
              <a:pPr/>
              <a:t>42</a:t>
            </a:fld>
            <a:endParaRPr lang="fi-FI" dirty="0"/>
          </a:p>
        </p:txBody>
      </p:sp>
      <p:sp>
        <p:nvSpPr>
          <p:cNvPr id="7" name="Otsikko 6">
            <a:extLst>
              <a:ext uri="{FF2B5EF4-FFF2-40B4-BE49-F238E27FC236}">
                <a16:creationId xmlns:a16="http://schemas.microsoft.com/office/drawing/2014/main" id="{6914D9F9-FB61-BAE9-4C11-1CE61F2CF7D6}"/>
              </a:ext>
            </a:extLst>
          </p:cNvPr>
          <p:cNvSpPr>
            <a:spLocks noGrp="1"/>
          </p:cNvSpPr>
          <p:nvPr>
            <p:ph type="title"/>
          </p:nvPr>
        </p:nvSpPr>
        <p:spPr/>
        <p:txBody>
          <a:bodyPr/>
          <a:lstStyle/>
          <a:p>
            <a:r>
              <a:rPr lang="en-GB" dirty="0"/>
              <a:t>Quality guarantee</a:t>
            </a:r>
          </a:p>
        </p:txBody>
      </p:sp>
      <p:sp>
        <p:nvSpPr>
          <p:cNvPr id="3" name="Tekstin paikkamerkki 2">
            <a:extLst>
              <a:ext uri="{FF2B5EF4-FFF2-40B4-BE49-F238E27FC236}">
                <a16:creationId xmlns:a16="http://schemas.microsoft.com/office/drawing/2014/main" id="{7657B638-DC0E-9924-1958-7014DAF788F2}"/>
              </a:ext>
            </a:extLst>
          </p:cNvPr>
          <p:cNvSpPr>
            <a:spLocks noGrp="1"/>
          </p:cNvSpPr>
          <p:nvPr>
            <p:ph type="body" sz="quarter" idx="11"/>
          </p:nvPr>
        </p:nvSpPr>
        <p:spPr>
          <a:prstGeom prst="rect">
            <a:avLst/>
          </a:prstGeom>
        </p:spPr>
        <p:txBody>
          <a:bodyPr>
            <a:noAutofit/>
          </a:bodyPr>
          <a:lstStyle/>
          <a:p>
            <a:pPr>
              <a:buClr>
                <a:schemeClr val="tx2"/>
              </a:buClr>
            </a:pPr>
            <a:r>
              <a:rPr lang="en-US" sz="2400" dirty="0"/>
              <a:t>SGS </a:t>
            </a:r>
            <a:r>
              <a:rPr lang="en-US" sz="2400" dirty="0" err="1"/>
              <a:t>Fimko</a:t>
            </a:r>
            <a:r>
              <a:rPr lang="en-US" sz="2400" dirty="0"/>
              <a:t> has granted </a:t>
            </a:r>
            <a:r>
              <a:rPr lang="en-US" sz="2400" dirty="0" err="1"/>
              <a:t>Taloustutkimus</a:t>
            </a:r>
            <a:r>
              <a:rPr lang="en-US" sz="2400" dirty="0"/>
              <a:t> Oy ISO 20252 certificate. This research project has been conducted according to ISO 20252 standard and Finnish law. </a:t>
            </a:r>
          </a:p>
          <a:p>
            <a:pPr>
              <a:buClr>
                <a:schemeClr val="tx2"/>
              </a:buClr>
            </a:pPr>
            <a:r>
              <a:rPr lang="en-US" sz="2400" dirty="0"/>
              <a:t>All information we receive during this research process is kept strictly confidential at </a:t>
            </a:r>
            <a:r>
              <a:rPr lang="en-US" sz="2400" dirty="0" err="1"/>
              <a:t>Taloustutkimus</a:t>
            </a:r>
            <a:r>
              <a:rPr lang="en-US" sz="2400" dirty="0"/>
              <a:t> Oy. This concerns both the client specific information and the information from respondents or other sources.</a:t>
            </a:r>
          </a:p>
          <a:p>
            <a:pPr>
              <a:buClr>
                <a:schemeClr val="tx2"/>
              </a:buClr>
            </a:pPr>
            <a:r>
              <a:rPr lang="en-US" sz="2400" dirty="0" err="1"/>
              <a:t>Taloustutkimus</a:t>
            </a:r>
            <a:r>
              <a:rPr lang="en-US" sz="2400" dirty="0"/>
              <a:t> Oy also follows ICC/ESOMAR International Code of Marketing and Social Research Practice.</a:t>
            </a:r>
          </a:p>
          <a:p>
            <a:pPr>
              <a:buClr>
                <a:schemeClr val="tx2"/>
              </a:buClr>
            </a:pPr>
            <a:r>
              <a:rPr lang="en-US" sz="2400" dirty="0" err="1"/>
              <a:t>Taloustutkimus</a:t>
            </a:r>
            <a:r>
              <a:rPr lang="en-US" sz="2400" dirty="0"/>
              <a:t> has not used sub-suppliers in this research project.</a:t>
            </a:r>
          </a:p>
        </p:txBody>
      </p:sp>
    </p:spTree>
    <p:extLst>
      <p:ext uri="{BB962C8B-B14F-4D97-AF65-F5344CB8AC3E}">
        <p14:creationId xmlns:p14="http://schemas.microsoft.com/office/powerpoint/2010/main" val="216080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02791" y="457959"/>
            <a:ext cx="11276083" cy="369332"/>
          </a:xfrm>
          <a:prstGeom prst="rect">
            <a:avLst/>
          </a:prstGeom>
          <a:noFill/>
        </p:spPr>
        <p:txBody>
          <a:bodyPr wrap="square" rtlCol="0">
            <a:spAutoFit/>
          </a:bodyPr>
          <a:lstStyle/>
          <a:p>
            <a:r>
              <a:rPr lang="fi-FI" sz="1800" b="1" kern="1200" dirty="0">
                <a:solidFill>
                  <a:schemeClr val="tx2"/>
                </a:solidFill>
                <a:effectLst/>
                <a:latin typeface="+mn-lt"/>
                <a:ea typeface="+mn-ea"/>
                <a:cs typeface="+mn-cs"/>
              </a:rPr>
              <a:t>LUOTETTAVUUSRAJATAULUKKO 95 %:N TASOLLE</a:t>
            </a:r>
            <a:endParaRPr lang="fi-FI" sz="1800" kern="1200" dirty="0">
              <a:solidFill>
                <a:schemeClr val="tx2"/>
              </a:solidFill>
              <a:effectLst/>
              <a:latin typeface="+mn-lt"/>
              <a:ea typeface="+mn-ea"/>
              <a:cs typeface="+mn-cs"/>
            </a:endParaRPr>
          </a:p>
        </p:txBody>
      </p:sp>
      <p:sp>
        <p:nvSpPr>
          <p:cNvPr id="5" name="Tekstiruutu 4">
            <a:extLst>
              <a:ext uri="{FF2B5EF4-FFF2-40B4-BE49-F238E27FC236}">
                <a16:creationId xmlns:a16="http://schemas.microsoft.com/office/drawing/2014/main" id="{96C0C770-9A60-49BC-B5B2-5921C894D1AC}"/>
              </a:ext>
            </a:extLst>
          </p:cNvPr>
          <p:cNvSpPr txBox="1"/>
          <p:nvPr/>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400" dirty="0">
                <a:effectLst/>
                <a:latin typeface="+mn-lt"/>
              </a:rPr>
            </a:br>
            <a:r>
              <a:rPr lang="fi-FI" sz="1200" dirty="0">
                <a:effectLst/>
                <a:latin typeface="+mn-lt"/>
              </a:rPr>
              <a:t>Jos tuhannesta vastaajasta 5 % on ostanut</a:t>
            </a:r>
            <a:br>
              <a:rPr lang="fi-FI" sz="1200" dirty="0">
                <a:effectLst/>
                <a:latin typeface="+mn-lt"/>
              </a:rPr>
            </a:br>
            <a:r>
              <a:rPr lang="fi-FI" sz="1200" dirty="0">
                <a:effectLst/>
                <a:latin typeface="+mn-lt"/>
              </a:rPr>
              <a:t>tuotetta, on virhemarginaali ±1,4 prosenttiyksikköä. Koko väestössä on siis 95 %:n luotettavuustason mukaan 3,6–6,4 % tuotetta ostaneita.</a:t>
            </a:r>
            <a:endParaRPr lang="fi-FI" sz="1200" dirty="0">
              <a:effectLst/>
              <a:latin typeface="+mn-lt"/>
              <a:ea typeface="Times New Roman" panose="02020603050405020304" pitchFamily="18" charset="0"/>
            </a:endParaRPr>
          </a:p>
        </p:txBody>
      </p:sp>
      <p:sp>
        <p:nvSpPr>
          <p:cNvPr id="6" name="Tekstiruutu 5">
            <a:extLst>
              <a:ext uri="{FF2B5EF4-FFF2-40B4-BE49-F238E27FC236}">
                <a16:creationId xmlns:a16="http://schemas.microsoft.com/office/drawing/2014/main" id="{D12237D1-C425-4C6A-94EC-F93AE6F23306}"/>
              </a:ext>
            </a:extLst>
          </p:cNvPr>
          <p:cNvSpPr txBox="1"/>
          <p:nvPr/>
        </p:nvSpPr>
        <p:spPr>
          <a:xfrm>
            <a:off x="4085509" y="4894531"/>
            <a:ext cx="3420000" cy="1077218"/>
          </a:xfrm>
          <a:prstGeom prst="rect">
            <a:avLst/>
          </a:prstGeom>
          <a:noFill/>
          <a:ln w="9525">
            <a:noFill/>
          </a:ln>
        </p:spPr>
        <p:txBody>
          <a:bodyPr wrap="square" rtlCol="0">
            <a:spAutoFit/>
          </a:bodyPr>
          <a:lstStyle/>
          <a:p>
            <a:pPr>
              <a:spcAft>
                <a:spcPts val="0"/>
              </a:spcAft>
            </a:pPr>
            <a:r>
              <a:rPr lang="fi-FI" sz="1200" b="1" dirty="0">
                <a:effectLst/>
              </a:rPr>
              <a:t>Esimerkki 2</a:t>
            </a:r>
            <a:br>
              <a:rPr lang="fi-FI" sz="1200" dirty="0">
                <a:effectLst/>
              </a:rPr>
            </a:br>
            <a:endParaRPr lang="fi-FI" sz="400" dirty="0">
              <a:effectLst/>
            </a:endParaRPr>
          </a:p>
          <a:p>
            <a:pPr>
              <a:spcAft>
                <a:spcPts val="0"/>
              </a:spcAft>
            </a:pPr>
            <a:r>
              <a:rPr lang="fi-FI" sz="1200" dirty="0">
                <a:effectLst/>
              </a:rPr>
              <a:t>Oletetaan ennen tutkimusta, että tuotteen markkinaosuus on noin 15 %. Halutaan selvittää </a:t>
            </a:r>
          </a:p>
          <a:p>
            <a:pPr>
              <a:spcAft>
                <a:spcPts val="0"/>
              </a:spcAft>
            </a:pPr>
            <a:r>
              <a:rPr lang="fi-FI" sz="1200" dirty="0">
                <a:effectLst/>
              </a:rPr>
              <a:t>asia ±1 prosenttiyksikön tarkkuudella. Tutkimukseen tarvitaan 5000 vastaajaa.</a:t>
            </a:r>
            <a:endParaRPr lang="fi-FI" sz="1200" dirty="0">
              <a:effectLst/>
              <a:latin typeface="Times New Roman" panose="02020603050405020304" pitchFamily="18" charset="0"/>
              <a:ea typeface="Times New Roman" panose="02020603050405020304" pitchFamily="18" charset="0"/>
            </a:endParaRPr>
          </a:p>
        </p:txBody>
      </p:sp>
      <p:sp>
        <p:nvSpPr>
          <p:cNvPr id="7" name="Tekstiruutu 6">
            <a:extLst>
              <a:ext uri="{FF2B5EF4-FFF2-40B4-BE49-F238E27FC236}">
                <a16:creationId xmlns:a16="http://schemas.microsoft.com/office/drawing/2014/main" id="{BAF4006A-D15C-4F46-BE44-8CB8A6C0485A}"/>
              </a:ext>
            </a:extLst>
          </p:cNvPr>
          <p:cNvSpPr txBox="1"/>
          <p:nvPr/>
        </p:nvSpPr>
        <p:spPr>
          <a:xfrm>
            <a:off x="7744878" y="4894531"/>
            <a:ext cx="3924000" cy="1692771"/>
          </a:xfrm>
          <a:prstGeom prst="rect">
            <a:avLst/>
          </a:prstGeom>
          <a:noFill/>
          <a:ln w="9525">
            <a:noFill/>
          </a:ln>
        </p:spPr>
        <p:txBody>
          <a:bodyPr wrap="square" rtlCol="0">
            <a:spAutoFit/>
          </a:bodyPr>
          <a:lstStyle/>
          <a:p>
            <a:pPr marL="0" indent="0">
              <a:spcAft>
                <a:spcPts val="0"/>
              </a:spcAft>
            </a:pPr>
            <a:r>
              <a:rPr lang="fi-FI" sz="1200" b="1" dirty="0">
                <a:effectLst/>
              </a:rPr>
              <a:t>Esimerkki 3</a:t>
            </a:r>
            <a:br>
              <a:rPr lang="fi-FI" sz="1200" dirty="0">
                <a:effectLst/>
              </a:rPr>
            </a:br>
            <a:br>
              <a:rPr lang="fi-FI" sz="400" dirty="0">
                <a:effectLst/>
              </a:rPr>
            </a:br>
            <a:r>
              <a:rPr lang="fi-FI" sz="1200" dirty="0">
                <a:effectLst/>
              </a:rPr>
              <a:t>a) Tuhannen vastaajan joukossa 15–19-vuotiaita on 150, </a:t>
            </a:r>
          </a:p>
          <a:p>
            <a:pPr>
              <a:spcAft>
                <a:spcPts val="0"/>
              </a:spcAft>
            </a:pPr>
            <a:r>
              <a:rPr lang="fi-FI" sz="1200" dirty="0">
                <a:effectLst/>
              </a:rPr>
              <a:t>ja näistä 10 % ilmoittaa ostavansa säännöllisesti tuotetta X. </a:t>
            </a:r>
          </a:p>
          <a:p>
            <a:pPr>
              <a:spcAft>
                <a:spcPts val="0"/>
              </a:spcAft>
            </a:pPr>
            <a:r>
              <a:rPr lang="fi-FI" sz="1200" dirty="0">
                <a:effectLst/>
              </a:rPr>
              <a:t>Todellinen ostajien osuus 95 %:n luotettavuustasolla on </a:t>
            </a:r>
          </a:p>
          <a:p>
            <a:pPr>
              <a:spcAft>
                <a:spcPts val="0"/>
              </a:spcAft>
            </a:pPr>
            <a:r>
              <a:rPr lang="fi-FI" sz="1200" dirty="0">
                <a:effectLst/>
              </a:rPr>
              <a:t>10 % ±4,9 eli 5,1–14,9 %.</a:t>
            </a:r>
            <a:br>
              <a:rPr lang="fi-FI" sz="1200" dirty="0">
                <a:effectLst/>
              </a:rPr>
            </a:br>
            <a:br>
              <a:rPr lang="fi-FI" sz="400" dirty="0">
                <a:effectLst/>
              </a:rPr>
            </a:br>
            <a:r>
              <a:rPr lang="fi-FI" sz="1200" dirty="0">
                <a:effectLst/>
              </a:rPr>
              <a:t>b) Jos otoskoko olisi puolta pienempi eli 500, </a:t>
            </a:r>
            <a:br>
              <a:rPr lang="fi-FI" sz="1200" dirty="0">
                <a:effectLst/>
              </a:rPr>
            </a:br>
            <a:r>
              <a:rPr lang="fi-FI" sz="1200" dirty="0">
                <a:effectLst/>
              </a:rPr>
              <a:t>15–19-vuotiaita vastaajia olisi 75 ja todellinen </a:t>
            </a:r>
          </a:p>
          <a:p>
            <a:pPr>
              <a:spcAft>
                <a:spcPts val="0"/>
              </a:spcAft>
            </a:pPr>
            <a:r>
              <a:rPr lang="fi-FI" sz="1200" dirty="0">
                <a:effectLst/>
              </a:rPr>
              <a:t>ostajien osuus olisi 10 % ±6,9 eli 3,1–16,9 %.</a:t>
            </a:r>
            <a:endParaRPr lang="fi-FI" sz="1200" dirty="0">
              <a:effectLst/>
              <a:latin typeface="+mn-lt"/>
              <a:ea typeface="Times New Roman" panose="02020603050405020304" pitchFamily="18" charset="0"/>
            </a:endParaRPr>
          </a:p>
        </p:txBody>
      </p:sp>
      <p:sp>
        <p:nvSpPr>
          <p:cNvPr id="8" name="Suorakulmio 7">
            <a:extLst>
              <a:ext uri="{FF2B5EF4-FFF2-40B4-BE49-F238E27FC236}">
                <a16:creationId xmlns:a16="http://schemas.microsoft.com/office/drawing/2014/main" id="{645621B0-12EE-4D3B-95CA-BF4D6C202A82}"/>
              </a:ext>
            </a:extLst>
          </p:cNvPr>
          <p:cNvSpPr/>
          <p:nvPr/>
        </p:nvSpPr>
        <p:spPr>
          <a:xfrm>
            <a:off x="43623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uora yhdysviiva 8">
            <a:extLst>
              <a:ext uri="{FF2B5EF4-FFF2-40B4-BE49-F238E27FC236}">
                <a16:creationId xmlns:a16="http://schemas.microsoft.com/office/drawing/2014/main" id="{C377BD21-C96F-411D-B406-6A1AB1F98F65}"/>
              </a:ext>
            </a:extLst>
          </p:cNvPr>
          <p:cNvCxnSpPr>
            <a:cxnSpLocks/>
          </p:cNvCxnSpPr>
          <p:nvPr/>
        </p:nvCxnSpPr>
        <p:spPr>
          <a:xfrm>
            <a:off x="385623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E29092E7-F4E6-4A42-82A1-1795652B65BA}"/>
              </a:ext>
            </a:extLst>
          </p:cNvPr>
          <p:cNvCxnSpPr>
            <a:cxnSpLocks/>
          </p:cNvCxnSpPr>
          <p:nvPr/>
        </p:nvCxnSpPr>
        <p:spPr>
          <a:xfrm>
            <a:off x="757774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D7B47734-3D47-4F56-ADC0-73A4FA4DB370}"/>
              </a:ext>
            </a:extLst>
          </p:cNvPr>
          <p:cNvPicPr>
            <a:picLocks noChangeAspect="1"/>
          </p:cNvPicPr>
          <p:nvPr/>
        </p:nvPicPr>
        <p:blipFill>
          <a:blip r:embed="rId2"/>
          <a:stretch>
            <a:fillRect/>
          </a:stretch>
        </p:blipFill>
        <p:spPr>
          <a:xfrm>
            <a:off x="400050" y="828675"/>
            <a:ext cx="11182350" cy="3981450"/>
          </a:xfrm>
          <a:prstGeom prst="rect">
            <a:avLst/>
          </a:prstGeom>
        </p:spPr>
      </p:pic>
      <p:sp>
        <p:nvSpPr>
          <p:cNvPr id="12" name="Suorakulmio 11">
            <a:extLst>
              <a:ext uri="{FF2B5EF4-FFF2-40B4-BE49-F238E27FC236}">
                <a16:creationId xmlns:a16="http://schemas.microsoft.com/office/drawing/2014/main" id="{BAF6EAC5-37F2-438C-ACCC-9A4D14C7A64D}"/>
              </a:ext>
            </a:extLst>
          </p:cNvPr>
          <p:cNvSpPr/>
          <p:nvPr/>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49658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98583" y="554798"/>
            <a:ext cx="11276083" cy="369332"/>
          </a:xfrm>
          <a:prstGeom prst="rect">
            <a:avLst/>
          </a:prstGeom>
          <a:noFill/>
        </p:spPr>
        <p:txBody>
          <a:bodyPr wrap="square" rtlCol="0">
            <a:spAutoFit/>
          </a:bodyPr>
          <a:lstStyle/>
          <a:p>
            <a:r>
              <a:rPr lang="fi-FI" sz="1800" b="1" kern="1200" dirty="0">
                <a:solidFill>
                  <a:schemeClr val="tx2"/>
                </a:solidFill>
                <a:effectLst/>
                <a:latin typeface="+mn-lt"/>
                <a:ea typeface="+mn-ea"/>
                <a:cs typeface="+mn-cs"/>
              </a:rPr>
              <a:t>KAHDESTA ERI TUTKIMUKSESTA SAATUJEN TULOSTEN VÄLISTEN EROJEN LUOTETTAVUUSTAULUKKO 95 %:N TASOLLE</a:t>
            </a:r>
            <a:endParaRPr lang="fi-FI" sz="1800" kern="1200" dirty="0">
              <a:solidFill>
                <a:schemeClr val="tx2"/>
              </a:solidFill>
              <a:effectLst/>
              <a:latin typeface="+mn-lt"/>
              <a:ea typeface="+mn-ea"/>
              <a:cs typeface="+mn-cs"/>
            </a:endParaRPr>
          </a:p>
        </p:txBody>
      </p:sp>
      <p:pic>
        <p:nvPicPr>
          <p:cNvPr id="5" name="Kuva 4"/>
          <p:cNvPicPr>
            <a:picLocks noChangeAspect="1"/>
          </p:cNvPicPr>
          <p:nvPr/>
        </p:nvPicPr>
        <p:blipFill>
          <a:blip r:embed="rId2"/>
          <a:stretch>
            <a:fillRect/>
          </a:stretch>
        </p:blipFill>
        <p:spPr>
          <a:xfrm>
            <a:off x="232023" y="1055417"/>
            <a:ext cx="2868756" cy="2449105"/>
          </a:xfrm>
          <a:prstGeom prst="rect">
            <a:avLst/>
          </a:prstGeom>
        </p:spPr>
      </p:pic>
      <p:pic>
        <p:nvPicPr>
          <p:cNvPr id="6" name="Kuva 5"/>
          <p:cNvPicPr>
            <a:picLocks noChangeAspect="1"/>
          </p:cNvPicPr>
          <p:nvPr/>
        </p:nvPicPr>
        <p:blipFill>
          <a:blip r:embed="rId3"/>
          <a:stretch>
            <a:fillRect/>
          </a:stretch>
        </p:blipFill>
        <p:spPr>
          <a:xfrm>
            <a:off x="3193739" y="1084551"/>
            <a:ext cx="2834359" cy="2414708"/>
          </a:xfrm>
          <a:prstGeom prst="rect">
            <a:avLst/>
          </a:prstGeom>
        </p:spPr>
      </p:pic>
      <p:pic>
        <p:nvPicPr>
          <p:cNvPr id="7" name="Kuva 6"/>
          <p:cNvPicPr>
            <a:picLocks noChangeAspect="1"/>
          </p:cNvPicPr>
          <p:nvPr/>
        </p:nvPicPr>
        <p:blipFill>
          <a:blip r:embed="rId4"/>
          <a:stretch>
            <a:fillRect/>
          </a:stretch>
        </p:blipFill>
        <p:spPr>
          <a:xfrm>
            <a:off x="6094986" y="1098410"/>
            <a:ext cx="2854997" cy="2407829"/>
          </a:xfrm>
          <a:prstGeom prst="rect">
            <a:avLst/>
          </a:prstGeom>
        </p:spPr>
      </p:pic>
      <p:pic>
        <p:nvPicPr>
          <p:cNvPr id="8" name="Kuva 7"/>
          <p:cNvPicPr>
            <a:picLocks noChangeAspect="1"/>
          </p:cNvPicPr>
          <p:nvPr/>
        </p:nvPicPr>
        <p:blipFill>
          <a:blip r:embed="rId5"/>
          <a:stretch>
            <a:fillRect/>
          </a:stretch>
        </p:blipFill>
        <p:spPr>
          <a:xfrm>
            <a:off x="9027291" y="1131091"/>
            <a:ext cx="2861876" cy="2373431"/>
          </a:xfrm>
          <a:prstGeom prst="rect">
            <a:avLst/>
          </a:prstGeom>
        </p:spPr>
      </p:pic>
      <p:pic>
        <p:nvPicPr>
          <p:cNvPr id="9" name="Kuva 8"/>
          <p:cNvPicPr>
            <a:picLocks noChangeAspect="1"/>
          </p:cNvPicPr>
          <p:nvPr/>
        </p:nvPicPr>
        <p:blipFill>
          <a:blip r:embed="rId6"/>
          <a:stretch>
            <a:fillRect/>
          </a:stretch>
        </p:blipFill>
        <p:spPr>
          <a:xfrm>
            <a:off x="263283" y="3837420"/>
            <a:ext cx="2875636" cy="2400949"/>
          </a:xfrm>
          <a:prstGeom prst="rect">
            <a:avLst/>
          </a:prstGeom>
        </p:spPr>
      </p:pic>
      <p:sp>
        <p:nvSpPr>
          <p:cNvPr id="10" name="Tekstiruutu 9"/>
          <p:cNvSpPr txBox="1"/>
          <p:nvPr/>
        </p:nvSpPr>
        <p:spPr>
          <a:xfrm>
            <a:off x="3511714" y="3894317"/>
            <a:ext cx="8508804" cy="2492990"/>
          </a:xfrm>
          <a:prstGeom prst="rect">
            <a:avLst/>
          </a:prstGeom>
          <a:noFill/>
        </p:spPr>
        <p:txBody>
          <a:bodyPr wrap="square" rtlCol="0">
            <a:spAutoFit/>
          </a:bodyPr>
          <a:lstStyle/>
          <a:p>
            <a:r>
              <a:rPr lang="fi-FI" sz="1200" kern="1200" dirty="0">
                <a:solidFill>
                  <a:schemeClr val="tx1"/>
                </a:solidFill>
                <a:effectLst/>
                <a:latin typeface="+mj-lt"/>
                <a:ea typeface="+mn-ea"/>
                <a:cs typeface="+mn-cs"/>
              </a:rPr>
              <a:t>Näiden taulukoiden avulla voidaan arvioida eri-suuruisten otosten ja eri tutkimusten avulla saatujen prosenttilukujen erotusten merkitsevyyttä.</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Taulukoista valitaan aina se, jossa p (=prosenttiluku) on lähinnä saatua tulosta/osuutta.</a:t>
            </a:r>
            <a:endParaRPr lang="fi-FI" sz="1200" b="1" kern="1200" dirty="0">
              <a:solidFill>
                <a:schemeClr val="tx1"/>
              </a:solidFill>
              <a:effectLst/>
              <a:latin typeface="+mj-lt"/>
              <a:ea typeface="+mn-ea"/>
              <a:cs typeface="+mn-cs"/>
            </a:endParaRPr>
          </a:p>
          <a:p>
            <a:endParaRPr lang="fi-FI" sz="1200" b="1" kern="1200" dirty="0">
              <a:solidFill>
                <a:schemeClr val="tx1"/>
              </a:solidFill>
              <a:effectLst/>
              <a:latin typeface="+mj-lt"/>
              <a:ea typeface="+mn-ea"/>
              <a:cs typeface="+mn-cs"/>
            </a:endParaRPr>
          </a:p>
          <a:p>
            <a:r>
              <a:rPr lang="fi-FI" sz="1200" b="1" kern="1200" dirty="0">
                <a:solidFill>
                  <a:schemeClr val="tx1"/>
                </a:solidFill>
                <a:effectLst/>
                <a:ea typeface="+mn-ea"/>
                <a:cs typeface="+mn-cs"/>
              </a:rPr>
              <a:t>ESIMERKKI</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Tehtiin kaksi eri tutkimusta eri aikoina. Toisessa oli 250 vastaajaa ja toisessa 1000. Tuotteen markkina-osuus oli pienemmässä tutkimuksessa 37 % ja suuremmassa 35 %.</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Tree>
    <p:extLst>
      <p:ext uri="{BB962C8B-B14F-4D97-AF65-F5344CB8AC3E}">
        <p14:creationId xmlns:p14="http://schemas.microsoft.com/office/powerpoint/2010/main" val="2082598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FAA0CFD3-BE34-4B2A-B6F4-6CB834160B0F}"/>
              </a:ext>
            </a:extLst>
          </p:cNvPr>
          <p:cNvSpPr txBox="1"/>
          <p:nvPr/>
        </p:nvSpPr>
        <p:spPr>
          <a:xfrm>
            <a:off x="692554" y="1446711"/>
            <a:ext cx="1376516" cy="504497"/>
          </a:xfrm>
          <a:prstGeom prst="rect">
            <a:avLst/>
          </a:prstGeom>
          <a:noFill/>
        </p:spPr>
        <p:txBody>
          <a:bodyPr wrap="square" rtlCol="0">
            <a:spAutoFit/>
          </a:bodyPr>
          <a:lstStyle/>
          <a:p>
            <a:r>
              <a:rPr lang="fi-FI" sz="900" b="1" dirty="0">
                <a:solidFill>
                  <a:srgbClr val="E60F28"/>
                </a:solidFill>
              </a:rPr>
              <a:t>Sukupuoli:</a:t>
            </a:r>
          </a:p>
          <a:p>
            <a:pPr marL="171450" indent="-171450">
              <a:lnSpc>
                <a:spcPts val="1000"/>
              </a:lnSpc>
              <a:buClr>
                <a:srgbClr val="E60F28"/>
              </a:buClr>
              <a:buFont typeface="Arial" panose="020B0604020202020204" pitchFamily="34" charset="0"/>
              <a:buChar char="•"/>
            </a:pPr>
            <a:r>
              <a:rPr lang="fi-FI" sz="900" dirty="0">
                <a:solidFill>
                  <a:prstClr val="black"/>
                </a:solidFill>
              </a:rPr>
              <a:t>Mies</a:t>
            </a:r>
          </a:p>
          <a:p>
            <a:pPr marL="171450" indent="-171450">
              <a:lnSpc>
                <a:spcPts val="1000"/>
              </a:lnSpc>
              <a:buClr>
                <a:srgbClr val="E60F28"/>
              </a:buClr>
              <a:buFont typeface="Arial" panose="020B0604020202020204" pitchFamily="34" charset="0"/>
              <a:buChar char="•"/>
            </a:pPr>
            <a:r>
              <a:rPr lang="fi-FI" sz="900" dirty="0">
                <a:solidFill>
                  <a:prstClr val="black"/>
                </a:solidFill>
              </a:rPr>
              <a:t>Nainen</a:t>
            </a:r>
          </a:p>
        </p:txBody>
      </p:sp>
      <p:sp>
        <p:nvSpPr>
          <p:cNvPr id="10" name="Tekstiruutu 9">
            <a:extLst>
              <a:ext uri="{FF2B5EF4-FFF2-40B4-BE49-F238E27FC236}">
                <a16:creationId xmlns:a16="http://schemas.microsoft.com/office/drawing/2014/main" id="{314199FA-AE4E-4C5D-BB8C-9EC41D582C3A}"/>
              </a:ext>
            </a:extLst>
          </p:cNvPr>
          <p:cNvSpPr txBox="1"/>
          <p:nvPr/>
        </p:nvSpPr>
        <p:spPr>
          <a:xfrm>
            <a:off x="692554" y="2115098"/>
            <a:ext cx="1671757" cy="230832"/>
          </a:xfrm>
          <a:prstGeom prst="rect">
            <a:avLst/>
          </a:prstGeom>
          <a:noFill/>
        </p:spPr>
        <p:txBody>
          <a:bodyPr wrap="square" rtlCol="0">
            <a:spAutoFit/>
          </a:bodyPr>
          <a:lstStyle/>
          <a:p>
            <a:r>
              <a:rPr lang="fi-FI" sz="900" b="1" dirty="0">
                <a:solidFill>
                  <a:srgbClr val="E60F28"/>
                </a:solidFill>
              </a:rPr>
              <a:t>Syntymävuosi</a:t>
            </a:r>
            <a:endParaRPr lang="fi-FI" sz="900" dirty="0">
              <a:solidFill>
                <a:prstClr val="black"/>
              </a:solidFill>
            </a:endParaRPr>
          </a:p>
        </p:txBody>
      </p:sp>
      <p:sp>
        <p:nvSpPr>
          <p:cNvPr id="13" name="Tekstiruutu 12">
            <a:extLst>
              <a:ext uri="{FF2B5EF4-FFF2-40B4-BE49-F238E27FC236}">
                <a16:creationId xmlns:a16="http://schemas.microsoft.com/office/drawing/2014/main" id="{8A582FF9-027C-4EDC-9E8B-DDD16B43E87F}"/>
              </a:ext>
            </a:extLst>
          </p:cNvPr>
          <p:cNvSpPr txBox="1"/>
          <p:nvPr/>
        </p:nvSpPr>
        <p:spPr>
          <a:xfrm>
            <a:off x="3199030" y="2227454"/>
            <a:ext cx="2014839" cy="1000274"/>
          </a:xfrm>
          <a:prstGeom prst="rect">
            <a:avLst/>
          </a:prstGeom>
          <a:noFill/>
        </p:spPr>
        <p:txBody>
          <a:bodyPr wrap="square" rtlCol="0">
            <a:spAutoFit/>
          </a:bodyPr>
          <a:lstStyle/>
          <a:p>
            <a:r>
              <a:rPr lang="fi-FI" sz="900" b="1" dirty="0">
                <a:solidFill>
                  <a:srgbClr val="E60F28"/>
                </a:solidFill>
              </a:rPr>
              <a:t>Kotona asuvien lasten iät</a:t>
            </a:r>
          </a:p>
          <a:p>
            <a:pPr marL="171450" indent="-171450">
              <a:lnSpc>
                <a:spcPts val="1000"/>
              </a:lnSpc>
              <a:buClr>
                <a:srgbClr val="E60F28"/>
              </a:buClr>
              <a:buFont typeface="Arial" panose="020B0604020202020204" pitchFamily="34" charset="0"/>
              <a:buChar char="•"/>
            </a:pPr>
            <a:r>
              <a:rPr lang="fi-FI" sz="900" dirty="0">
                <a:solidFill>
                  <a:prstClr val="black"/>
                </a:solidFill>
              </a:rPr>
              <a:t>0–2 vuotta</a:t>
            </a:r>
          </a:p>
          <a:p>
            <a:pPr marL="171450" indent="-171450">
              <a:lnSpc>
                <a:spcPts val="1000"/>
              </a:lnSpc>
              <a:buClr>
                <a:srgbClr val="E60F28"/>
              </a:buClr>
              <a:buFont typeface="Arial" panose="020B0604020202020204" pitchFamily="34" charset="0"/>
              <a:buChar char="•"/>
            </a:pPr>
            <a:r>
              <a:rPr lang="fi-FI" sz="900" dirty="0">
                <a:solidFill>
                  <a:prstClr val="black"/>
                </a:solidFill>
              </a:rPr>
              <a:t>3–6 vuotta</a:t>
            </a:r>
          </a:p>
          <a:p>
            <a:pPr marL="171450" indent="-171450">
              <a:lnSpc>
                <a:spcPts val="1000"/>
              </a:lnSpc>
              <a:buClr>
                <a:srgbClr val="E60F28"/>
              </a:buClr>
              <a:buFont typeface="Arial" panose="020B0604020202020204" pitchFamily="34" charset="0"/>
              <a:buChar char="•"/>
            </a:pPr>
            <a:r>
              <a:rPr lang="fi-FI" sz="900" dirty="0">
                <a:solidFill>
                  <a:prstClr val="black"/>
                </a:solidFill>
              </a:rPr>
              <a:t>7–12 vuotta</a:t>
            </a:r>
          </a:p>
          <a:p>
            <a:pPr marL="171450" indent="-171450">
              <a:lnSpc>
                <a:spcPts val="1000"/>
              </a:lnSpc>
              <a:buClr>
                <a:srgbClr val="E60F28"/>
              </a:buClr>
              <a:buFont typeface="Arial" panose="020B0604020202020204" pitchFamily="34" charset="0"/>
              <a:buChar char="•"/>
            </a:pPr>
            <a:r>
              <a:rPr lang="fi-FI" sz="900" dirty="0">
                <a:solidFill>
                  <a:prstClr val="black"/>
                </a:solidFill>
              </a:rPr>
              <a:t>13–15 vuotta</a:t>
            </a:r>
          </a:p>
          <a:p>
            <a:pPr marL="171450" indent="-171450">
              <a:lnSpc>
                <a:spcPts val="1000"/>
              </a:lnSpc>
              <a:buClr>
                <a:srgbClr val="E60F28"/>
              </a:buClr>
              <a:buFont typeface="Arial" panose="020B0604020202020204" pitchFamily="34" charset="0"/>
              <a:buChar char="•"/>
            </a:pPr>
            <a:r>
              <a:rPr lang="fi-FI" sz="900" dirty="0">
                <a:solidFill>
                  <a:prstClr val="black"/>
                </a:solidFill>
              </a:rPr>
              <a:t>16–17 vuotta</a:t>
            </a:r>
          </a:p>
          <a:p>
            <a:pPr marL="171450" indent="-171450">
              <a:lnSpc>
                <a:spcPts val="1000"/>
              </a:lnSpc>
              <a:buClr>
                <a:srgbClr val="E60F28"/>
              </a:buClr>
              <a:buFont typeface="Arial" panose="020B0604020202020204" pitchFamily="34" charset="0"/>
              <a:buChar char="•"/>
            </a:pPr>
            <a:r>
              <a:rPr lang="fi-FI" sz="900" dirty="0">
                <a:solidFill>
                  <a:prstClr val="black"/>
                </a:solidFill>
              </a:rPr>
              <a:t>ei alle 18-vuotiaita lapsia kotona</a:t>
            </a:r>
          </a:p>
        </p:txBody>
      </p:sp>
      <p:sp>
        <p:nvSpPr>
          <p:cNvPr id="22" name="Tekstiruutu 21">
            <a:extLst>
              <a:ext uri="{FF2B5EF4-FFF2-40B4-BE49-F238E27FC236}">
                <a16:creationId xmlns:a16="http://schemas.microsoft.com/office/drawing/2014/main" id="{2871F632-A497-459E-85A2-D1A8DF11AAA1}"/>
              </a:ext>
            </a:extLst>
          </p:cNvPr>
          <p:cNvSpPr txBox="1"/>
          <p:nvPr/>
        </p:nvSpPr>
        <p:spPr>
          <a:xfrm>
            <a:off x="692554" y="5104880"/>
            <a:ext cx="2417167" cy="1513235"/>
          </a:xfrm>
          <a:prstGeom prst="rect">
            <a:avLst/>
          </a:prstGeom>
          <a:noFill/>
        </p:spPr>
        <p:txBody>
          <a:bodyPr wrap="square" rtlCol="0">
            <a:spAutoFit/>
          </a:bodyPr>
          <a:lstStyle/>
          <a:p>
            <a:r>
              <a:rPr lang="fi-FI" sz="900" b="1" dirty="0">
                <a:solidFill>
                  <a:srgbClr val="E60F28"/>
                </a:solidFill>
              </a:rPr>
              <a:t>Ammatti/asema:</a:t>
            </a:r>
          </a:p>
          <a:p>
            <a:pPr marL="171450" indent="-171450">
              <a:lnSpc>
                <a:spcPts val="1000"/>
              </a:lnSpc>
              <a:buClr>
                <a:srgbClr val="E60F28"/>
              </a:buClr>
              <a:buFont typeface="Arial" panose="020B0604020202020204" pitchFamily="34" charset="0"/>
              <a:buChar char="•"/>
            </a:pPr>
            <a:r>
              <a:rPr lang="fi-FI" sz="900" dirty="0">
                <a:solidFill>
                  <a:prstClr val="black"/>
                </a:solidFill>
              </a:rPr>
              <a:t>yrittäjä</a:t>
            </a:r>
          </a:p>
          <a:p>
            <a:pPr marL="171450" indent="-171450">
              <a:lnSpc>
                <a:spcPts val="1000"/>
              </a:lnSpc>
              <a:buClr>
                <a:srgbClr val="E60F28"/>
              </a:buClr>
              <a:buFont typeface="Arial" panose="020B0604020202020204" pitchFamily="34" charset="0"/>
              <a:buChar char="•"/>
            </a:pPr>
            <a:r>
              <a:rPr lang="fi-FI" sz="900" dirty="0">
                <a:solidFill>
                  <a:prstClr val="black"/>
                </a:solidFill>
              </a:rPr>
              <a:t>johtava asema</a:t>
            </a:r>
          </a:p>
          <a:p>
            <a:pPr marL="171450" indent="-171450">
              <a:lnSpc>
                <a:spcPts val="1000"/>
              </a:lnSpc>
              <a:buClr>
                <a:srgbClr val="E60F28"/>
              </a:buClr>
              <a:buFont typeface="Arial" panose="020B0604020202020204" pitchFamily="34" charset="0"/>
              <a:buChar char="•"/>
            </a:pPr>
            <a:r>
              <a:rPr lang="fi-FI" sz="900" dirty="0">
                <a:solidFill>
                  <a:prstClr val="black"/>
                </a:solidFill>
              </a:rPr>
              <a:t>muu ylempi toimihenkilö, asiantuntija</a:t>
            </a:r>
          </a:p>
          <a:p>
            <a:pPr marL="171450" indent="-171450">
              <a:lnSpc>
                <a:spcPts val="1000"/>
              </a:lnSpc>
              <a:buClr>
                <a:srgbClr val="E60F28"/>
              </a:buClr>
              <a:buFont typeface="Arial" panose="020B0604020202020204" pitchFamily="34" charset="0"/>
              <a:buChar char="•"/>
            </a:pPr>
            <a:r>
              <a:rPr lang="fi-FI" sz="900" dirty="0">
                <a:solidFill>
                  <a:prstClr val="black"/>
                </a:solidFill>
              </a:rPr>
              <a:t>toimihenkilö</a:t>
            </a:r>
          </a:p>
          <a:p>
            <a:pPr marL="171450" indent="-171450">
              <a:lnSpc>
                <a:spcPts val="1000"/>
              </a:lnSpc>
              <a:buClr>
                <a:srgbClr val="E60F28"/>
              </a:buClr>
              <a:buFont typeface="Arial" panose="020B0604020202020204" pitchFamily="34" charset="0"/>
              <a:buChar char="•"/>
            </a:pPr>
            <a:r>
              <a:rPr lang="fi-FI" sz="900" dirty="0">
                <a:solidFill>
                  <a:prstClr val="black"/>
                </a:solidFill>
              </a:rPr>
              <a:t>työntekijä</a:t>
            </a:r>
          </a:p>
          <a:p>
            <a:pPr marL="171450" indent="-171450">
              <a:lnSpc>
                <a:spcPts val="1000"/>
              </a:lnSpc>
              <a:buClr>
                <a:srgbClr val="E60F28"/>
              </a:buClr>
              <a:buFont typeface="Arial" panose="020B0604020202020204" pitchFamily="34" charset="0"/>
              <a:buChar char="•"/>
            </a:pPr>
            <a:r>
              <a:rPr lang="fi-FI" sz="900" dirty="0">
                <a:solidFill>
                  <a:prstClr val="black"/>
                </a:solidFill>
              </a:rPr>
              <a:t>maanviljelijä</a:t>
            </a:r>
          </a:p>
          <a:p>
            <a:pPr marL="171450" indent="-171450">
              <a:lnSpc>
                <a:spcPts val="1000"/>
              </a:lnSpc>
              <a:buClr>
                <a:srgbClr val="E60F28"/>
              </a:buClr>
              <a:buFont typeface="Arial" panose="020B0604020202020204" pitchFamily="34" charset="0"/>
              <a:buChar char="•"/>
            </a:pPr>
            <a:r>
              <a:rPr lang="fi-FI" sz="900" dirty="0">
                <a:solidFill>
                  <a:prstClr val="black"/>
                </a:solidFill>
              </a:rPr>
              <a:t>opiskelija, koululainen</a:t>
            </a:r>
          </a:p>
          <a:p>
            <a:pPr marL="171450" indent="-171450">
              <a:lnSpc>
                <a:spcPts val="1000"/>
              </a:lnSpc>
              <a:buClr>
                <a:srgbClr val="E60F28"/>
              </a:buClr>
              <a:buFont typeface="Arial" panose="020B0604020202020204" pitchFamily="34" charset="0"/>
              <a:buChar char="•"/>
            </a:pPr>
            <a:r>
              <a:rPr lang="fi-FI" sz="900" dirty="0">
                <a:solidFill>
                  <a:prstClr val="black"/>
                </a:solidFill>
              </a:rPr>
              <a:t>eläkeläinen</a:t>
            </a:r>
          </a:p>
          <a:p>
            <a:pPr marL="171450" indent="-171450">
              <a:lnSpc>
                <a:spcPts val="1000"/>
              </a:lnSpc>
              <a:buClr>
                <a:srgbClr val="E60F28"/>
              </a:buClr>
              <a:buFont typeface="Arial" panose="020B0604020202020204" pitchFamily="34" charset="0"/>
              <a:buChar char="•"/>
            </a:pPr>
            <a:r>
              <a:rPr lang="fi-FI" sz="900" dirty="0">
                <a:solidFill>
                  <a:prstClr val="black"/>
                </a:solidFill>
              </a:rPr>
              <a:t>kotiäiti/-isä</a:t>
            </a:r>
          </a:p>
          <a:p>
            <a:pPr marL="171450" indent="-171450">
              <a:lnSpc>
                <a:spcPts val="1000"/>
              </a:lnSpc>
              <a:buClr>
                <a:srgbClr val="E60F28"/>
              </a:buClr>
              <a:buFont typeface="Arial" panose="020B0604020202020204" pitchFamily="34" charset="0"/>
              <a:buChar char="•"/>
            </a:pPr>
            <a:r>
              <a:rPr lang="fi-FI" sz="900" dirty="0">
                <a:solidFill>
                  <a:prstClr val="black"/>
                </a:solidFill>
              </a:rPr>
              <a:t>työtön</a:t>
            </a:r>
          </a:p>
        </p:txBody>
      </p:sp>
      <p:sp>
        <p:nvSpPr>
          <p:cNvPr id="25" name="Tekstiruutu 24">
            <a:extLst>
              <a:ext uri="{FF2B5EF4-FFF2-40B4-BE49-F238E27FC236}">
                <a16:creationId xmlns:a16="http://schemas.microsoft.com/office/drawing/2014/main" id="{1915B373-E412-49F8-B068-9381C2A3B6A9}"/>
              </a:ext>
            </a:extLst>
          </p:cNvPr>
          <p:cNvSpPr txBox="1"/>
          <p:nvPr/>
        </p:nvSpPr>
        <p:spPr>
          <a:xfrm>
            <a:off x="9139642" y="1446711"/>
            <a:ext cx="1851472" cy="1661993"/>
          </a:xfrm>
          <a:prstGeom prst="rect">
            <a:avLst/>
          </a:prstGeom>
          <a:noFill/>
        </p:spPr>
        <p:txBody>
          <a:bodyPr wrap="square" rtlCol="0">
            <a:spAutoFit/>
          </a:bodyPr>
          <a:lstStyle/>
          <a:p>
            <a:pPr>
              <a:buClr>
                <a:srgbClr val="E60F28"/>
              </a:buClr>
            </a:pPr>
            <a:r>
              <a:rPr lang="fi-FI" sz="900" b="1" dirty="0">
                <a:solidFill>
                  <a:srgbClr val="E60F28"/>
                </a:solidFill>
              </a:rPr>
              <a:t>Kuinka monta henkilöä on yrityksen/toimipaikan, jossa työskentelet, palveluksessa?</a:t>
            </a:r>
          </a:p>
          <a:p>
            <a:pPr marL="171450" indent="-171450">
              <a:lnSpc>
                <a:spcPts val="1000"/>
              </a:lnSpc>
              <a:buClr>
                <a:srgbClr val="E60F28"/>
              </a:buClr>
              <a:buFont typeface="Arial" panose="020B0604020202020204" pitchFamily="34" charset="0"/>
              <a:buChar char="•"/>
            </a:pPr>
            <a:r>
              <a:rPr lang="fi-FI" sz="900" dirty="0">
                <a:solidFill>
                  <a:prstClr val="black"/>
                </a:solidFill>
              </a:rPr>
              <a:t>1–10</a:t>
            </a:r>
          </a:p>
          <a:p>
            <a:pPr marL="171450" indent="-171450">
              <a:lnSpc>
                <a:spcPts val="1000"/>
              </a:lnSpc>
              <a:buClr>
                <a:srgbClr val="E60F28"/>
              </a:buClr>
              <a:buFont typeface="Arial" panose="020B0604020202020204" pitchFamily="34" charset="0"/>
              <a:buChar char="•"/>
            </a:pPr>
            <a:r>
              <a:rPr lang="fi-FI" sz="900" dirty="0">
                <a:solidFill>
                  <a:prstClr val="black"/>
                </a:solidFill>
              </a:rPr>
              <a:t>11–49</a:t>
            </a:r>
          </a:p>
          <a:p>
            <a:pPr marL="171450" indent="-171450">
              <a:lnSpc>
                <a:spcPts val="1000"/>
              </a:lnSpc>
              <a:buClr>
                <a:srgbClr val="E60F28"/>
              </a:buClr>
              <a:buFont typeface="Arial" panose="020B0604020202020204" pitchFamily="34" charset="0"/>
              <a:buChar char="•"/>
            </a:pPr>
            <a:r>
              <a:rPr lang="fi-FI" sz="900" dirty="0">
                <a:solidFill>
                  <a:prstClr val="black"/>
                </a:solidFill>
              </a:rPr>
              <a:t>50–99</a:t>
            </a:r>
          </a:p>
          <a:p>
            <a:pPr marL="171450" indent="-171450">
              <a:lnSpc>
                <a:spcPts val="1000"/>
              </a:lnSpc>
              <a:buClr>
                <a:srgbClr val="E60F28"/>
              </a:buClr>
              <a:buFont typeface="Arial" panose="020B0604020202020204" pitchFamily="34" charset="0"/>
              <a:buChar char="•"/>
            </a:pPr>
            <a:r>
              <a:rPr lang="fi-FI" sz="900" dirty="0">
                <a:solidFill>
                  <a:prstClr val="black"/>
                </a:solidFill>
              </a:rPr>
              <a:t>100–249</a:t>
            </a:r>
          </a:p>
          <a:p>
            <a:pPr marL="171450" indent="-171450">
              <a:lnSpc>
                <a:spcPts val="1000"/>
              </a:lnSpc>
              <a:buClr>
                <a:srgbClr val="E60F28"/>
              </a:buClr>
              <a:buFont typeface="Arial" panose="020B0604020202020204" pitchFamily="34" charset="0"/>
              <a:buChar char="•"/>
            </a:pPr>
            <a:r>
              <a:rPr lang="fi-FI" sz="900" dirty="0">
                <a:solidFill>
                  <a:prstClr val="black"/>
                </a:solidFill>
              </a:rPr>
              <a:t>250–499</a:t>
            </a:r>
          </a:p>
          <a:p>
            <a:pPr marL="171450" indent="-171450">
              <a:lnSpc>
                <a:spcPts val="1000"/>
              </a:lnSpc>
              <a:buClr>
                <a:srgbClr val="E60F28"/>
              </a:buClr>
              <a:buFont typeface="Arial" panose="020B0604020202020204" pitchFamily="34" charset="0"/>
              <a:buChar char="•"/>
            </a:pPr>
            <a:r>
              <a:rPr lang="fi-FI" sz="900" dirty="0">
                <a:solidFill>
                  <a:prstClr val="black"/>
                </a:solidFill>
              </a:rPr>
              <a:t>500 tai enemmän</a:t>
            </a:r>
          </a:p>
          <a:p>
            <a:pPr marL="171450" indent="-171450">
              <a:lnSpc>
                <a:spcPts val="1000"/>
              </a:lnSpc>
              <a:buClr>
                <a:srgbClr val="E60F28"/>
              </a:buClr>
              <a:buFont typeface="Arial" panose="020B0604020202020204" pitchFamily="34" charset="0"/>
              <a:buChar char="•"/>
            </a:pPr>
            <a:r>
              <a:rPr lang="fi-FI" sz="900" dirty="0">
                <a:solidFill>
                  <a:prstClr val="black"/>
                </a:solidFill>
              </a:rPr>
              <a:t>en osaa sanoa</a:t>
            </a:r>
          </a:p>
          <a:p>
            <a:pPr marL="171450" indent="-171450">
              <a:lnSpc>
                <a:spcPts val="1000"/>
              </a:lnSpc>
              <a:buClr>
                <a:srgbClr val="E60F28"/>
              </a:buClr>
              <a:buFont typeface="Arial" panose="020B0604020202020204" pitchFamily="34" charset="0"/>
              <a:buChar char="•"/>
            </a:pPr>
            <a:r>
              <a:rPr lang="fi-FI" sz="900" dirty="0">
                <a:solidFill>
                  <a:prstClr val="black"/>
                </a:solidFill>
              </a:rPr>
              <a:t>en ole tällä hetkellä työelämässä</a:t>
            </a:r>
          </a:p>
        </p:txBody>
      </p:sp>
      <p:sp>
        <p:nvSpPr>
          <p:cNvPr id="26" name="Tekstiruutu 25">
            <a:extLst>
              <a:ext uri="{FF2B5EF4-FFF2-40B4-BE49-F238E27FC236}">
                <a16:creationId xmlns:a16="http://schemas.microsoft.com/office/drawing/2014/main" id="{94EF56D7-7D75-4ECE-8B09-BE11348CB7CB}"/>
              </a:ext>
            </a:extLst>
          </p:cNvPr>
          <p:cNvSpPr txBox="1"/>
          <p:nvPr/>
        </p:nvSpPr>
        <p:spPr>
          <a:xfrm>
            <a:off x="3197685" y="6000835"/>
            <a:ext cx="2417167" cy="615553"/>
          </a:xfrm>
          <a:prstGeom prst="rect">
            <a:avLst/>
          </a:prstGeom>
          <a:noFill/>
        </p:spPr>
        <p:txBody>
          <a:bodyPr wrap="square" rtlCol="0">
            <a:spAutoFit/>
          </a:bodyPr>
          <a:lstStyle/>
          <a:p>
            <a:r>
              <a:rPr lang="fi-FI" sz="900" b="1" dirty="0">
                <a:solidFill>
                  <a:srgbClr val="E60F28"/>
                </a:solidFill>
              </a:rPr>
              <a:t>Asuntosi tyyppi on...?</a:t>
            </a:r>
          </a:p>
          <a:p>
            <a:pPr marL="171450" indent="-171450">
              <a:lnSpc>
                <a:spcPts val="1000"/>
              </a:lnSpc>
              <a:buClr>
                <a:srgbClr val="E60F28"/>
              </a:buClr>
              <a:buFont typeface="Arial" panose="020B0604020202020204" pitchFamily="34" charset="0"/>
              <a:buChar char="•"/>
            </a:pPr>
            <a:r>
              <a:rPr lang="fi-FI" sz="900" dirty="0">
                <a:solidFill>
                  <a:prstClr val="black"/>
                </a:solidFill>
              </a:rPr>
              <a:t>omakotitalo</a:t>
            </a:r>
          </a:p>
          <a:p>
            <a:pPr marL="171450" indent="-171450">
              <a:lnSpc>
                <a:spcPts val="1000"/>
              </a:lnSpc>
              <a:buClr>
                <a:srgbClr val="E60F28"/>
              </a:buClr>
              <a:buFont typeface="Arial" panose="020B0604020202020204" pitchFamily="34" charset="0"/>
              <a:buChar char="•"/>
            </a:pPr>
            <a:r>
              <a:rPr lang="fi-FI" sz="900" dirty="0">
                <a:solidFill>
                  <a:prstClr val="black"/>
                </a:solidFill>
              </a:rPr>
              <a:t>rivi-/paritalo</a:t>
            </a:r>
          </a:p>
          <a:p>
            <a:pPr marL="171450" indent="-171450">
              <a:lnSpc>
                <a:spcPts val="1000"/>
              </a:lnSpc>
              <a:buClr>
                <a:srgbClr val="E60F28"/>
              </a:buClr>
              <a:buFont typeface="Arial" panose="020B0604020202020204" pitchFamily="34" charset="0"/>
              <a:buChar char="•"/>
            </a:pPr>
            <a:r>
              <a:rPr lang="fi-FI" sz="900" dirty="0">
                <a:solidFill>
                  <a:prstClr val="black"/>
                </a:solidFill>
              </a:rPr>
              <a:t>kerrostalo</a:t>
            </a:r>
          </a:p>
        </p:txBody>
      </p:sp>
      <p:sp>
        <p:nvSpPr>
          <p:cNvPr id="27" name="Tekstiruutu 26">
            <a:extLst>
              <a:ext uri="{FF2B5EF4-FFF2-40B4-BE49-F238E27FC236}">
                <a16:creationId xmlns:a16="http://schemas.microsoft.com/office/drawing/2014/main" id="{913CA245-AE3E-41AB-8E23-47A47E1B9F71}"/>
              </a:ext>
            </a:extLst>
          </p:cNvPr>
          <p:cNvSpPr txBox="1"/>
          <p:nvPr/>
        </p:nvSpPr>
        <p:spPr>
          <a:xfrm>
            <a:off x="6211310" y="1446711"/>
            <a:ext cx="3036488" cy="247825"/>
          </a:xfrm>
          <a:prstGeom prst="rect">
            <a:avLst/>
          </a:prstGeom>
          <a:noFill/>
        </p:spPr>
        <p:txBody>
          <a:bodyPr wrap="square" rtlCol="0">
            <a:spAutoFit/>
          </a:bodyPr>
          <a:lstStyle/>
          <a:p>
            <a:pPr>
              <a:lnSpc>
                <a:spcPts val="1300"/>
              </a:lnSpc>
            </a:pPr>
            <a:r>
              <a:rPr lang="fi-FI" sz="900" b="1" dirty="0">
                <a:solidFill>
                  <a:prstClr val="black"/>
                </a:solidFill>
              </a:rPr>
              <a:t>Seuraavat kysymykset koskevat nykyistä työpaikkaasi.</a:t>
            </a:r>
          </a:p>
        </p:txBody>
      </p:sp>
      <p:sp>
        <p:nvSpPr>
          <p:cNvPr id="29" name="Tekstiruutu 28">
            <a:extLst>
              <a:ext uri="{FF2B5EF4-FFF2-40B4-BE49-F238E27FC236}">
                <a16:creationId xmlns:a16="http://schemas.microsoft.com/office/drawing/2014/main" id="{73B94E01-6258-4D10-A759-AC08DF4DE9F6}"/>
              </a:ext>
            </a:extLst>
          </p:cNvPr>
          <p:cNvSpPr txBox="1"/>
          <p:nvPr/>
        </p:nvSpPr>
        <p:spPr>
          <a:xfrm>
            <a:off x="3199030" y="1446711"/>
            <a:ext cx="2863434" cy="743793"/>
          </a:xfrm>
          <a:prstGeom prst="rect">
            <a:avLst/>
          </a:prstGeom>
          <a:noFill/>
        </p:spPr>
        <p:txBody>
          <a:bodyPr wrap="square" rtlCol="0">
            <a:spAutoFit/>
          </a:bodyPr>
          <a:lstStyle/>
          <a:p>
            <a:r>
              <a:rPr lang="fi-FI" sz="900" b="1" dirty="0">
                <a:solidFill>
                  <a:srgbClr val="E60F28"/>
                </a:solidFill>
              </a:rPr>
              <a:t>Talouden elinvaihe</a:t>
            </a:r>
          </a:p>
          <a:p>
            <a:pPr marL="171450" indent="-171450">
              <a:lnSpc>
                <a:spcPts val="1000"/>
              </a:lnSpc>
              <a:buClr>
                <a:srgbClr val="E60F28"/>
              </a:buClr>
              <a:buFont typeface="Arial" panose="020B0604020202020204" pitchFamily="34" charset="0"/>
              <a:buChar char="•"/>
            </a:pPr>
            <a:r>
              <a:rPr lang="fi-FI" sz="900" dirty="0">
                <a:solidFill>
                  <a:prstClr val="black"/>
                </a:solidFill>
              </a:rPr>
              <a:t>Yhden henkilön talous</a:t>
            </a:r>
          </a:p>
          <a:p>
            <a:pPr marL="171450" indent="-171450">
              <a:lnSpc>
                <a:spcPts val="1000"/>
              </a:lnSpc>
              <a:buClr>
                <a:srgbClr val="E60F28"/>
              </a:buClr>
              <a:buFont typeface="Arial" panose="020B0604020202020204" pitchFamily="34" charset="0"/>
              <a:buChar char="•"/>
            </a:pPr>
            <a:r>
              <a:rPr lang="fi-FI" sz="900" dirty="0">
                <a:solidFill>
                  <a:prstClr val="black"/>
                </a:solidFill>
              </a:rPr>
              <a:t>lapseton pari</a:t>
            </a:r>
          </a:p>
          <a:p>
            <a:pPr marL="171450" indent="-171450">
              <a:lnSpc>
                <a:spcPts val="1000"/>
              </a:lnSpc>
              <a:buClr>
                <a:srgbClr val="E60F28"/>
              </a:buClr>
              <a:buFont typeface="Arial" panose="020B0604020202020204" pitchFamily="34" charset="0"/>
              <a:buChar char="•"/>
            </a:pPr>
            <a:r>
              <a:rPr lang="fi-FI" sz="900" dirty="0">
                <a:solidFill>
                  <a:prstClr val="black"/>
                </a:solidFill>
              </a:rPr>
              <a:t>muu aikuistalous (vain yli 18-vuotiaita)</a:t>
            </a:r>
          </a:p>
          <a:p>
            <a:pPr marL="171450" indent="-171450">
              <a:lnSpc>
                <a:spcPts val="1000"/>
              </a:lnSpc>
              <a:buClr>
                <a:srgbClr val="E60F28"/>
              </a:buClr>
              <a:buFont typeface="Arial" panose="020B0604020202020204" pitchFamily="34" charset="0"/>
              <a:buChar char="•"/>
            </a:pPr>
            <a:r>
              <a:rPr lang="fi-FI" sz="900" dirty="0">
                <a:solidFill>
                  <a:prstClr val="black"/>
                </a:solidFill>
              </a:rPr>
              <a:t>talous, jossa alle 18-vuotiaita lapsia (lapsitalous)</a:t>
            </a:r>
          </a:p>
        </p:txBody>
      </p:sp>
      <p:sp>
        <p:nvSpPr>
          <p:cNvPr id="30" name="Tekstiruutu 29">
            <a:extLst>
              <a:ext uri="{FF2B5EF4-FFF2-40B4-BE49-F238E27FC236}">
                <a16:creationId xmlns:a16="http://schemas.microsoft.com/office/drawing/2014/main" id="{D1E920B7-A284-48E3-86E4-14FB86CDE522}"/>
              </a:ext>
            </a:extLst>
          </p:cNvPr>
          <p:cNvSpPr txBox="1"/>
          <p:nvPr/>
        </p:nvSpPr>
        <p:spPr>
          <a:xfrm>
            <a:off x="692554" y="2472752"/>
            <a:ext cx="2111006" cy="1384995"/>
          </a:xfrm>
          <a:prstGeom prst="rect">
            <a:avLst/>
          </a:prstGeom>
          <a:noFill/>
        </p:spPr>
        <p:txBody>
          <a:bodyPr wrap="square" rtlCol="0">
            <a:spAutoFit/>
          </a:bodyPr>
          <a:lstStyle/>
          <a:p>
            <a:r>
              <a:rPr lang="fi-FI" sz="900" b="1" dirty="0">
                <a:solidFill>
                  <a:srgbClr val="E60F28"/>
                </a:solidFill>
              </a:rPr>
              <a:t>Postinumero</a:t>
            </a:r>
          </a:p>
          <a:p>
            <a:pPr marL="171450" indent="-171450">
              <a:lnSpc>
                <a:spcPts val="1000"/>
              </a:lnSpc>
              <a:buClr>
                <a:srgbClr val="E60F28"/>
              </a:buClr>
              <a:buFont typeface="Arial" panose="020B0604020202020204" pitchFamily="34" charset="0"/>
              <a:buChar char="•"/>
            </a:pPr>
            <a:r>
              <a:rPr lang="fi-FI" sz="900" dirty="0">
                <a:solidFill>
                  <a:prstClr val="black"/>
                </a:solidFill>
              </a:rPr>
              <a:t>Kunta</a:t>
            </a:r>
          </a:p>
          <a:p>
            <a:pPr marL="171450" indent="-171450">
              <a:lnSpc>
                <a:spcPts val="1000"/>
              </a:lnSpc>
              <a:buClr>
                <a:srgbClr val="E60F28"/>
              </a:buClr>
              <a:buFont typeface="Arial" panose="020B0604020202020204" pitchFamily="34" charset="0"/>
              <a:buChar char="•"/>
            </a:pPr>
            <a:r>
              <a:rPr lang="fi-FI" sz="900" dirty="0">
                <a:solidFill>
                  <a:prstClr val="black"/>
                </a:solidFill>
              </a:rPr>
              <a:t>Suuralue</a:t>
            </a:r>
          </a:p>
          <a:p>
            <a:pPr marL="171450" indent="-171450">
              <a:lnSpc>
                <a:spcPts val="1000"/>
              </a:lnSpc>
              <a:buClr>
                <a:srgbClr val="E60F28"/>
              </a:buClr>
              <a:buFont typeface="Arial" panose="020B0604020202020204" pitchFamily="34" charset="0"/>
              <a:buChar char="•"/>
            </a:pPr>
            <a:r>
              <a:rPr lang="fi-FI" sz="900" dirty="0">
                <a:solidFill>
                  <a:prstClr val="black"/>
                </a:solidFill>
              </a:rPr>
              <a:t>Maakunta</a:t>
            </a:r>
          </a:p>
          <a:p>
            <a:pPr marL="171450" indent="-171450">
              <a:lnSpc>
                <a:spcPts val="1000"/>
              </a:lnSpc>
              <a:buClr>
                <a:srgbClr val="E60F28"/>
              </a:buClr>
              <a:buFont typeface="Arial" panose="020B0604020202020204" pitchFamily="34" charset="0"/>
              <a:buChar char="•"/>
            </a:pPr>
            <a:r>
              <a:rPr lang="fi-FI" sz="900" dirty="0">
                <a:solidFill>
                  <a:prstClr val="black"/>
                </a:solidFill>
              </a:rPr>
              <a:t>Asuinkunnan tyyppi: Helsinki; Espoo/Kauniainen/Vantaa; muu pääkaupunkiseutu (09-suunta); Turku; Tampere; muu yli 50.000 asukkaan kaupunki; muu kaupunki; muu kunta</a:t>
            </a:r>
          </a:p>
        </p:txBody>
      </p:sp>
      <p:sp>
        <p:nvSpPr>
          <p:cNvPr id="35" name="Tekstiruutu 34">
            <a:extLst>
              <a:ext uri="{FF2B5EF4-FFF2-40B4-BE49-F238E27FC236}">
                <a16:creationId xmlns:a16="http://schemas.microsoft.com/office/drawing/2014/main" id="{673455F4-ADCC-4528-8240-C31B20584F60}"/>
              </a:ext>
            </a:extLst>
          </p:cNvPr>
          <p:cNvSpPr txBox="1"/>
          <p:nvPr/>
        </p:nvSpPr>
        <p:spPr>
          <a:xfrm>
            <a:off x="692554" y="3982308"/>
            <a:ext cx="2297611" cy="1000274"/>
          </a:xfrm>
          <a:prstGeom prst="rect">
            <a:avLst/>
          </a:prstGeom>
          <a:noFill/>
        </p:spPr>
        <p:txBody>
          <a:bodyPr wrap="square" rtlCol="0">
            <a:spAutoFit/>
          </a:bodyPr>
          <a:lstStyle/>
          <a:p>
            <a:r>
              <a:rPr lang="fi-FI" sz="900" b="1" dirty="0">
                <a:solidFill>
                  <a:srgbClr val="E60F28"/>
                </a:solidFill>
              </a:rPr>
              <a:t>Koulutus:</a:t>
            </a:r>
          </a:p>
          <a:p>
            <a:pPr marL="171450" indent="-171450">
              <a:lnSpc>
                <a:spcPts val="1000"/>
              </a:lnSpc>
              <a:buClr>
                <a:srgbClr val="E60F28"/>
              </a:buClr>
              <a:buFont typeface="Arial" panose="020B0604020202020204" pitchFamily="34" charset="0"/>
              <a:buChar char="•"/>
            </a:pPr>
            <a:r>
              <a:rPr lang="fi-FI" sz="900" dirty="0">
                <a:solidFill>
                  <a:prstClr val="black"/>
                </a:solidFill>
              </a:rPr>
              <a:t>perus-/kansakoulu</a:t>
            </a:r>
          </a:p>
          <a:p>
            <a:pPr marL="171450" indent="-171450">
              <a:lnSpc>
                <a:spcPts val="1000"/>
              </a:lnSpc>
              <a:buClr>
                <a:srgbClr val="E60F28"/>
              </a:buClr>
              <a:buFont typeface="Arial" panose="020B0604020202020204" pitchFamily="34" charset="0"/>
              <a:buChar char="•"/>
            </a:pPr>
            <a:r>
              <a:rPr lang="fi-FI" sz="900" dirty="0">
                <a:solidFill>
                  <a:prstClr val="black"/>
                </a:solidFill>
              </a:rPr>
              <a:t>ammatti-, tekninen-/kauppakoulu</a:t>
            </a:r>
          </a:p>
          <a:p>
            <a:pPr marL="171450" indent="-171450">
              <a:lnSpc>
                <a:spcPts val="1000"/>
              </a:lnSpc>
              <a:buClr>
                <a:srgbClr val="E60F28"/>
              </a:buClr>
              <a:buFont typeface="Arial" panose="020B0604020202020204" pitchFamily="34" charset="0"/>
              <a:buChar char="•"/>
            </a:pPr>
            <a:r>
              <a:rPr lang="fi-FI" sz="900" dirty="0">
                <a:solidFill>
                  <a:prstClr val="black"/>
                </a:solidFill>
              </a:rPr>
              <a:t>ylioppilas/lukio</a:t>
            </a:r>
          </a:p>
          <a:p>
            <a:pPr marL="171450" indent="-171450">
              <a:lnSpc>
                <a:spcPts val="1000"/>
              </a:lnSpc>
              <a:buClr>
                <a:srgbClr val="E60F28"/>
              </a:buClr>
              <a:buFont typeface="Arial" panose="020B0604020202020204" pitchFamily="34" charset="0"/>
              <a:buChar char="•"/>
            </a:pPr>
            <a:r>
              <a:rPr lang="fi-FI" sz="900" dirty="0">
                <a:solidFill>
                  <a:prstClr val="black"/>
                </a:solidFill>
              </a:rPr>
              <a:t>opisto</a:t>
            </a:r>
          </a:p>
          <a:p>
            <a:pPr marL="171450" indent="-171450">
              <a:lnSpc>
                <a:spcPts val="1000"/>
              </a:lnSpc>
              <a:buClr>
                <a:srgbClr val="E60F28"/>
              </a:buClr>
              <a:buFont typeface="Arial" panose="020B0604020202020204" pitchFamily="34" charset="0"/>
              <a:buChar char="•"/>
            </a:pPr>
            <a:r>
              <a:rPr lang="fi-FI" sz="900" dirty="0">
                <a:solidFill>
                  <a:prstClr val="black"/>
                </a:solidFill>
              </a:rPr>
              <a:t>ammattikorkeakoulu</a:t>
            </a:r>
          </a:p>
          <a:p>
            <a:pPr marL="171450" indent="-171450">
              <a:lnSpc>
                <a:spcPts val="1000"/>
              </a:lnSpc>
              <a:buClr>
                <a:srgbClr val="E60F28"/>
              </a:buClr>
              <a:buFont typeface="Arial" panose="020B0604020202020204" pitchFamily="34" charset="0"/>
              <a:buChar char="•"/>
            </a:pPr>
            <a:r>
              <a:rPr lang="fi-FI" sz="900" dirty="0">
                <a:solidFill>
                  <a:prstClr val="black"/>
                </a:solidFill>
              </a:rPr>
              <a:t>yliopisto/korkeakoulu</a:t>
            </a:r>
          </a:p>
        </p:txBody>
      </p:sp>
      <p:sp>
        <p:nvSpPr>
          <p:cNvPr id="36" name="Tekstiruutu 35">
            <a:extLst>
              <a:ext uri="{FF2B5EF4-FFF2-40B4-BE49-F238E27FC236}">
                <a16:creationId xmlns:a16="http://schemas.microsoft.com/office/drawing/2014/main" id="{8BCFD44F-73A1-4227-932B-2445C6EDBA41}"/>
              </a:ext>
            </a:extLst>
          </p:cNvPr>
          <p:cNvSpPr txBox="1"/>
          <p:nvPr/>
        </p:nvSpPr>
        <p:spPr>
          <a:xfrm>
            <a:off x="6207320" y="4130882"/>
            <a:ext cx="2297611" cy="1523494"/>
          </a:xfrm>
          <a:prstGeom prst="rect">
            <a:avLst/>
          </a:prstGeom>
          <a:noFill/>
        </p:spPr>
        <p:txBody>
          <a:bodyPr wrap="square" rtlCol="0">
            <a:spAutoFit/>
          </a:bodyPr>
          <a:lstStyle/>
          <a:p>
            <a:r>
              <a:rPr lang="fi-FI" sz="900" b="1" dirty="0">
                <a:solidFill>
                  <a:srgbClr val="E60F28"/>
                </a:solidFill>
              </a:rPr>
              <a:t>Mikä on yrityksen/toimipaikan, jossa työskentelet, liikevaihto vuodessa?</a:t>
            </a:r>
          </a:p>
          <a:p>
            <a:pPr marL="171450" indent="-171450">
              <a:lnSpc>
                <a:spcPts val="1000"/>
              </a:lnSpc>
              <a:buClr>
                <a:srgbClr val="E60F28"/>
              </a:buClr>
              <a:buFont typeface="Arial" panose="020B0604020202020204" pitchFamily="34" charset="0"/>
              <a:buChar char="•"/>
            </a:pPr>
            <a:r>
              <a:rPr lang="fi-FI" sz="900" dirty="0">
                <a:solidFill>
                  <a:prstClr val="black"/>
                </a:solidFill>
              </a:rPr>
              <a:t>Alle 2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2–9,9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10–19,9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20–49,9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50–99,9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100–199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200 + miljoonaa euroa</a:t>
            </a:r>
          </a:p>
          <a:p>
            <a:pPr marL="171450" indent="-171450">
              <a:lnSpc>
                <a:spcPts val="1000"/>
              </a:lnSpc>
              <a:buClr>
                <a:srgbClr val="E60F28"/>
              </a:buClr>
              <a:buFont typeface="Arial" panose="020B0604020202020204" pitchFamily="34" charset="0"/>
              <a:buChar char="•"/>
            </a:pPr>
            <a:r>
              <a:rPr lang="fi-FI" sz="900" dirty="0">
                <a:solidFill>
                  <a:prstClr val="black"/>
                </a:solidFill>
              </a:rPr>
              <a:t>en osaa sanoa</a:t>
            </a:r>
          </a:p>
          <a:p>
            <a:pPr marL="171450" indent="-171450">
              <a:lnSpc>
                <a:spcPts val="1000"/>
              </a:lnSpc>
              <a:buClr>
                <a:srgbClr val="E60F28"/>
              </a:buClr>
              <a:buFont typeface="Arial" panose="020B0604020202020204" pitchFamily="34" charset="0"/>
              <a:buChar char="•"/>
            </a:pPr>
            <a:r>
              <a:rPr lang="fi-FI" sz="900" dirty="0">
                <a:solidFill>
                  <a:prstClr val="black"/>
                </a:solidFill>
              </a:rPr>
              <a:t>en ole tällä hetkellä työelämässä</a:t>
            </a:r>
          </a:p>
        </p:txBody>
      </p:sp>
      <p:sp>
        <p:nvSpPr>
          <p:cNvPr id="37" name="Tekstiruutu 36">
            <a:extLst>
              <a:ext uri="{FF2B5EF4-FFF2-40B4-BE49-F238E27FC236}">
                <a16:creationId xmlns:a16="http://schemas.microsoft.com/office/drawing/2014/main" id="{625FD0AB-8164-4947-99AC-1F77A6626C79}"/>
              </a:ext>
            </a:extLst>
          </p:cNvPr>
          <p:cNvSpPr txBox="1"/>
          <p:nvPr/>
        </p:nvSpPr>
        <p:spPr>
          <a:xfrm>
            <a:off x="3199030" y="3225348"/>
            <a:ext cx="2297611" cy="1000274"/>
          </a:xfrm>
          <a:prstGeom prst="rect">
            <a:avLst/>
          </a:prstGeom>
          <a:noFill/>
        </p:spPr>
        <p:txBody>
          <a:bodyPr wrap="square" rtlCol="0">
            <a:spAutoFit/>
          </a:bodyPr>
          <a:lstStyle/>
          <a:p>
            <a:r>
              <a:rPr lang="fi-FI" sz="900" b="1" dirty="0">
                <a:solidFill>
                  <a:srgbClr val="E60F28"/>
                </a:solidFill>
              </a:rPr>
              <a:t>Taloutesi koko:</a:t>
            </a:r>
          </a:p>
          <a:p>
            <a:pPr marL="171450" indent="-171450">
              <a:lnSpc>
                <a:spcPts val="1000"/>
              </a:lnSpc>
              <a:buClr>
                <a:srgbClr val="E60F28"/>
              </a:buClr>
              <a:buFont typeface="Arial" panose="020B0604020202020204" pitchFamily="34" charset="0"/>
              <a:buChar char="•"/>
            </a:pPr>
            <a:r>
              <a:rPr lang="fi-FI" sz="900" dirty="0">
                <a:solidFill>
                  <a:prstClr val="black"/>
                </a:solidFill>
              </a:rPr>
              <a:t>1 henkilö</a:t>
            </a:r>
          </a:p>
          <a:p>
            <a:pPr marL="171450" indent="-171450">
              <a:lnSpc>
                <a:spcPts val="1000"/>
              </a:lnSpc>
              <a:buClr>
                <a:srgbClr val="E60F28"/>
              </a:buClr>
              <a:buFont typeface="Arial" panose="020B0604020202020204" pitchFamily="34" charset="0"/>
              <a:buChar char="•"/>
            </a:pPr>
            <a:r>
              <a:rPr lang="fi-FI" sz="900" dirty="0">
                <a:solidFill>
                  <a:prstClr val="black"/>
                </a:solidFill>
              </a:rPr>
              <a:t>2 henkilöä</a:t>
            </a:r>
          </a:p>
          <a:p>
            <a:pPr marL="171450" indent="-171450">
              <a:lnSpc>
                <a:spcPts val="1000"/>
              </a:lnSpc>
              <a:buClr>
                <a:srgbClr val="E60F28"/>
              </a:buClr>
              <a:buFont typeface="Arial" panose="020B0604020202020204" pitchFamily="34" charset="0"/>
              <a:buChar char="•"/>
            </a:pPr>
            <a:r>
              <a:rPr lang="fi-FI" sz="900" dirty="0">
                <a:solidFill>
                  <a:prstClr val="black"/>
                </a:solidFill>
              </a:rPr>
              <a:t>3 henkilöä</a:t>
            </a:r>
          </a:p>
          <a:p>
            <a:pPr marL="171450" indent="-171450">
              <a:lnSpc>
                <a:spcPts val="1000"/>
              </a:lnSpc>
              <a:buClr>
                <a:srgbClr val="E60F28"/>
              </a:buClr>
              <a:buFont typeface="Arial" panose="020B0604020202020204" pitchFamily="34" charset="0"/>
              <a:buChar char="•"/>
            </a:pPr>
            <a:r>
              <a:rPr lang="fi-FI" sz="900" dirty="0">
                <a:solidFill>
                  <a:prstClr val="black"/>
                </a:solidFill>
              </a:rPr>
              <a:t>4 henkilöä</a:t>
            </a:r>
          </a:p>
          <a:p>
            <a:pPr marL="171450" indent="-171450">
              <a:lnSpc>
                <a:spcPts val="1000"/>
              </a:lnSpc>
              <a:buClr>
                <a:srgbClr val="E60F28"/>
              </a:buClr>
              <a:buFont typeface="Arial" panose="020B0604020202020204" pitchFamily="34" charset="0"/>
              <a:buChar char="•"/>
            </a:pPr>
            <a:r>
              <a:rPr lang="fi-FI" sz="900" dirty="0">
                <a:solidFill>
                  <a:prstClr val="black"/>
                </a:solidFill>
              </a:rPr>
              <a:t>5 henkilöä</a:t>
            </a:r>
          </a:p>
          <a:p>
            <a:pPr marL="171450" indent="-171450">
              <a:lnSpc>
                <a:spcPts val="1000"/>
              </a:lnSpc>
              <a:buClr>
                <a:srgbClr val="E60F28"/>
              </a:buClr>
              <a:buFont typeface="Arial" panose="020B0604020202020204" pitchFamily="34" charset="0"/>
              <a:buChar char="•"/>
            </a:pPr>
            <a:r>
              <a:rPr lang="fi-FI" sz="900" dirty="0">
                <a:solidFill>
                  <a:prstClr val="black"/>
                </a:solidFill>
              </a:rPr>
              <a:t>6 tai useampi henkilöä</a:t>
            </a:r>
          </a:p>
        </p:txBody>
      </p:sp>
      <p:sp>
        <p:nvSpPr>
          <p:cNvPr id="38" name="Tekstiruutu 37">
            <a:extLst>
              <a:ext uri="{FF2B5EF4-FFF2-40B4-BE49-F238E27FC236}">
                <a16:creationId xmlns:a16="http://schemas.microsoft.com/office/drawing/2014/main" id="{91B4BF3C-D425-4148-9D0C-B40993D44C90}"/>
              </a:ext>
            </a:extLst>
          </p:cNvPr>
          <p:cNvSpPr txBox="1"/>
          <p:nvPr/>
        </p:nvSpPr>
        <p:spPr>
          <a:xfrm>
            <a:off x="6205093" y="1679265"/>
            <a:ext cx="2766347" cy="2282676"/>
          </a:xfrm>
          <a:prstGeom prst="rect">
            <a:avLst/>
          </a:prstGeom>
          <a:noFill/>
        </p:spPr>
        <p:txBody>
          <a:bodyPr wrap="square" rtlCol="0">
            <a:spAutoFit/>
          </a:bodyPr>
          <a:lstStyle/>
          <a:p>
            <a:r>
              <a:rPr lang="fi-FI" sz="900" b="1" dirty="0">
                <a:solidFill>
                  <a:srgbClr val="E60F28"/>
                </a:solidFill>
              </a:rPr>
              <a:t>Toimiala, jolla työskentelet?</a:t>
            </a:r>
          </a:p>
          <a:p>
            <a:pPr marL="171450" indent="-171450">
              <a:lnSpc>
                <a:spcPts val="1000"/>
              </a:lnSpc>
              <a:buClr>
                <a:srgbClr val="E60F28"/>
              </a:buClr>
              <a:buFont typeface="Arial" panose="020B0604020202020204" pitchFamily="34" charset="0"/>
              <a:buChar char="•"/>
            </a:pPr>
            <a:r>
              <a:rPr lang="fi-FI" sz="900" dirty="0">
                <a:solidFill>
                  <a:prstClr val="black"/>
                </a:solidFill>
              </a:rPr>
              <a:t>teollisuus, valmistus</a:t>
            </a:r>
          </a:p>
          <a:p>
            <a:pPr marL="171450" indent="-171450">
              <a:lnSpc>
                <a:spcPts val="1000"/>
              </a:lnSpc>
              <a:buClr>
                <a:srgbClr val="E60F28"/>
              </a:buClr>
              <a:buFont typeface="Arial" panose="020B0604020202020204" pitchFamily="34" charset="0"/>
              <a:buChar char="•"/>
            </a:pPr>
            <a:r>
              <a:rPr lang="fi-FI" sz="900" dirty="0">
                <a:solidFill>
                  <a:prstClr val="black"/>
                </a:solidFill>
              </a:rPr>
              <a:t>rakentaminen, energia</a:t>
            </a:r>
          </a:p>
          <a:p>
            <a:pPr marL="171450" indent="-171450">
              <a:lnSpc>
                <a:spcPts val="1000"/>
              </a:lnSpc>
              <a:buClr>
                <a:srgbClr val="E60F28"/>
              </a:buClr>
              <a:buFont typeface="Arial" panose="020B0604020202020204" pitchFamily="34" charset="0"/>
              <a:buChar char="•"/>
            </a:pPr>
            <a:r>
              <a:rPr lang="fi-FI" sz="900" dirty="0">
                <a:solidFill>
                  <a:prstClr val="black"/>
                </a:solidFill>
              </a:rPr>
              <a:t>maa-, metsä- ja kalatalous</a:t>
            </a:r>
          </a:p>
          <a:p>
            <a:pPr marL="171450" indent="-171450">
              <a:lnSpc>
                <a:spcPts val="1000"/>
              </a:lnSpc>
              <a:buClr>
                <a:srgbClr val="E60F28"/>
              </a:buClr>
              <a:buFont typeface="Arial" panose="020B0604020202020204" pitchFamily="34" charset="0"/>
              <a:buChar char="•"/>
            </a:pPr>
            <a:r>
              <a:rPr lang="fi-FI" sz="900" dirty="0">
                <a:solidFill>
                  <a:prstClr val="black"/>
                </a:solidFill>
              </a:rPr>
              <a:t>tukku- ja vähittäiskauppa</a:t>
            </a:r>
          </a:p>
          <a:p>
            <a:pPr marL="171450" indent="-171450">
              <a:lnSpc>
                <a:spcPts val="1000"/>
              </a:lnSpc>
              <a:buClr>
                <a:srgbClr val="E60F28"/>
              </a:buClr>
              <a:buFont typeface="Arial" panose="020B0604020202020204" pitchFamily="34" charset="0"/>
              <a:buChar char="•"/>
            </a:pPr>
            <a:r>
              <a:rPr lang="fi-FI" sz="900" dirty="0">
                <a:solidFill>
                  <a:prstClr val="black"/>
                </a:solidFill>
              </a:rPr>
              <a:t>kuljetus, huolinta, liikenne</a:t>
            </a:r>
          </a:p>
          <a:p>
            <a:pPr marL="171450" indent="-171450">
              <a:lnSpc>
                <a:spcPts val="1000"/>
              </a:lnSpc>
              <a:buClr>
                <a:srgbClr val="E60F28"/>
              </a:buClr>
              <a:buFont typeface="Arial" panose="020B0604020202020204" pitchFamily="34" charset="0"/>
              <a:buChar char="•"/>
            </a:pPr>
            <a:r>
              <a:rPr lang="fi-FI" sz="900" dirty="0">
                <a:solidFill>
                  <a:prstClr val="black"/>
                </a:solidFill>
              </a:rPr>
              <a:t>tietoliikenne, posti</a:t>
            </a:r>
          </a:p>
          <a:p>
            <a:pPr marL="171450" indent="-171450">
              <a:lnSpc>
                <a:spcPts val="1000"/>
              </a:lnSpc>
              <a:buClr>
                <a:srgbClr val="E60F28"/>
              </a:buClr>
              <a:buFont typeface="Arial" panose="020B0604020202020204" pitchFamily="34" charset="0"/>
              <a:buChar char="•"/>
            </a:pPr>
            <a:r>
              <a:rPr lang="fi-FI" sz="900" dirty="0">
                <a:solidFill>
                  <a:prstClr val="black"/>
                </a:solidFill>
              </a:rPr>
              <a:t>majoitus, ravitsemus</a:t>
            </a:r>
          </a:p>
          <a:p>
            <a:pPr marL="171450" indent="-171450">
              <a:lnSpc>
                <a:spcPts val="1000"/>
              </a:lnSpc>
              <a:buClr>
                <a:srgbClr val="E60F28"/>
              </a:buClr>
              <a:buFont typeface="Arial" panose="020B0604020202020204" pitchFamily="34" charset="0"/>
              <a:buChar char="•"/>
            </a:pPr>
            <a:r>
              <a:rPr lang="fi-FI" sz="900" dirty="0">
                <a:solidFill>
                  <a:prstClr val="black"/>
                </a:solidFill>
              </a:rPr>
              <a:t>pankki, rahoitus, vakuutus</a:t>
            </a:r>
          </a:p>
          <a:p>
            <a:pPr marL="171450" indent="-171450">
              <a:lnSpc>
                <a:spcPts val="1000"/>
              </a:lnSpc>
              <a:buClr>
                <a:srgbClr val="E60F28"/>
              </a:buClr>
              <a:buFont typeface="Arial" panose="020B0604020202020204" pitchFamily="34" charset="0"/>
              <a:buChar char="•"/>
            </a:pPr>
            <a:r>
              <a:rPr lang="fi-FI" sz="900" dirty="0">
                <a:solidFill>
                  <a:prstClr val="black"/>
                </a:solidFill>
              </a:rPr>
              <a:t>media, mainonta</a:t>
            </a:r>
          </a:p>
          <a:p>
            <a:pPr marL="171450" indent="-171450">
              <a:lnSpc>
                <a:spcPts val="1000"/>
              </a:lnSpc>
              <a:buClr>
                <a:srgbClr val="E60F28"/>
              </a:buClr>
              <a:buFont typeface="Arial" panose="020B0604020202020204" pitchFamily="34" charset="0"/>
              <a:buChar char="•"/>
            </a:pPr>
            <a:r>
              <a:rPr lang="fi-FI" sz="900" dirty="0">
                <a:solidFill>
                  <a:prstClr val="black"/>
                </a:solidFill>
              </a:rPr>
              <a:t>insinööri-, arkkitehti- ja muu suunnittelutoimisto</a:t>
            </a:r>
          </a:p>
          <a:p>
            <a:pPr marL="171450" indent="-171450">
              <a:lnSpc>
                <a:spcPts val="1000"/>
              </a:lnSpc>
              <a:buClr>
                <a:srgbClr val="E60F28"/>
              </a:buClr>
              <a:buFont typeface="Arial" panose="020B0604020202020204" pitchFamily="34" charset="0"/>
              <a:buChar char="•"/>
            </a:pPr>
            <a:r>
              <a:rPr lang="fi-FI" sz="900" dirty="0">
                <a:solidFill>
                  <a:prstClr val="black"/>
                </a:solidFill>
              </a:rPr>
              <a:t>valtio, valtion laitokset</a:t>
            </a:r>
          </a:p>
          <a:p>
            <a:pPr marL="171450" indent="-171450">
              <a:lnSpc>
                <a:spcPts val="1000"/>
              </a:lnSpc>
              <a:buClr>
                <a:srgbClr val="E60F28"/>
              </a:buClr>
              <a:buFont typeface="Arial" panose="020B0604020202020204" pitchFamily="34" charset="0"/>
              <a:buChar char="•"/>
            </a:pPr>
            <a:r>
              <a:rPr lang="fi-FI" sz="900" dirty="0">
                <a:solidFill>
                  <a:prstClr val="black"/>
                </a:solidFill>
              </a:rPr>
              <a:t>kuntasektori</a:t>
            </a:r>
          </a:p>
          <a:p>
            <a:pPr marL="171450" indent="-171450">
              <a:lnSpc>
                <a:spcPts val="1000"/>
              </a:lnSpc>
              <a:buClr>
                <a:srgbClr val="E60F28"/>
              </a:buClr>
              <a:buFont typeface="Arial" panose="020B0604020202020204" pitchFamily="34" charset="0"/>
              <a:buChar char="•"/>
            </a:pPr>
            <a:r>
              <a:rPr lang="fi-FI" sz="900" dirty="0">
                <a:solidFill>
                  <a:prstClr val="black"/>
                </a:solidFill>
              </a:rPr>
              <a:t>yhdistys, säätiö yms.</a:t>
            </a:r>
          </a:p>
          <a:p>
            <a:pPr marL="171450" indent="-171450">
              <a:lnSpc>
                <a:spcPts val="1000"/>
              </a:lnSpc>
              <a:buClr>
                <a:srgbClr val="E60F28"/>
              </a:buClr>
              <a:buFont typeface="Arial" panose="020B0604020202020204" pitchFamily="34" charset="0"/>
              <a:buChar char="•"/>
            </a:pPr>
            <a:r>
              <a:rPr lang="fi-FI" sz="900" dirty="0">
                <a:solidFill>
                  <a:prstClr val="black"/>
                </a:solidFill>
              </a:rPr>
              <a:t>muut palvelut liike-elämälle</a:t>
            </a:r>
          </a:p>
          <a:p>
            <a:pPr marL="171450" indent="-171450">
              <a:lnSpc>
                <a:spcPts val="1000"/>
              </a:lnSpc>
              <a:buClr>
                <a:srgbClr val="E60F28"/>
              </a:buClr>
              <a:buFont typeface="Arial" panose="020B0604020202020204" pitchFamily="34" charset="0"/>
              <a:buChar char="•"/>
            </a:pPr>
            <a:r>
              <a:rPr lang="fi-FI" sz="900" dirty="0">
                <a:solidFill>
                  <a:prstClr val="black"/>
                </a:solidFill>
              </a:rPr>
              <a:t>jokin muu</a:t>
            </a:r>
          </a:p>
          <a:p>
            <a:pPr marL="171450" indent="-171450">
              <a:lnSpc>
                <a:spcPts val="1000"/>
              </a:lnSpc>
              <a:buClr>
                <a:srgbClr val="E60F28"/>
              </a:buClr>
              <a:buFont typeface="Arial" panose="020B0604020202020204" pitchFamily="34" charset="0"/>
              <a:buChar char="•"/>
            </a:pPr>
            <a:r>
              <a:rPr lang="fi-FI" sz="900" dirty="0">
                <a:solidFill>
                  <a:prstClr val="black"/>
                </a:solidFill>
              </a:rPr>
              <a:t>en ole tällä hetkellä työelämässä</a:t>
            </a:r>
          </a:p>
        </p:txBody>
      </p:sp>
      <p:sp>
        <p:nvSpPr>
          <p:cNvPr id="39" name="Tekstiruutu 38">
            <a:extLst>
              <a:ext uri="{FF2B5EF4-FFF2-40B4-BE49-F238E27FC236}">
                <a16:creationId xmlns:a16="http://schemas.microsoft.com/office/drawing/2014/main" id="{687CC775-B363-4E39-8200-816D0961681B}"/>
              </a:ext>
            </a:extLst>
          </p:cNvPr>
          <p:cNvSpPr txBox="1"/>
          <p:nvPr/>
        </p:nvSpPr>
        <p:spPr>
          <a:xfrm>
            <a:off x="3198503" y="4223242"/>
            <a:ext cx="2253524" cy="1779974"/>
          </a:xfrm>
          <a:prstGeom prst="rect">
            <a:avLst/>
          </a:prstGeom>
          <a:noFill/>
        </p:spPr>
        <p:txBody>
          <a:bodyPr wrap="square" rtlCol="0">
            <a:spAutoFit/>
          </a:bodyPr>
          <a:lstStyle/>
          <a:p>
            <a:r>
              <a:rPr lang="fi-FI" sz="900" b="1" dirty="0">
                <a:solidFill>
                  <a:srgbClr val="E60F28"/>
                </a:solidFill>
              </a:rPr>
              <a:t>Taloutesi yhteenlasketut bruttotulot, joista ei ole vähennetty veroja?</a:t>
            </a:r>
          </a:p>
          <a:p>
            <a:pPr marL="171450" indent="-171450">
              <a:lnSpc>
                <a:spcPts val="1000"/>
              </a:lnSpc>
              <a:buClr>
                <a:srgbClr val="E60F28"/>
              </a:buClr>
              <a:buFont typeface="Arial" panose="020B0604020202020204" pitchFamily="34" charset="0"/>
              <a:buChar char="•"/>
            </a:pPr>
            <a:r>
              <a:rPr lang="fi-FI" sz="900" dirty="0">
                <a:solidFill>
                  <a:prstClr val="black"/>
                </a:solidFill>
              </a:rPr>
              <a:t>alle 10.000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10.000–20.000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20.001–30.000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30.001–40.000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40.001–50.000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50.001–60.000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60.001–70.000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70.001–80.000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80.001–90.000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yli 90.000 euroa/v</a:t>
            </a:r>
          </a:p>
          <a:p>
            <a:pPr marL="171450" indent="-171450">
              <a:lnSpc>
                <a:spcPts val="1000"/>
              </a:lnSpc>
              <a:buClr>
                <a:srgbClr val="E60F28"/>
              </a:buClr>
              <a:buFont typeface="Arial" panose="020B0604020202020204" pitchFamily="34" charset="0"/>
              <a:buChar char="•"/>
            </a:pPr>
            <a:r>
              <a:rPr lang="fi-FI" sz="900" dirty="0">
                <a:solidFill>
                  <a:prstClr val="black"/>
                </a:solidFill>
              </a:rPr>
              <a:t>En halua vastata</a:t>
            </a:r>
          </a:p>
        </p:txBody>
      </p:sp>
      <p:cxnSp>
        <p:nvCxnSpPr>
          <p:cNvPr id="32" name="Suora yhdysviiva 31"/>
          <p:cNvCxnSpPr>
            <a:cxnSpLocks/>
          </p:cNvCxnSpPr>
          <p:nvPr/>
        </p:nvCxnSpPr>
        <p:spPr>
          <a:xfrm>
            <a:off x="3040048" y="1499837"/>
            <a:ext cx="0" cy="5023933"/>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 name="Otsikko 6">
            <a:extLst>
              <a:ext uri="{FF2B5EF4-FFF2-40B4-BE49-F238E27FC236}">
                <a16:creationId xmlns:a16="http://schemas.microsoft.com/office/drawing/2014/main" id="{0FD8B981-F80D-9886-515B-901C90855CBC}"/>
              </a:ext>
            </a:extLst>
          </p:cNvPr>
          <p:cNvSpPr>
            <a:spLocks noGrp="1"/>
          </p:cNvSpPr>
          <p:nvPr>
            <p:ph type="title"/>
          </p:nvPr>
        </p:nvSpPr>
        <p:spPr/>
        <p:txBody>
          <a:bodyPr/>
          <a:lstStyle/>
          <a:p>
            <a:r>
              <a:rPr lang="fi-FI" sz="3600" dirty="0"/>
              <a:t>Internet-paneelin taustatiedot 2023</a:t>
            </a:r>
            <a:endParaRPr lang="fi-FI" dirty="0"/>
          </a:p>
        </p:txBody>
      </p:sp>
      <p:sp>
        <p:nvSpPr>
          <p:cNvPr id="2" name="Päivämäärän paikkamerkki 1"/>
          <p:cNvSpPr>
            <a:spLocks noGrp="1"/>
          </p:cNvSpPr>
          <p:nvPr>
            <p:ph type="dt" sz="half" idx="12"/>
          </p:nvPr>
        </p:nvSpPr>
        <p:spPr/>
        <p:txBody>
          <a:bodyPr/>
          <a:lstStyle/>
          <a:p>
            <a:r>
              <a:rPr lang="fi-FI"/>
              <a:t>28.3.2024</a:t>
            </a:r>
            <a:endParaRPr lang="fi-FI" dirty="0"/>
          </a:p>
        </p:txBody>
      </p:sp>
      <p:sp>
        <p:nvSpPr>
          <p:cNvPr id="3" name="Alatunnisteen paikkamerkki 2"/>
          <p:cNvSpPr>
            <a:spLocks noGrp="1"/>
          </p:cNvSpPr>
          <p:nvPr>
            <p:ph type="ftr" sz="quarter" idx="13"/>
          </p:nvPr>
        </p:nvSpPr>
        <p:spPr/>
        <p:txBody>
          <a:bodyPr/>
          <a:lstStyle/>
          <a:p>
            <a:r>
              <a:rPr lang="fi-FI"/>
              <a:t>Vapaaehtoistoimintaan osallistuminen 2024</a:t>
            </a:r>
            <a:endParaRPr lang="fi-FI" dirty="0"/>
          </a:p>
        </p:txBody>
      </p:sp>
      <p:sp>
        <p:nvSpPr>
          <p:cNvPr id="4" name="Dian numeron paikkamerkki 3"/>
          <p:cNvSpPr>
            <a:spLocks noGrp="1"/>
          </p:cNvSpPr>
          <p:nvPr>
            <p:ph type="sldNum" sz="quarter" idx="14"/>
          </p:nvPr>
        </p:nvSpPr>
        <p:spPr/>
        <p:txBody>
          <a:bodyPr/>
          <a:lstStyle/>
          <a:p>
            <a:fld id="{45530FF3-944E-453D-AD86-280F662E2B3A}" type="slidenum">
              <a:rPr lang="fi-FI" smtClean="0"/>
              <a:pPr/>
              <a:t>45</a:t>
            </a:fld>
            <a:endParaRPr lang="fi-FI"/>
          </a:p>
        </p:txBody>
      </p:sp>
      <p:sp>
        <p:nvSpPr>
          <p:cNvPr id="41" name="Tekstiruutu 40">
            <a:extLst>
              <a:ext uri="{FF2B5EF4-FFF2-40B4-BE49-F238E27FC236}">
                <a16:creationId xmlns:a16="http://schemas.microsoft.com/office/drawing/2014/main" id="{1915B373-E412-49F8-B068-9381C2A3B6A9}"/>
              </a:ext>
            </a:extLst>
          </p:cNvPr>
          <p:cNvSpPr txBox="1"/>
          <p:nvPr/>
        </p:nvSpPr>
        <p:spPr>
          <a:xfrm>
            <a:off x="9139642" y="3290159"/>
            <a:ext cx="2389341" cy="2826415"/>
          </a:xfrm>
          <a:prstGeom prst="rect">
            <a:avLst/>
          </a:prstGeom>
          <a:noFill/>
        </p:spPr>
        <p:txBody>
          <a:bodyPr wrap="square" rtlCol="0">
            <a:spAutoFit/>
          </a:bodyPr>
          <a:lstStyle/>
          <a:p>
            <a:pPr>
              <a:buClr>
                <a:srgbClr val="E60F28"/>
              </a:buClr>
            </a:pPr>
            <a:r>
              <a:rPr lang="fi-FI" sz="900" b="1" dirty="0">
                <a:solidFill>
                  <a:srgbClr val="E60F28"/>
                </a:solidFill>
              </a:rPr>
              <a:t>Jos osallistut päätöksentekoon tai päätät työorganisaatiosi hankinnoista, merkitse seuraavista vaihtoehdoista ne, joihin osallistut / joista päätät?</a:t>
            </a:r>
          </a:p>
          <a:p>
            <a:pPr marL="171450" indent="-171450">
              <a:lnSpc>
                <a:spcPts val="1000"/>
              </a:lnSpc>
              <a:buClr>
                <a:srgbClr val="E60F28"/>
              </a:buClr>
              <a:buFont typeface="Arial" panose="020B0604020202020204" pitchFamily="34" charset="0"/>
              <a:buChar char="•"/>
            </a:pPr>
            <a:r>
              <a:rPr lang="fi-FI" sz="900" dirty="0">
                <a:solidFill>
                  <a:prstClr val="black"/>
                </a:solidFill>
              </a:rPr>
              <a:t>tietotekniikkalaitteet ja -palvelut</a:t>
            </a:r>
          </a:p>
          <a:p>
            <a:pPr marL="171450" indent="-171450">
              <a:lnSpc>
                <a:spcPts val="1000"/>
              </a:lnSpc>
              <a:buClr>
                <a:srgbClr val="E60F28"/>
              </a:buClr>
              <a:buFont typeface="Arial" panose="020B0604020202020204" pitchFamily="34" charset="0"/>
              <a:buChar char="•"/>
            </a:pPr>
            <a:r>
              <a:rPr lang="fi-FI" sz="900" dirty="0">
                <a:solidFill>
                  <a:prstClr val="black"/>
                </a:solidFill>
              </a:rPr>
              <a:t>telepalvelut</a:t>
            </a:r>
          </a:p>
          <a:p>
            <a:pPr marL="171450" indent="-171450">
              <a:lnSpc>
                <a:spcPts val="1000"/>
              </a:lnSpc>
              <a:buClr>
                <a:srgbClr val="E60F28"/>
              </a:buClr>
              <a:buFont typeface="Arial" panose="020B0604020202020204" pitchFamily="34" charset="0"/>
              <a:buChar char="•"/>
            </a:pPr>
            <a:r>
              <a:rPr lang="fi-FI" sz="900" dirty="0">
                <a:solidFill>
                  <a:prstClr val="black"/>
                </a:solidFill>
              </a:rPr>
              <a:t>toimistotarvikkeet ja -kalusteet</a:t>
            </a:r>
          </a:p>
          <a:p>
            <a:pPr marL="171450" indent="-171450">
              <a:lnSpc>
                <a:spcPts val="1000"/>
              </a:lnSpc>
              <a:buClr>
                <a:srgbClr val="E60F28"/>
              </a:buClr>
              <a:buFont typeface="Arial" panose="020B0604020202020204" pitchFamily="34" charset="0"/>
              <a:buChar char="•"/>
            </a:pPr>
            <a:r>
              <a:rPr lang="fi-FI" sz="900" dirty="0">
                <a:solidFill>
                  <a:prstClr val="black"/>
                </a:solidFill>
              </a:rPr>
              <a:t>pankki-, rahoitus- ja vakuutuspalvelut</a:t>
            </a:r>
          </a:p>
          <a:p>
            <a:pPr marL="171450" indent="-171450">
              <a:lnSpc>
                <a:spcPts val="1000"/>
              </a:lnSpc>
              <a:buClr>
                <a:srgbClr val="E60F28"/>
              </a:buClr>
              <a:buFont typeface="Arial" panose="020B0604020202020204" pitchFamily="34" charset="0"/>
              <a:buChar char="•"/>
            </a:pPr>
            <a:r>
              <a:rPr lang="fi-FI" sz="900" dirty="0">
                <a:solidFill>
                  <a:prstClr val="black"/>
                </a:solidFill>
              </a:rPr>
              <a:t>koulutus- ja konsultointipalvelut</a:t>
            </a:r>
          </a:p>
          <a:p>
            <a:pPr marL="171450" indent="-171450">
              <a:lnSpc>
                <a:spcPts val="1000"/>
              </a:lnSpc>
              <a:buClr>
                <a:srgbClr val="E60F28"/>
              </a:buClr>
              <a:buFont typeface="Arial" panose="020B0604020202020204" pitchFamily="34" charset="0"/>
              <a:buChar char="•"/>
            </a:pPr>
            <a:r>
              <a:rPr lang="fi-FI" sz="900" dirty="0">
                <a:solidFill>
                  <a:prstClr val="black"/>
                </a:solidFill>
              </a:rPr>
              <a:t>kiinteistön huolto-, siivous- ja turvallisuuspalvelut</a:t>
            </a:r>
          </a:p>
          <a:p>
            <a:pPr marL="171450" indent="-171450">
              <a:lnSpc>
                <a:spcPts val="1000"/>
              </a:lnSpc>
              <a:buClr>
                <a:srgbClr val="E60F28"/>
              </a:buClr>
              <a:buFont typeface="Arial" panose="020B0604020202020204" pitchFamily="34" charset="0"/>
              <a:buChar char="•"/>
            </a:pPr>
            <a:r>
              <a:rPr lang="fi-FI" sz="900" dirty="0">
                <a:solidFill>
                  <a:prstClr val="black"/>
                </a:solidFill>
              </a:rPr>
              <a:t>ajoneuvot, kuljetuspalvelut</a:t>
            </a:r>
          </a:p>
          <a:p>
            <a:pPr marL="171450" indent="-171450">
              <a:lnSpc>
                <a:spcPts val="1000"/>
              </a:lnSpc>
              <a:buClr>
                <a:srgbClr val="E60F28"/>
              </a:buClr>
              <a:buFont typeface="Arial" panose="020B0604020202020204" pitchFamily="34" charset="0"/>
              <a:buChar char="•"/>
            </a:pPr>
            <a:r>
              <a:rPr lang="fi-FI" sz="900" dirty="0">
                <a:solidFill>
                  <a:prstClr val="black"/>
                </a:solidFill>
              </a:rPr>
              <a:t>ravintola-, matka- ja majoituspalvelut</a:t>
            </a:r>
          </a:p>
          <a:p>
            <a:pPr marL="171450" indent="-171450">
              <a:lnSpc>
                <a:spcPts val="1000"/>
              </a:lnSpc>
              <a:buClr>
                <a:srgbClr val="E60F28"/>
              </a:buClr>
              <a:buFont typeface="Arial" panose="020B0604020202020204" pitchFamily="34" charset="0"/>
              <a:buChar char="•"/>
            </a:pPr>
            <a:r>
              <a:rPr lang="fi-FI" sz="900" dirty="0">
                <a:solidFill>
                  <a:prstClr val="black"/>
                </a:solidFill>
              </a:rPr>
              <a:t>markkinointi ja mainonta</a:t>
            </a:r>
          </a:p>
          <a:p>
            <a:pPr marL="171450" indent="-171450">
              <a:lnSpc>
                <a:spcPts val="1000"/>
              </a:lnSpc>
              <a:buClr>
                <a:srgbClr val="E60F28"/>
              </a:buClr>
              <a:buFont typeface="Arial" panose="020B0604020202020204" pitchFamily="34" charset="0"/>
              <a:buChar char="•"/>
            </a:pPr>
            <a:r>
              <a:rPr lang="fi-FI" sz="900" dirty="0">
                <a:solidFill>
                  <a:prstClr val="black"/>
                </a:solidFill>
              </a:rPr>
              <a:t>teollisuuden investoinnit</a:t>
            </a:r>
          </a:p>
          <a:p>
            <a:pPr marL="171450" indent="-171450">
              <a:lnSpc>
                <a:spcPts val="1000"/>
              </a:lnSpc>
              <a:buClr>
                <a:srgbClr val="E60F28"/>
              </a:buClr>
              <a:buFont typeface="Arial" panose="020B0604020202020204" pitchFamily="34" charset="0"/>
              <a:buChar char="•"/>
            </a:pPr>
            <a:r>
              <a:rPr lang="fi-FI" sz="900" dirty="0">
                <a:solidFill>
                  <a:prstClr val="black"/>
                </a:solidFill>
              </a:rPr>
              <a:t>kustannus- ja painopalvelut</a:t>
            </a:r>
          </a:p>
          <a:p>
            <a:pPr marL="171450" indent="-171450">
              <a:lnSpc>
                <a:spcPts val="1000"/>
              </a:lnSpc>
              <a:buClr>
                <a:srgbClr val="E60F28"/>
              </a:buClr>
              <a:buFont typeface="Arial" panose="020B0604020202020204" pitchFamily="34" charset="0"/>
              <a:buChar char="•"/>
            </a:pPr>
            <a:r>
              <a:rPr lang="fi-FI" sz="900" dirty="0">
                <a:solidFill>
                  <a:prstClr val="black"/>
                </a:solidFill>
              </a:rPr>
              <a:t>toimitilat ja rakennukset</a:t>
            </a:r>
          </a:p>
          <a:p>
            <a:pPr marL="171450" indent="-171450">
              <a:lnSpc>
                <a:spcPts val="1000"/>
              </a:lnSpc>
              <a:buClr>
                <a:srgbClr val="E60F28"/>
              </a:buClr>
              <a:buFont typeface="Arial" panose="020B0604020202020204" pitchFamily="34" charset="0"/>
              <a:buChar char="•"/>
            </a:pPr>
            <a:r>
              <a:rPr lang="fi-FI" sz="900" dirty="0">
                <a:solidFill>
                  <a:prstClr val="black"/>
                </a:solidFill>
              </a:rPr>
              <a:t>henkilöstön rekrytointi</a:t>
            </a:r>
          </a:p>
          <a:p>
            <a:pPr marL="171450" indent="-171450">
              <a:lnSpc>
                <a:spcPts val="1000"/>
              </a:lnSpc>
              <a:buClr>
                <a:srgbClr val="E60F28"/>
              </a:buClr>
              <a:buFont typeface="Arial" panose="020B0604020202020204" pitchFamily="34" charset="0"/>
              <a:buChar char="•"/>
            </a:pPr>
            <a:r>
              <a:rPr lang="fi-FI" sz="900" dirty="0">
                <a:solidFill>
                  <a:prstClr val="black"/>
                </a:solidFill>
              </a:rPr>
              <a:t>muut palvelut</a:t>
            </a:r>
          </a:p>
          <a:p>
            <a:pPr marL="171450" indent="-171450">
              <a:lnSpc>
                <a:spcPts val="1000"/>
              </a:lnSpc>
              <a:buClr>
                <a:srgbClr val="E60F28"/>
              </a:buClr>
              <a:buFont typeface="Arial" panose="020B0604020202020204" pitchFamily="34" charset="0"/>
              <a:buChar char="•"/>
            </a:pPr>
            <a:r>
              <a:rPr lang="fi-FI" sz="900" dirty="0">
                <a:solidFill>
                  <a:prstClr val="black"/>
                </a:solidFill>
              </a:rPr>
              <a:t>en mihinkään näistä</a:t>
            </a:r>
          </a:p>
          <a:p>
            <a:pPr marL="171450" indent="-171450">
              <a:lnSpc>
                <a:spcPts val="1000"/>
              </a:lnSpc>
              <a:buClr>
                <a:srgbClr val="E60F28"/>
              </a:buClr>
              <a:buFont typeface="Arial" panose="020B0604020202020204" pitchFamily="34" charset="0"/>
              <a:buChar char="•"/>
            </a:pPr>
            <a:r>
              <a:rPr lang="fi-FI" sz="900" dirty="0">
                <a:solidFill>
                  <a:prstClr val="black"/>
                </a:solidFill>
              </a:rPr>
              <a:t>en ole tällä hetkellä työelämässä</a:t>
            </a:r>
          </a:p>
        </p:txBody>
      </p:sp>
      <p:cxnSp>
        <p:nvCxnSpPr>
          <p:cNvPr id="6" name="Suora yhdysviiva 5"/>
          <p:cNvCxnSpPr/>
          <p:nvPr/>
        </p:nvCxnSpPr>
        <p:spPr>
          <a:xfrm>
            <a:off x="742437" y="3942710"/>
            <a:ext cx="2297611"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50B0176E-8995-A8B0-1E99-7B6C044A9A69}"/>
              </a:ext>
            </a:extLst>
          </p:cNvPr>
          <p:cNvCxnSpPr>
            <a:cxnSpLocks/>
          </p:cNvCxnSpPr>
          <p:nvPr/>
        </p:nvCxnSpPr>
        <p:spPr>
          <a:xfrm>
            <a:off x="6096000" y="1499837"/>
            <a:ext cx="0" cy="5023933"/>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35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isällön paikkamerkki 10">
            <a:extLst>
              <a:ext uri="{FF2B5EF4-FFF2-40B4-BE49-F238E27FC236}">
                <a16:creationId xmlns:a16="http://schemas.microsoft.com/office/drawing/2014/main" id="{6B7FC308-E449-3F5E-8AC6-E26DC21B7FCD}"/>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5</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Kun teet vapaaehtoistehtäviä, niin koetko olevasi (voit valita enintään kolme) </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Osallistunut vapaaehtoistoimintaan, n=800</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126005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isällön paikkamerkki 10">
            <a:extLst>
              <a:ext uri="{FF2B5EF4-FFF2-40B4-BE49-F238E27FC236}">
                <a16:creationId xmlns:a16="http://schemas.microsoft.com/office/drawing/2014/main" id="{6B7FC308-E449-3F5E-8AC6-E26DC21B7FCD}"/>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6</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a:t>Millä näistä toimialoista olet tehnyt vapaaehtoistehtäviä viimeksi kuluneen vuoden aikana?</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Vapaaehtoistyötä viimeisen 4 viikon / 12 kuukauden aikana tehneet, n=433</a:t>
            </a:r>
          </a:p>
        </p:txBody>
      </p:sp>
    </p:spTree>
    <p:extLst>
      <p:ext uri="{BB962C8B-B14F-4D97-AF65-F5344CB8AC3E}">
        <p14:creationId xmlns:p14="http://schemas.microsoft.com/office/powerpoint/2010/main" val="311884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1">
            <a:extLst>
              <a:ext uri="{FF2B5EF4-FFF2-40B4-BE49-F238E27FC236}">
                <a16:creationId xmlns:a16="http://schemas.microsoft.com/office/drawing/2014/main" id="{71A00299-651F-F811-BD54-AA98F64A3B9D}"/>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7</a:t>
            </a:fld>
            <a:endParaRPr lang="fi-FI" dirty="0"/>
          </a:p>
        </p:txBody>
      </p:sp>
      <p:sp>
        <p:nvSpPr>
          <p:cNvPr id="7" name="Otsikko 6">
            <a:extLst>
              <a:ext uri="{FF2B5EF4-FFF2-40B4-BE49-F238E27FC236}">
                <a16:creationId xmlns:a16="http://schemas.microsoft.com/office/drawing/2014/main" id="{493DF398-29AB-FB0D-70E4-516D93AF6330}"/>
              </a:ext>
            </a:extLst>
          </p:cNvPr>
          <p:cNvSpPr>
            <a:spLocks noGrp="1"/>
          </p:cNvSpPr>
          <p:nvPr>
            <p:ph type="title"/>
          </p:nvPr>
        </p:nvSpPr>
        <p:spPr/>
        <p:txBody>
          <a:bodyPr/>
          <a:lstStyle/>
          <a:p>
            <a:r>
              <a:rPr lang="fi-FI"/>
              <a:t>Millä näistä toimialoista olet tehnyt vapaaehtoistehtäviä viimeksi kuluneen vuoden aikana?</a:t>
            </a:r>
            <a:endParaRPr lang="fi-FI"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n=vapaaehtoistyötä viimeisen 4 viikon / 12 kuukauden aikana tehneet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401601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13">
            <a:extLst>
              <a:ext uri="{FF2B5EF4-FFF2-40B4-BE49-F238E27FC236}">
                <a16:creationId xmlns:a16="http://schemas.microsoft.com/office/drawing/2014/main" id="{6E33932E-824D-8C94-7EBE-A5A65F989675}"/>
              </a:ext>
            </a:extLst>
          </p:cNvPr>
          <p:cNvGraphicFramePr>
            <a:graphicFrameLocks noGrp="1"/>
          </p:cNvGraphicFramePr>
          <p:nvPr>
            <p:ph idx="1"/>
            <p:custDataLst>
              <p:tags r:id="rId1"/>
            </p:custDataLst>
          </p:nvPr>
        </p:nvGraphicFramePr>
        <p:xfrm>
          <a:off x="854075" y="1571625"/>
          <a:ext cx="5241925" cy="4806950"/>
        </p:xfrm>
        <a:graphic>
          <a:graphicData uri="http://schemas.openxmlformats.org/drawingml/2006/chart">
            <c:chart xmlns:c="http://schemas.openxmlformats.org/drawingml/2006/chart" xmlns:r="http://schemas.openxmlformats.org/officeDocument/2006/relationships" r:id="rId4"/>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8</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2015-2024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Tehnyt ko. toimialan vapaaehtoistyötä vähintään tunnin, n=11-90 (2024) </a:t>
            </a:r>
            <a:endParaRPr lang="fi-FI" sz="1200" b="0" dirty="0">
              <a:solidFill>
                <a:srgbClr val="262626"/>
              </a:solidFill>
              <a:latin typeface="Calibri" panose="020F0502020204030204" pitchFamily="34" charset="0"/>
            </a:endParaRPr>
          </a:p>
        </p:txBody>
      </p:sp>
      <p:graphicFrame>
        <p:nvGraphicFramePr>
          <p:cNvPr id="8" name="Sisällön paikkamerkki 13">
            <a:extLst>
              <a:ext uri="{FF2B5EF4-FFF2-40B4-BE49-F238E27FC236}">
                <a16:creationId xmlns:a16="http://schemas.microsoft.com/office/drawing/2014/main" id="{BE767C20-80FE-F89B-B6B4-B2EC7E4E64F0}"/>
              </a:ext>
            </a:extLst>
          </p:cNvPr>
          <p:cNvGraphicFramePr>
            <a:graphicFrameLocks/>
          </p:cNvGraphicFramePr>
          <p:nvPr>
            <p:custDataLst>
              <p:tags r:id="rId2"/>
            </p:custDataLst>
          </p:nvPr>
        </p:nvGraphicFramePr>
        <p:xfrm>
          <a:off x="6416675" y="1571625"/>
          <a:ext cx="5241925" cy="4806950"/>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a:extLst>
              <a:ext uri="{FF2B5EF4-FFF2-40B4-BE49-F238E27FC236}">
                <a16:creationId xmlns:a16="http://schemas.microsoft.com/office/drawing/2014/main" id="{2E431D59-45FE-C1D4-ED37-3F7EC638337E}"/>
              </a:ext>
            </a:extLst>
          </p:cNvPr>
          <p:cNvSpPr txBox="1">
            <a:spLocks/>
          </p:cNvSpPr>
          <p:nvPr/>
        </p:nvSpPr>
        <p:spPr>
          <a:xfrm>
            <a:off x="5606486" y="6292815"/>
            <a:ext cx="5147239" cy="53333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a:solidFill>
                  <a:srgbClr val="262626"/>
                </a:solidFill>
                <a:latin typeface="Calibri" panose="020F0502020204030204" pitchFamily="34" charset="0"/>
              </a:rPr>
              <a:t>*) v. 2015, 2018 ja2021: Sosiaali- ja terveysala</a:t>
            </a:r>
          </a:p>
          <a:p>
            <a:r>
              <a:rPr lang="fi-FI" sz="1000" b="0">
                <a:solidFill>
                  <a:srgbClr val="262626"/>
                </a:solidFill>
                <a:latin typeface="Calibri" panose="020F0502020204030204" pitchFamily="34" charset="0"/>
              </a:rPr>
              <a:t>**) v. 2015, 2018 ja2021: Kansainvälisyys, kehitysyhteistyö ja muu avustustoiminta ulkomaille</a:t>
            </a:r>
          </a:p>
          <a:p>
            <a:r>
              <a:rPr lang="fi-FI" sz="1000" b="0">
                <a:solidFill>
                  <a:srgbClr val="262626"/>
                </a:solidFill>
                <a:latin typeface="Calibri" panose="020F0502020204030204" pitchFamily="34" charset="0"/>
              </a:rPr>
              <a:t>***) v. 2015 ja 2018: Lapset ja nuoriso</a:t>
            </a:r>
          </a:p>
        </p:txBody>
      </p:sp>
    </p:spTree>
    <p:extLst>
      <p:ext uri="{BB962C8B-B14F-4D97-AF65-F5344CB8AC3E}">
        <p14:creationId xmlns:p14="http://schemas.microsoft.com/office/powerpoint/2010/main" val="170642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28.3.2024</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Vapaaehtoistoimintaan osallistuminen 2024</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9</a:t>
            </a:fld>
            <a:endParaRPr lang="fi-FI" dirty="0"/>
          </a:p>
        </p:txBody>
      </p:sp>
      <p:sp>
        <p:nvSpPr>
          <p:cNvPr id="7" name="Otsikko 6">
            <a:extLst>
              <a:ext uri="{FF2B5EF4-FFF2-40B4-BE49-F238E27FC236}">
                <a16:creationId xmlns:a16="http://schemas.microsoft.com/office/drawing/2014/main" id="{F29F355B-026F-C7D1-42D1-4BA7D51EF583}"/>
              </a:ext>
            </a:extLst>
          </p:cNvPr>
          <p:cNvSpPr>
            <a:spLocks noGrp="1"/>
          </p:cNvSpPr>
          <p:nvPr>
            <p:ph type="title"/>
          </p:nvPr>
        </p:nvSpPr>
        <p:spPr/>
        <p:txBody>
          <a:bodyPr/>
          <a:lstStyle/>
          <a:p>
            <a:r>
              <a:rPr lang="fi-FI" sz="2800"/>
              <a:t>Kuinka monta tuntia olet tehnyt vapaaehtoistyötä seuraavilla luetelluista toimialoista edeltävän neljän (4) viikon aikana? 1/4</a:t>
            </a:r>
            <a:endParaRPr lang="fi-FI" sz="2800" dirty="0"/>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n=tehnyt vapaaehtoistyötä viimeisen 4 viikon aikana</a:t>
            </a:r>
          </a:p>
        </p:txBody>
      </p:sp>
      <p:graphicFrame>
        <p:nvGraphicFramePr>
          <p:cNvPr id="12" name="Sisällön paikkamerkki 10">
            <a:extLst>
              <a:ext uri="{FF2B5EF4-FFF2-40B4-BE49-F238E27FC236}">
                <a16:creationId xmlns:a16="http://schemas.microsoft.com/office/drawing/2014/main" id="{E7ACD2D3-6C8A-7E20-848A-58CB0F7B06A7}"/>
              </a:ext>
            </a:extLst>
          </p:cNvPr>
          <p:cNvGraphicFramePr>
            <a:graphicFrameLocks noGrp="1"/>
          </p:cNvGraphicFramePr>
          <p:nvPr>
            <p:ph idx="1"/>
            <p:custDataLst>
              <p:tags r:id="rId1"/>
            </p:custDataLst>
          </p:nvPr>
        </p:nvGraphicFramePr>
        <p:xfrm>
          <a:off x="854075" y="1571625"/>
          <a:ext cx="10484414"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560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heme/theme1.xml><?xml version="1.0" encoding="utf-8"?>
<a:theme xmlns:a="http://schemas.openxmlformats.org/drawingml/2006/main" name="Etu- ja takasivut">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loustutkimus-raporttipohja">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oustutkimus-raporttipohja" id="{20083AAD-8A82-4AFB-9EC9-D1B5343B9474}" vid="{E5D5209F-B583-400E-A6AE-946B14C73403}"/>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Taloustutkimus-sivuteema</Template>
  <TotalTime>2963</TotalTime>
  <Words>2477</Words>
  <Application>Microsoft Office PowerPoint</Application>
  <PresentationFormat>Laajakuva</PresentationFormat>
  <Paragraphs>433</Paragraphs>
  <Slides>45</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45</vt:i4>
      </vt:variant>
    </vt:vector>
  </HeadingPairs>
  <TitlesOfParts>
    <vt:vector size="51" baseType="lpstr">
      <vt:lpstr>Arial</vt:lpstr>
      <vt:lpstr>Calibri</vt:lpstr>
      <vt:lpstr>Calibri Light</vt:lpstr>
      <vt:lpstr>Times New Roman</vt:lpstr>
      <vt:lpstr>Etu- ja takasivut</vt:lpstr>
      <vt:lpstr>Taloustutkimus-raporttipohja</vt:lpstr>
      <vt:lpstr>Vapaaehtoistoimintaan osallistumien Suomessa 2024</vt:lpstr>
      <vt:lpstr>Tutkimuksen toteutus</vt:lpstr>
      <vt:lpstr>Tutkimusgrafiikka</vt:lpstr>
      <vt:lpstr>Oletko osallistunut vapaaehtoistoimintaan</vt:lpstr>
      <vt:lpstr>Kun teet vapaaehtoistehtäviä, niin koetko olevasi (voit valita enintään kolme) </vt:lpstr>
      <vt:lpstr>Millä näistä toimialoista olet tehnyt vapaaehtoistehtäviä viimeksi kuluneen vuoden aikana?</vt:lpstr>
      <vt:lpstr>Millä näistä toimialoista olet tehnyt vapaaehtoistehtäviä viimeksi kuluneen vuoden aikana?</vt:lpstr>
      <vt:lpstr>Kuinka monta tuntia olet tehnyt vapaaehtoistyötä seuraavilla luetelluista toimialoista edeltävän neljän (4) viikon aikana? 2015-2024</vt:lpstr>
      <vt:lpstr>Kuinka monta tuntia olet tehnyt vapaaehtoistyötä seuraavilla luetelluista toimialoista edeltävän neljän (4) viikon aikana? 1/4</vt:lpstr>
      <vt:lpstr>Kuinka monta tuntia olet tehnyt vapaaehtoistyötä seuraavilla luetelluista toimialoista edeltävän neljän (4) viikon aikana? 2/4</vt:lpstr>
      <vt:lpstr>Kuinka monta tuntia olet tehnyt vapaaehtoistyötä seuraavilla luetelluista toimialoista edeltävän neljän (4) viikon aikana? 3/4</vt:lpstr>
      <vt:lpstr>Kuinka monta tuntia olet tehnyt vapaaehtoistyötä seuraavilla luetelluista toimialoista edeltävän neljän (4) viikon aikana? 4/4</vt:lpstr>
      <vt:lpstr>Kuinka monta tuntia olet tehnyt vapaaehtoistyötä seuraavilla luetelluista toimialoista edeltävän neljän (4) viikon aikana? 2015-2024  1/4</vt:lpstr>
      <vt:lpstr>Kuinka monta tuntia olet tehnyt vapaaehtoistyötä seuraavilla luetelluista toimialoista edeltävän neljän (4) viikon aikana? 2015-2024  2/4</vt:lpstr>
      <vt:lpstr>Kuinka monta tuntia olet tehnyt vapaaehtoistyötä seuraavilla luetelluista toimialoista edeltävän neljän (4) viikon aikana? 2015-2024  3/4</vt:lpstr>
      <vt:lpstr>Kuinka monta tuntia olet tehnyt vapaaehtoistyötä seuraavilla luetelluista toimialoista edeltävän neljän (4) viikon aikana? 2015-2024  4/4</vt:lpstr>
      <vt:lpstr>Millaisia vapaaehtoistehtäviä olet tehnyt edeltävän vuoden aikana?</vt:lpstr>
      <vt:lpstr>Millaisia vapaaehtoistehtäviä olet tehnyt edeltävän vuoden aikana?</vt:lpstr>
      <vt:lpstr>Millaiseen vapaaehtoistoimintaan olet ensisijaisesti osallistunut?</vt:lpstr>
      <vt:lpstr>Millaiseen vapaaehtoistoimintaan olet ensisijaisesti osallistunut? 2018-2024</vt:lpstr>
      <vt:lpstr>Minkä yhteisön organisoimaa vapaaehtoistyötä on tehnyt? 2021-2024</vt:lpstr>
      <vt:lpstr>Haluaisitko osallistua vapaaehtoistoimintaan, jos pyydettäisiin mukaan?</vt:lpstr>
      <vt:lpstr>Haluaisitko osallistua vapaaehtoistoimintaan, jos pyydettäisiin mukaan? 2015-2024  1/2</vt:lpstr>
      <vt:lpstr>Haluaisitko osallistua vapaaehtoistoimintaan, jos pyydettäisiin mukaan? 2015-2024  1/2</vt:lpstr>
      <vt:lpstr>Haluaisitko osallistua vapaaehtoistoimintaan, jos pyydettäisiin mukaan? 15-24 vuotiaat</vt:lpstr>
      <vt:lpstr>Haluaisitko osallistua vapaaehtoistoimintaan, jos pyydettäisiin mukaan? 15-24 vuotiaat  2018-2024</vt:lpstr>
      <vt:lpstr>Mikä helpottaisi osallistumistasi vapaaehtoistoimintaan?</vt:lpstr>
      <vt:lpstr>Mikä helpottaisi osallistumistasi vapaaehtoistoimintaan?</vt:lpstr>
      <vt:lpstr>Mikä helpottaisi osallistumistasi vapaaehtoistoimintaan?</vt:lpstr>
      <vt:lpstr>Mielipiteet väittämistä</vt:lpstr>
      <vt:lpstr>Minkä verran aiot osallistua vapaaehtoistoimintaan lähitulevaisuudessa (3 vuoden päästä)?</vt:lpstr>
      <vt:lpstr>Osallistutko vapaaehtoistoimintaan 3 vuoden päästä ensisijaisesti...</vt:lpstr>
      <vt:lpstr>Minkä tahon kautta osallistut vapaaehtoistoimintaan 3 vuoden päästä?</vt:lpstr>
      <vt:lpstr>Minkä yhteisön organisoimana aikoo tehdä vapaaehtoistyötä lähitulevaisuudessa?</vt:lpstr>
      <vt:lpstr>Mitkä tekijät ovat sinulle merkityksellisiä, jos mietit millaisen yhteisön vapaaehtoistoimintaan haluaisit osallistua?</vt:lpstr>
      <vt:lpstr>Vastaajien taustatiedot</vt:lpstr>
      <vt:lpstr>Vastaajarakenne</vt:lpstr>
      <vt:lpstr>Vastaajien taustatiedot</vt:lpstr>
      <vt:lpstr>PowerPoint-esitys</vt:lpstr>
      <vt:lpstr>Liitteet</vt:lpstr>
      <vt:lpstr>PowerPoint-esitys</vt:lpstr>
      <vt:lpstr>Quality guarantee</vt:lpstr>
      <vt:lpstr>PowerPoint-esitys</vt:lpstr>
      <vt:lpstr>PowerPoint-esitys</vt:lpstr>
      <vt:lpstr>Internet-paneelin taustatiedot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ASIAKAS-TYYTYVÄISYYS-TUTKIMUS-</dc:title>
  <dc:creator>Marjaleena Pihlflyckt</dc:creator>
  <cp:lastModifiedBy>Tuomo Turja</cp:lastModifiedBy>
  <cp:revision>77</cp:revision>
  <dcterms:created xsi:type="dcterms:W3CDTF">2022-10-26T07:54:20Z</dcterms:created>
  <dcterms:modified xsi:type="dcterms:W3CDTF">2024-03-28T09:29:31Z</dcterms:modified>
</cp:coreProperties>
</file>