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8430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ijä ja päivämäärä"/>
          <p:cNvSpPr txBox="1"/>
          <p:nvPr>
            <p:ph type="body" sz="quarter" idx="21" hasCustomPrompt="1"/>
          </p:nvPr>
        </p:nvSpPr>
        <p:spPr>
          <a:xfrm>
            <a:off x="11176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Tekijä ja päivämäärä</a:t>
            </a:r>
          </a:p>
        </p:txBody>
      </p:sp>
      <p:sp>
        <p:nvSpPr>
          <p:cNvPr id="12" name="Esityksen otsikko"/>
          <p:cNvSpPr txBox="1"/>
          <p:nvPr>
            <p:ph type="title" hasCustomPrompt="1"/>
          </p:nvPr>
        </p:nvSpPr>
        <p:spPr>
          <a:xfrm>
            <a:off x="11176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Esityksen otsikko</a:t>
            </a:r>
          </a:p>
        </p:txBody>
      </p:sp>
      <p:sp>
        <p:nvSpPr>
          <p:cNvPr id="13" name="Leipätekstin taso yksi…"/>
          <p:cNvSpPr txBox="1"/>
          <p:nvPr>
            <p:ph type="body" sz="quarter" idx="1" hasCustomPrompt="1"/>
          </p:nvPr>
        </p:nvSpPr>
        <p:spPr>
          <a:xfrm>
            <a:off x="11176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Esityksen alaotsikko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Dian numero"/>
          <p:cNvSpPr txBox="1"/>
          <p:nvPr>
            <p:ph type="sldNum" sz="quarter" idx="2"/>
          </p:nvPr>
        </p:nvSpPr>
        <p:spPr>
          <a:xfrm>
            <a:off x="6779615" y="9232544"/>
            <a:ext cx="283770" cy="27513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ä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Leipätekstin taso yksi…"/>
          <p:cNvSpPr txBox="1"/>
          <p:nvPr>
            <p:ph type="body" sz="half" idx="1" hasCustomPrompt="1"/>
          </p:nvPr>
        </p:nvSpPr>
        <p:spPr>
          <a:xfrm>
            <a:off x="11176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Väite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ärkeä tosia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osiasian tiedot"/>
          <p:cNvSpPr txBox="1"/>
          <p:nvPr>
            <p:ph type="body" sz="quarter" idx="21" hasCustomPrompt="1"/>
          </p:nvPr>
        </p:nvSpPr>
        <p:spPr>
          <a:xfrm>
            <a:off x="11176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Tosiasian tiedot</a:t>
            </a:r>
          </a:p>
        </p:txBody>
      </p:sp>
      <p:sp>
        <p:nvSpPr>
          <p:cNvPr id="107" name="Leipätekstin taso yksi…"/>
          <p:cNvSpPr txBox="1"/>
          <p:nvPr>
            <p:ph type="body" idx="1" hasCustomPrompt="1"/>
          </p:nvPr>
        </p:nvSpPr>
        <p:spPr>
          <a:xfrm>
            <a:off x="11176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5pPr>
          </a:lstStyle>
          <a:p>
            <a:pPr/>
            <a:r>
              <a:t>100 %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Leipätekstin taso yksi…"/>
          <p:cNvSpPr txBox="1"/>
          <p:nvPr>
            <p:ph type="body" sz="quarter" idx="1" hasCustomPrompt="1"/>
          </p:nvPr>
        </p:nvSpPr>
        <p:spPr>
          <a:xfrm>
            <a:off x="11557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”Huomattava lainaus”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Lähdeviite"/>
          <p:cNvSpPr txBox="1"/>
          <p:nvPr>
            <p:ph type="body" sz="quarter" idx="21" hasCustomPrompt="1"/>
          </p:nvPr>
        </p:nvSpPr>
        <p:spPr>
          <a:xfrm>
            <a:off x="16383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Lähdeviite</a:t>
            </a:r>
          </a:p>
        </p:txBody>
      </p:sp>
      <p:sp>
        <p:nvSpPr>
          <p:cNvPr id="117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Kuva"/>
          <p:cNvSpPr/>
          <p:nvPr>
            <p:ph type="pic" idx="21"/>
          </p:nvPr>
        </p:nvSpPr>
        <p:spPr>
          <a:xfrm>
            <a:off x="-16637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Kuva"/>
          <p:cNvSpPr/>
          <p:nvPr>
            <p:ph type="pic" sz="quarter" idx="22"/>
          </p:nvPr>
        </p:nvSpPr>
        <p:spPr>
          <a:xfrm>
            <a:off x="70167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Kuva"/>
          <p:cNvSpPr/>
          <p:nvPr>
            <p:ph type="pic" idx="23"/>
          </p:nvPr>
        </p:nvSpPr>
        <p:spPr>
          <a:xfrm>
            <a:off x="5403850" y="2749550"/>
            <a:ext cx="7937500" cy="9238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886640052_3195x2556.jpeg"/>
          <p:cNvSpPr/>
          <p:nvPr>
            <p:ph type="pic" idx="21"/>
          </p:nvPr>
        </p:nvSpPr>
        <p:spPr>
          <a:xfrm>
            <a:off x="-5969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Dian numero"/>
          <p:cNvSpPr txBox="1"/>
          <p:nvPr>
            <p:ph type="sldNum" sz="quarter" idx="2"/>
          </p:nvPr>
        </p:nvSpPr>
        <p:spPr>
          <a:xfrm>
            <a:off x="6779615" y="9232544"/>
            <a:ext cx="283770" cy="275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"/>
          <p:cNvSpPr/>
          <p:nvPr>
            <p:ph type="pic" idx="21"/>
          </p:nvPr>
        </p:nvSpPr>
        <p:spPr>
          <a:xfrm>
            <a:off x="42333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Esityksen otsikko"/>
          <p:cNvSpPr txBox="1"/>
          <p:nvPr>
            <p:ph type="title" hasCustomPrompt="1"/>
          </p:nvPr>
        </p:nvSpPr>
        <p:spPr>
          <a:xfrm>
            <a:off x="11176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Esityksen otsikko</a:t>
            </a:r>
          </a:p>
        </p:txBody>
      </p:sp>
      <p:sp>
        <p:nvSpPr>
          <p:cNvPr id="23" name="Leipätekstin taso yksi…"/>
          <p:cNvSpPr txBox="1"/>
          <p:nvPr>
            <p:ph type="body" sz="quarter" idx="1" hasCustomPrompt="1"/>
          </p:nvPr>
        </p:nvSpPr>
        <p:spPr>
          <a:xfrm>
            <a:off x="11176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Esityksen alaotsikko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Tekijä ja päivämäärä"/>
          <p:cNvSpPr txBox="1"/>
          <p:nvPr>
            <p:ph type="body" sz="quarter" idx="22" hasCustomPrompt="1"/>
          </p:nvPr>
        </p:nvSpPr>
        <p:spPr>
          <a:xfrm>
            <a:off x="11176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Tekijä ja päivämäärä</a:t>
            </a:r>
          </a:p>
        </p:txBody>
      </p:sp>
      <p:sp>
        <p:nvSpPr>
          <p:cNvPr id="25" name="Dian numero"/>
          <p:cNvSpPr txBox="1"/>
          <p:nvPr>
            <p:ph type="sldNum" sz="quarter" idx="2"/>
          </p:nvPr>
        </p:nvSpPr>
        <p:spPr>
          <a:xfrm>
            <a:off x="6776161" y="9232544"/>
            <a:ext cx="283770" cy="27513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tsikko ja kuva vaihtoeht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/>
          <p:nvPr>
            <p:ph type="pic" idx="21"/>
          </p:nvPr>
        </p:nvSpPr>
        <p:spPr>
          <a:xfrm>
            <a:off x="57382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Leipätekstin taso yksi…"/>
          <p:cNvSpPr txBox="1"/>
          <p:nvPr>
            <p:ph type="body" sz="quarter" idx="1" hasCustomPrompt="1"/>
          </p:nvPr>
        </p:nvSpPr>
        <p:spPr>
          <a:xfrm>
            <a:off x="11176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Dian alaotsikko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Dian otsikko"/>
          <p:cNvSpPr txBox="1"/>
          <p:nvPr>
            <p:ph type="title" hasCustomPrompt="1"/>
          </p:nvPr>
        </p:nvSpPr>
        <p:spPr>
          <a:xfrm>
            <a:off x="11176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pPr/>
            <a:r>
              <a:t>Dian otsikko</a:t>
            </a:r>
          </a:p>
        </p:txBody>
      </p:sp>
      <p:sp>
        <p:nvSpPr>
          <p:cNvPr id="35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tsikko ja 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eipätekstin taso yksi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Dian luetteloteksti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Dian alaotsikko"/>
          <p:cNvSpPr txBox="1"/>
          <p:nvPr>
            <p:ph type="body" sz="quarter" idx="21" hasCustomPrompt="1"/>
          </p:nvPr>
        </p:nvSpPr>
        <p:spPr>
          <a:xfrm>
            <a:off x="11176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Dian alaotsikko</a:t>
            </a:r>
          </a:p>
        </p:txBody>
      </p:sp>
      <p:sp>
        <p:nvSpPr>
          <p:cNvPr id="44" name="Dian otsikko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Dian otsikko</a:t>
            </a:r>
          </a:p>
        </p:txBody>
      </p:sp>
      <p:sp>
        <p:nvSpPr>
          <p:cNvPr id="45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uettelo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eipätekstin taso yksi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pPr/>
            <a:r>
              <a:t>Dian luetteloteksti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tsikko, luettel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660384004_1290x1720.jpeg"/>
          <p:cNvSpPr/>
          <p:nvPr>
            <p:ph type="pic" idx="21"/>
          </p:nvPr>
        </p:nvSpPr>
        <p:spPr>
          <a:xfrm>
            <a:off x="65913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Dian otsikko"/>
          <p:cNvSpPr txBox="1"/>
          <p:nvPr>
            <p:ph type="title" hasCustomPrompt="1"/>
          </p:nvPr>
        </p:nvSpPr>
        <p:spPr>
          <a:xfrm>
            <a:off x="11176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Dian otsikko</a:t>
            </a:r>
          </a:p>
        </p:txBody>
      </p:sp>
      <p:sp>
        <p:nvSpPr>
          <p:cNvPr id="62" name="Dian alaotsikko"/>
          <p:cNvSpPr txBox="1"/>
          <p:nvPr>
            <p:ph type="body" sz="quarter" idx="22" hasCustomPrompt="1"/>
          </p:nvPr>
        </p:nvSpPr>
        <p:spPr>
          <a:xfrm>
            <a:off x="11176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Dian alaotsikko</a:t>
            </a:r>
          </a:p>
        </p:txBody>
      </p:sp>
      <p:sp>
        <p:nvSpPr>
          <p:cNvPr id="63" name="Leipätekstin taso yksi…"/>
          <p:cNvSpPr txBox="1"/>
          <p:nvPr>
            <p:ph type="body" sz="half" idx="1" hasCustomPrompt="1"/>
          </p:nvPr>
        </p:nvSpPr>
        <p:spPr>
          <a:xfrm>
            <a:off x="11176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Dian luetteloteksti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s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sion otsikko"/>
          <p:cNvSpPr txBox="1"/>
          <p:nvPr>
            <p:ph type="title" hasCustomPrompt="1"/>
          </p:nvPr>
        </p:nvSpPr>
        <p:spPr>
          <a:xfrm>
            <a:off x="11176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Osion otsikko</a:t>
            </a:r>
          </a:p>
        </p:txBody>
      </p:sp>
      <p:sp>
        <p:nvSpPr>
          <p:cNvPr id="72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Dian otsikko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Dian otsikko</a:t>
            </a:r>
          </a:p>
        </p:txBody>
      </p:sp>
      <p:sp>
        <p:nvSpPr>
          <p:cNvPr id="80" name="Dian alaotsikko"/>
          <p:cNvSpPr txBox="1"/>
          <p:nvPr>
            <p:ph type="body" sz="quarter" idx="21" hasCustomPrompt="1"/>
          </p:nvPr>
        </p:nvSpPr>
        <p:spPr>
          <a:xfrm>
            <a:off x="11176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Dian alaotsikko</a:t>
            </a:r>
          </a:p>
        </p:txBody>
      </p:sp>
      <p:sp>
        <p:nvSpPr>
          <p:cNvPr id="81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n otsikko"/>
          <p:cNvSpPr txBox="1"/>
          <p:nvPr>
            <p:ph type="title" hasCustomPrompt="1"/>
          </p:nvPr>
        </p:nvSpPr>
        <p:spPr>
          <a:xfrm>
            <a:off x="11176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pPr/>
            <a:r>
              <a:t>Agendan otsikko</a:t>
            </a:r>
          </a:p>
        </p:txBody>
      </p:sp>
      <p:sp>
        <p:nvSpPr>
          <p:cNvPr id="89" name="Agendan alaotsikko"/>
          <p:cNvSpPr txBox="1"/>
          <p:nvPr>
            <p:ph type="body" sz="quarter" idx="21" hasCustomPrompt="1"/>
          </p:nvPr>
        </p:nvSpPr>
        <p:spPr>
          <a:xfrm>
            <a:off x="11176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Agendan alaotsikko</a:t>
            </a:r>
          </a:p>
        </p:txBody>
      </p:sp>
      <p:sp>
        <p:nvSpPr>
          <p:cNvPr id="90" name="Leipätekstin taso yksi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pc="-38" sz="3800"/>
            </a:lvl1pPr>
            <a:lvl2pPr marL="0" indent="457200">
              <a:spcBef>
                <a:spcPts val="1300"/>
              </a:spcBef>
              <a:buSzTx/>
              <a:buNone/>
              <a:defRPr spc="-38" sz="3800"/>
            </a:lvl2pPr>
            <a:lvl3pPr marL="0" indent="914400">
              <a:spcBef>
                <a:spcPts val="1300"/>
              </a:spcBef>
              <a:buSzTx/>
              <a:buNone/>
              <a:defRPr spc="-38" sz="3800"/>
            </a:lvl3pPr>
            <a:lvl4pPr marL="0" indent="1371600">
              <a:spcBef>
                <a:spcPts val="1300"/>
              </a:spcBef>
              <a:buSzTx/>
              <a:buNone/>
              <a:defRPr spc="-38" sz="3800"/>
            </a:lvl4pPr>
            <a:lvl5pPr marL="0" indent="1828800">
              <a:spcBef>
                <a:spcPts val="1300"/>
              </a:spcBef>
              <a:buSzTx/>
              <a:buNone/>
              <a:defRPr spc="-38" sz="3800"/>
            </a:lvl5pPr>
          </a:lstStyle>
          <a:p>
            <a:pPr/>
            <a:r>
              <a:t>Agendan aiheet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ipätekstin taso yksi…"/>
          <p:cNvSpPr txBox="1"/>
          <p:nvPr>
            <p:ph type="body" idx="1" hasCustomPrompt="1"/>
          </p:nvPr>
        </p:nvSpPr>
        <p:spPr>
          <a:xfrm>
            <a:off x="11176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Dian luetteloteksti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Dian otsikko"/>
          <p:cNvSpPr txBox="1"/>
          <p:nvPr>
            <p:ph type="title" hasCustomPrompt="1"/>
          </p:nvPr>
        </p:nvSpPr>
        <p:spPr>
          <a:xfrm>
            <a:off x="11176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Dian otsikko</a:t>
            </a:r>
          </a:p>
        </p:txBody>
      </p:sp>
      <p:sp>
        <p:nvSpPr>
          <p:cNvPr id="4" name="Dian numero"/>
          <p:cNvSpPr txBox="1"/>
          <p:nvPr>
            <p:ph type="sldNum" sz="quarter" idx="2"/>
          </p:nvPr>
        </p:nvSpPr>
        <p:spPr>
          <a:xfrm>
            <a:off x="6776228" y="9232544"/>
            <a:ext cx="283770" cy="27513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ohjat.png" descr="Pohja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8430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kärlek.jpg" descr="kärle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0" y="3225800"/>
            <a:ext cx="12700000" cy="619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ohjat10.png" descr="Pohjat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8430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Varje människa behöver bli sedd, hörd och älskad.…"/>
          <p:cNvSpPr txBox="1"/>
          <p:nvPr>
            <p:ph type="subTitle" sz="half" idx="1"/>
          </p:nvPr>
        </p:nvSpPr>
        <p:spPr>
          <a:xfrm>
            <a:off x="749300" y="2371725"/>
            <a:ext cx="7774633" cy="435133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261257" indent="-261257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0" sz="3200">
                <a:latin typeface="Martti-Regular"/>
                <a:ea typeface="Martti-Regular"/>
                <a:cs typeface="Martti-Regular"/>
                <a:sym typeface="Martti-Regular"/>
              </a:defRPr>
            </a:pPr>
            <a:r>
              <a:t>Varje människa behöver bli sedd, hörd och älskad.</a:t>
            </a:r>
          </a:p>
          <a:p>
            <a:pPr marL="261257" indent="-261257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0" sz="3200">
                <a:latin typeface="Martti-Regular"/>
                <a:ea typeface="Martti-Regular"/>
                <a:cs typeface="Martti-Regular"/>
                <a:sym typeface="Martti-Regular"/>
              </a:defRPr>
            </a:pPr>
            <a:r>
              <a:t>Det är viktigt att älska och bli älskad.</a:t>
            </a:r>
          </a:p>
          <a:p>
            <a:pPr marL="261257" indent="-261257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0" sz="3200">
                <a:latin typeface="Martti-Regular"/>
                <a:ea typeface="Martti-Regular"/>
                <a:cs typeface="Martti-Regular"/>
                <a:sym typeface="Martti-Regular"/>
              </a:defRPr>
            </a:pPr>
            <a:r>
              <a:t>Kärleken behöver omsorg för att må bra.</a:t>
            </a:r>
          </a:p>
          <a:p>
            <a:pPr marL="261257" indent="-261257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0" sz="3200">
                <a:latin typeface="Martti-Regular"/>
                <a:ea typeface="Martti-Regular"/>
                <a:cs typeface="Martti-Regular"/>
                <a:sym typeface="Martti-Regular"/>
              </a:defRPr>
            </a:pPr>
            <a:r>
              <a:t>Äktenskapet och ett tryggt förhållande skyddar paret och hela familjen.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till.jpg" descr="til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0" y="3225800"/>
            <a:ext cx="12700000" cy="619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ohjat2.png" descr="Pohjat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8430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Att förbinda sig innebär ett personligt beslut att leva ihop med en annan.…"/>
          <p:cNvSpPr txBox="1"/>
          <p:nvPr>
            <p:ph type="subTitle" sz="half" idx="1"/>
          </p:nvPr>
        </p:nvSpPr>
        <p:spPr>
          <a:xfrm>
            <a:off x="749300" y="2371725"/>
            <a:ext cx="9076681" cy="435133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261257" indent="-261257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0" sz="3200">
                <a:latin typeface="Martti-Regular"/>
                <a:ea typeface="Martti-Regular"/>
                <a:cs typeface="Martti-Regular"/>
                <a:sym typeface="Martti-Regular"/>
              </a:defRPr>
            </a:pPr>
            <a:r>
              <a:t>Att förbinda sig innebär ett personligt beslut att leva ihop med en annan.</a:t>
            </a:r>
          </a:p>
          <a:p>
            <a:pPr marL="261257" indent="-261257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0" sz="3200">
                <a:latin typeface="Martti-Regular"/>
                <a:ea typeface="Martti-Regular"/>
                <a:cs typeface="Martti-Regular"/>
                <a:sym typeface="Martti-Regular"/>
              </a:defRPr>
            </a:pPr>
            <a:r>
              <a:t>Att förbinda sig innebär trygghet och ro för ett gemensamt liv.</a:t>
            </a:r>
          </a:p>
          <a:p>
            <a:pPr marL="261257" indent="-261257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0" sz="3200">
                <a:latin typeface="Martti-Regular"/>
                <a:ea typeface="Martti-Regular"/>
                <a:cs typeface="Martti-Regular"/>
                <a:sym typeface="Martti-Regular"/>
              </a:defRPr>
            </a:pPr>
            <a:r>
              <a:t>I ett tryggt förhållande kan man lära känna sin partner och sig själv bättre.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kän.jpg" descr="kä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0" y="3225800"/>
            <a:ext cx="12700000" cy="619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ohjat3.png" descr="Pohjat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8430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I ett förhållande känner båda två många olika slag av känslor.…"/>
          <p:cNvSpPr txBox="1"/>
          <p:nvPr>
            <p:ph type="subTitle" idx="1"/>
          </p:nvPr>
        </p:nvSpPr>
        <p:spPr>
          <a:xfrm>
            <a:off x="749300" y="2371725"/>
            <a:ext cx="12344400" cy="479564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261257" indent="-261257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0" sz="3200">
                <a:latin typeface="Martti-Regular"/>
                <a:ea typeface="Martti-Regular"/>
                <a:cs typeface="Martti-Regular"/>
                <a:sym typeface="Martti-Regular"/>
              </a:defRPr>
            </a:pPr>
            <a:r>
              <a:t>I ett förhållande känner båda två många olika slag av känslor.</a:t>
            </a:r>
          </a:p>
          <a:p>
            <a:pPr marL="261257" indent="-261257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0" sz="3200">
                <a:latin typeface="Martti-Regular"/>
                <a:ea typeface="Martti-Regular"/>
                <a:cs typeface="Martti-Regular"/>
                <a:sym typeface="Martti-Regular"/>
              </a:defRPr>
            </a:pPr>
            <a:r>
              <a:t>Inga känslor är rätt eller fel.</a:t>
            </a:r>
          </a:p>
          <a:p>
            <a:pPr marL="261257" indent="-261257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0" sz="3200">
                <a:latin typeface="Martti-Regular"/>
                <a:ea typeface="Martti-Regular"/>
                <a:cs typeface="Martti-Regular"/>
                <a:sym typeface="Martti-Regular"/>
              </a:defRPr>
            </a:pPr>
            <a:r>
              <a:t>När man upptäcker känslor inom sig själv och </a:t>
            </a:r>
            <a:br/>
            <a:r>
              <a:t>berättar om dem till sin partner, lär man känna </a:t>
            </a:r>
            <a:br/>
            <a:r>
              <a:t>sig själv och sin partner bättre.</a:t>
            </a:r>
          </a:p>
          <a:p>
            <a:pPr marL="261257" indent="-261257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0" sz="3200">
                <a:latin typeface="Martti-Regular"/>
                <a:ea typeface="Martti-Regular"/>
                <a:cs typeface="Martti-Regular"/>
                <a:sym typeface="Martti-Regular"/>
              </a:defRPr>
            </a:pPr>
            <a:r>
              <a:t>Känslor ger ingen rätt att tala eller agera </a:t>
            </a:r>
            <a:br/>
            <a:r>
              <a:t>sårande mot sin partner.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ex.jpg" descr="sex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0" y="3225800"/>
            <a:ext cx="12700000" cy="619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ohjat4.png" descr="Pohjat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8430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Ömhet, passion och en varm humor är viktiga i en nära parrelation.…"/>
          <p:cNvSpPr txBox="1"/>
          <p:nvPr>
            <p:ph type="subTitle" sz="half" idx="1"/>
          </p:nvPr>
        </p:nvSpPr>
        <p:spPr>
          <a:xfrm>
            <a:off x="749300" y="2371725"/>
            <a:ext cx="8147943" cy="435133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261257" indent="-261257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0" sz="3200">
                <a:latin typeface="Martti-Regular"/>
                <a:ea typeface="Martti-Regular"/>
                <a:cs typeface="Martti-Regular"/>
                <a:sym typeface="Martti-Regular"/>
              </a:defRPr>
            </a:pPr>
            <a:r>
              <a:t>Ömhet, passion och en varm humor är viktiga i en nära parrelation.</a:t>
            </a:r>
          </a:p>
          <a:p>
            <a:pPr marL="261257" indent="-261257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0" sz="3200">
                <a:latin typeface="Martti-Regular"/>
                <a:ea typeface="Martti-Regular"/>
                <a:cs typeface="Martti-Regular"/>
                <a:sym typeface="Martti-Regular"/>
              </a:defRPr>
            </a:pPr>
            <a:r>
              <a:t>Sexualitet är en längtan efter närhet.</a:t>
            </a:r>
          </a:p>
          <a:p>
            <a:pPr marL="261257" indent="-261257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0" sz="3200">
                <a:latin typeface="Martti-Regular"/>
                <a:ea typeface="Martti-Regular"/>
                <a:cs typeface="Martti-Regular"/>
                <a:sym typeface="Martti-Regular"/>
              </a:defRPr>
            </a:pPr>
            <a:r>
              <a:t>Sexualitet innebär att vilja beröra och få beröring av sin partner.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räl.jpg" descr="grä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0" y="3225800"/>
            <a:ext cx="12700000" cy="619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ohjat5.png" descr="Pohjat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8430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I en nära relation är individernas önskningar och behov ibland olika, vilket ofta kan leda till gräl.…"/>
          <p:cNvSpPr txBox="1"/>
          <p:nvPr>
            <p:ph type="subTitle" sz="half" idx="1"/>
          </p:nvPr>
        </p:nvSpPr>
        <p:spPr>
          <a:xfrm>
            <a:off x="749300" y="2371725"/>
            <a:ext cx="8060681" cy="435133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261257" indent="-261257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0" sz="3200">
                <a:latin typeface="Martti-Regular"/>
                <a:ea typeface="Martti-Regular"/>
                <a:cs typeface="Martti-Regular"/>
                <a:sym typeface="Martti-Regular"/>
              </a:defRPr>
            </a:pPr>
            <a:r>
              <a:t>I en nära relation är individernas önskningar och behov ibland olika, vilket ofta kan leda till gräl.</a:t>
            </a:r>
          </a:p>
          <a:p>
            <a:pPr marL="261257" indent="-261257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0" sz="3200">
                <a:latin typeface="Martti-Regular"/>
                <a:ea typeface="Martti-Regular"/>
                <a:cs typeface="Martti-Regular"/>
                <a:sym typeface="Martti-Regular"/>
              </a:defRPr>
            </a:pPr>
            <a:r>
              <a:t>Gräl och konflikter är en naturlig del av livet.</a:t>
            </a:r>
          </a:p>
          <a:p>
            <a:pPr marL="261257" indent="-261257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0" sz="3200">
                <a:latin typeface="Martti-Regular"/>
                <a:ea typeface="Martti-Regular"/>
                <a:cs typeface="Martti-Regular"/>
                <a:sym typeface="Martti-Regular"/>
              </a:defRPr>
            </a:pPr>
            <a:r>
              <a:t>En konstruktiv hantering av konflikter stärker förhållandet. Man kan öva sig i att gräla konstruktivt.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ord.jpg" descr="or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0" y="3225800"/>
            <a:ext cx="12700000" cy="619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ohjat6.png" descr="Pohjat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8430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En partner är inte en tankeläsare.…"/>
          <p:cNvSpPr txBox="1"/>
          <p:nvPr>
            <p:ph type="subTitle" sz="half" idx="1"/>
          </p:nvPr>
        </p:nvSpPr>
        <p:spPr>
          <a:xfrm>
            <a:off x="749300" y="2371725"/>
            <a:ext cx="9242227" cy="435133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261257" indent="-261257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0" sz="3200">
                <a:latin typeface="Martti-Regular"/>
                <a:ea typeface="Martti-Regular"/>
                <a:cs typeface="Martti-Regular"/>
                <a:sym typeface="Martti-Regular"/>
              </a:defRPr>
            </a:pPr>
            <a:r>
              <a:t>En partner är inte en tankeläsare.</a:t>
            </a:r>
          </a:p>
          <a:p>
            <a:pPr marL="261257" indent="-261257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0" sz="3200">
                <a:latin typeface="Martti-Regular"/>
                <a:ea typeface="Martti-Regular"/>
                <a:cs typeface="Martti-Regular"/>
                <a:sym typeface="Martti-Regular"/>
              </a:defRPr>
            </a:pPr>
            <a:r>
              <a:t>Genom att tala och lyssna vet vi mera och antar vi mindre.</a:t>
            </a:r>
          </a:p>
          <a:p>
            <a:pPr marL="261257" indent="-261257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0" sz="3200">
                <a:latin typeface="Martti-Regular"/>
                <a:ea typeface="Martti-Regular"/>
                <a:cs typeface="Martti-Regular"/>
                <a:sym typeface="Martti-Regular"/>
              </a:defRPr>
            </a:pPr>
            <a:r>
              <a:t>Att tala och lyssna hjälper oss att förstå varandra.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hand.jpg" descr="han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0" y="3225800"/>
            <a:ext cx="12700000" cy="619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ohjat7.png" descr="Pohjat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8430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Kärlek visas i handling.…"/>
          <p:cNvSpPr txBox="1"/>
          <p:nvPr>
            <p:ph type="subTitle" sz="half" idx="1"/>
          </p:nvPr>
        </p:nvSpPr>
        <p:spPr>
          <a:xfrm>
            <a:off x="749300" y="2371725"/>
            <a:ext cx="8310513" cy="435133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261257" indent="-261257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0" sz="3200">
                <a:latin typeface="Martti-Regular"/>
                <a:ea typeface="Martti-Regular"/>
                <a:cs typeface="Martti-Regular"/>
                <a:sym typeface="Martti-Regular"/>
              </a:defRPr>
            </a:pPr>
            <a:r>
              <a:t>Kärlek visas i handling.</a:t>
            </a:r>
          </a:p>
          <a:p>
            <a:pPr marL="261257" indent="-261257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0" sz="3200">
                <a:latin typeface="Martti-Regular"/>
                <a:ea typeface="Martti-Regular"/>
                <a:cs typeface="Martti-Regular"/>
                <a:sym typeface="Martti-Regular"/>
              </a:defRPr>
            </a:pPr>
            <a:r>
              <a:t>Omtänksamhet, att hålla det man lovar och att dela hemsysslor jämlikt gör att den gemensamma vardagen fungerar. 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tillit.jpg" descr="tilli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0" y="3225800"/>
            <a:ext cx="12700000" cy="619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ohjat8.png" descr="Pohjat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8430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Förtroende innebär trygghet i parförhållandet.…"/>
          <p:cNvSpPr txBox="1"/>
          <p:nvPr>
            <p:ph type="subTitle" sz="half" idx="1"/>
          </p:nvPr>
        </p:nvSpPr>
        <p:spPr>
          <a:xfrm>
            <a:off x="749300" y="2371725"/>
            <a:ext cx="8132912" cy="435133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261257" indent="-261257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0" sz="3200">
                <a:latin typeface="Martti-Regular"/>
                <a:ea typeface="Martti-Regular"/>
                <a:cs typeface="Martti-Regular"/>
                <a:sym typeface="Martti-Regular"/>
              </a:defRPr>
            </a:pPr>
            <a:r>
              <a:t>Förtroende innebär trygghet i parförhållandet.</a:t>
            </a:r>
          </a:p>
          <a:p>
            <a:pPr marL="261257" indent="-261257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0" sz="3200">
                <a:latin typeface="Martti-Regular"/>
                <a:ea typeface="Martti-Regular"/>
                <a:cs typeface="Martti-Regular"/>
                <a:sym typeface="Martti-Regular"/>
              </a:defRPr>
            </a:pPr>
            <a:r>
              <a:t>Med egna handlingar kan man öka eller minska tilliten.</a:t>
            </a:r>
          </a:p>
          <a:p>
            <a:pPr marL="261257" indent="-261257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0" sz="3200">
                <a:latin typeface="Martti-Regular"/>
                <a:ea typeface="Martti-Regular"/>
                <a:cs typeface="Martti-Regular"/>
                <a:sym typeface="Martti-Regular"/>
              </a:defRPr>
            </a:pPr>
            <a:r>
              <a:t>Trohet och vilja att respektera sin partner är grunden för förtroendet.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tillit.jpg" descr="tilli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0" y="3225800"/>
            <a:ext cx="12700000" cy="619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ohjat9.png" descr="Pohjat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8430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I vardagen sker det lätt missförstånd och fel.…"/>
          <p:cNvSpPr txBox="1"/>
          <p:nvPr>
            <p:ph type="subTitle" sz="half" idx="1"/>
          </p:nvPr>
        </p:nvSpPr>
        <p:spPr>
          <a:xfrm>
            <a:off x="749300" y="2371725"/>
            <a:ext cx="7893547" cy="435133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261257" indent="-261257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0" sz="3200">
                <a:latin typeface="Martti-Regular"/>
                <a:ea typeface="Martti-Regular"/>
                <a:cs typeface="Martti-Regular"/>
                <a:sym typeface="Martti-Regular"/>
              </a:defRPr>
            </a:pPr>
            <a:r>
              <a:t>I vardagen sker det lätt missförstånd och fel.</a:t>
            </a:r>
          </a:p>
          <a:p>
            <a:pPr marL="261257" indent="-261257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0" sz="3200">
                <a:latin typeface="Martti-Regular"/>
                <a:ea typeface="Martti-Regular"/>
                <a:cs typeface="Martti-Regular"/>
                <a:sym typeface="Martti-Regular"/>
              </a:defRPr>
            </a:pPr>
            <a:r>
              <a:t>För att försonas hjälper det att samtala, be om förlåtelse och att förlåta. </a:t>
            </a:r>
          </a:p>
          <a:p>
            <a:pPr marL="261257" indent="-261257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0" sz="3200">
                <a:latin typeface="Martti-Regular"/>
                <a:ea typeface="Martti-Regular"/>
                <a:cs typeface="Martti-Regular"/>
                <a:sym typeface="Martti-Regular"/>
              </a:defRPr>
            </a:pPr>
            <a:r>
              <a:t>Båda mår bättre när man har klarat upp och kommit överens om saker.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