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5FEA89-9F0B-418B-8E42-4A00877F2821}" v="3" dt="2024-03-05T11:59:13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äkkinen Vesa" userId="f8c1c6c8-d50a-49fe-9a65-214c5027695a" providerId="ADAL" clId="{8F5FEA89-9F0B-418B-8E42-4A00877F2821}"/>
    <pc:docChg chg="modSld">
      <pc:chgData name="Häkkinen Vesa" userId="f8c1c6c8-d50a-49fe-9a65-214c5027695a" providerId="ADAL" clId="{8F5FEA89-9F0B-418B-8E42-4A00877F2821}" dt="2024-03-05T11:59:13.878" v="2"/>
      <pc:docMkLst>
        <pc:docMk/>
      </pc:docMkLst>
      <pc:sldChg chg="modSp">
        <pc:chgData name="Häkkinen Vesa" userId="f8c1c6c8-d50a-49fe-9a65-214c5027695a" providerId="ADAL" clId="{8F5FEA89-9F0B-418B-8E42-4A00877F2821}" dt="2024-03-05T11:59:13.878" v="2"/>
        <pc:sldMkLst>
          <pc:docMk/>
          <pc:sldMk cId="1176993366" sldId="256"/>
        </pc:sldMkLst>
        <pc:graphicFrameChg chg="mod">
          <ac:chgData name="Häkkinen Vesa" userId="f8c1c6c8-d50a-49fe-9a65-214c5027695a" providerId="ADAL" clId="{8F5FEA89-9F0B-418B-8E42-4A00877F2821}" dt="2024-03-05T11:59:13.878" v="2"/>
          <ac:graphicFrameMkLst>
            <pc:docMk/>
            <pc:sldMk cId="1176993366" sldId="256"/>
            <ac:graphicFrameMk id="4" creationId="{20364B99-36CD-582A-A7AD-EA0C19A696C5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vesa_hakkinen_evl_fi/Documents/Tilastot/2022/Taloustietojen%20koonti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Lähetysjärjestöjen osuudet vapaaehtoisvarainhankinnasta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'[Taloustietojen koonti 2023.xlsx]Tulojen koonti'!$B$104</c:f>
              <c:strCache>
                <c:ptCount val="1"/>
                <c:pt idx="0">
                  <c:v>Vapaaehtoinen yhteensä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8F6-4ADB-8F07-0F3EAF7DBE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8F6-4ADB-8F07-0F3EAF7DBE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8F6-4ADB-8F07-0F3EAF7DBE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8F6-4ADB-8F07-0F3EAF7DBE3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8F6-4ADB-8F07-0F3EAF7DBE3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8F6-4ADB-8F07-0F3EAF7DBE3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88F6-4ADB-8F07-0F3EAF7DBE3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88F6-4ADB-8F07-0F3EAF7DBE3E}"/>
              </c:ext>
            </c:extLst>
          </c:dPt>
          <c:dLbls>
            <c:dLbl>
              <c:idx val="0"/>
              <c:layout>
                <c:manualLayout>
                  <c:x val="0.20772299111901166"/>
                  <c:y val="5.1688473562040475E-2"/>
                </c:manualLayout>
              </c:layout>
              <c:numFmt formatCode="0.000\ 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433852643852739"/>
                      <c:h val="0.127638980408133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8F6-4ADB-8F07-0F3EAF7DBE3E}"/>
                </c:ext>
              </c:extLst>
            </c:dLbl>
            <c:dLbl>
              <c:idx val="1"/>
              <c:layout>
                <c:manualLayout>
                  <c:x val="0.13787648768671965"/>
                  <c:y val="0.13382868676417131"/>
                </c:manualLayout>
              </c:layout>
              <c:numFmt formatCode="0.000\ 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F6-4ADB-8F07-0F3EAF7DBE3E}"/>
                </c:ext>
              </c:extLst>
            </c:dLbl>
            <c:dLbl>
              <c:idx val="2"/>
              <c:layout>
                <c:manualLayout>
                  <c:x val="7.6045035764848737E-2"/>
                  <c:y val="4.8148155168876522E-2"/>
                </c:manualLayout>
              </c:layout>
              <c:numFmt formatCode="0.000\ 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rgbClr val="703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F6-4ADB-8F07-0F3EAF7DBE3E}"/>
                </c:ext>
              </c:extLst>
            </c:dLbl>
            <c:dLbl>
              <c:idx val="3"/>
              <c:layout>
                <c:manualLayout>
                  <c:x val="5.4632632433778756E-2"/>
                  <c:y val="-0.11921451140485731"/>
                </c:manualLayout>
              </c:layout>
              <c:numFmt formatCode="0.000\ 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8F6-4ADB-8F07-0F3EAF7DBE3E}"/>
                </c:ext>
              </c:extLst>
            </c:dLbl>
            <c:dLbl>
              <c:idx val="4"/>
              <c:layout>
                <c:manualLayout>
                  <c:x val="0.14747433952381378"/>
                  <c:y val="-0.16533379488681771"/>
                </c:manualLayout>
              </c:layout>
              <c:numFmt formatCode="0.000\ 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8F6-4ADB-8F07-0F3EAF7DBE3E}"/>
                </c:ext>
              </c:extLst>
            </c:dLbl>
            <c:dLbl>
              <c:idx val="5"/>
              <c:layout>
                <c:manualLayout>
                  <c:x val="6.2040769524341254E-2"/>
                  <c:y val="-1.3206476116429881E-3"/>
                </c:manualLayout>
              </c:layout>
              <c:numFmt formatCode="0.000\ 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8F6-4ADB-8F07-0F3EAF7DBE3E}"/>
                </c:ext>
              </c:extLst>
            </c:dLbl>
            <c:dLbl>
              <c:idx val="6"/>
              <c:layout>
                <c:manualLayout>
                  <c:x val="-2.7083335554735539E-2"/>
                  <c:y val="9.2592606093993314E-3"/>
                </c:manualLayout>
              </c:layout>
              <c:numFmt formatCode="0.000\ 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8F6-4ADB-8F07-0F3EAF7DBE3E}"/>
                </c:ext>
              </c:extLst>
            </c:dLbl>
            <c:dLbl>
              <c:idx val="7"/>
              <c:layout>
                <c:manualLayout>
                  <c:x val="-0.15534507507751602"/>
                  <c:y val="3.3109220342551822E-2"/>
                </c:manualLayout>
              </c:layout>
              <c:numFmt formatCode="0.000\ 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8F6-4ADB-8F07-0F3EAF7DBE3E}"/>
                </c:ext>
              </c:extLst>
            </c:dLbl>
            <c:numFmt formatCode="0.000\ 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'[Taloustietojen koonti 2023.xlsx]Tulojen koonti'!$A$105:$A$112</c:f>
              <c:strCache>
                <c:ptCount val="8"/>
                <c:pt idx="0">
                  <c:v>Evankelinen lähetysyhdistys ELY</c:v>
                </c:pt>
                <c:pt idx="1">
                  <c:v>Lähetysyhdistys Kylväjä</c:v>
                </c:pt>
                <c:pt idx="2">
                  <c:v>Medialähetys Sanansaattajat</c:v>
                </c:pt>
                <c:pt idx="3">
                  <c:v>Suomen Evankelisluterilainen Kansanlähetys</c:v>
                </c:pt>
                <c:pt idx="4">
                  <c:v>Suomen Luterilainen Evankeliumiyhdistys</c:v>
                </c:pt>
                <c:pt idx="5">
                  <c:v>Svenska Lutherska Evangeliföreningen i Finland</c:v>
                </c:pt>
                <c:pt idx="6">
                  <c:v>Suomen Lähetysseura</c:v>
                </c:pt>
                <c:pt idx="7">
                  <c:v>Suomen Pipliaseura</c:v>
                </c:pt>
              </c:strCache>
            </c:strRef>
          </c:cat>
          <c:val>
            <c:numRef>
              <c:f>'[Taloustietojen koonti 2023.xlsx]Tulojen koonti'!$B$105:$B$112</c:f>
              <c:numCache>
                <c:formatCode>#,##0.00</c:formatCode>
                <c:ptCount val="8"/>
                <c:pt idx="0">
                  <c:v>113148</c:v>
                </c:pt>
                <c:pt idx="1">
                  <c:v>2728100.36</c:v>
                </c:pt>
                <c:pt idx="2">
                  <c:v>2275711.09</c:v>
                </c:pt>
                <c:pt idx="3">
                  <c:v>2665834</c:v>
                </c:pt>
                <c:pt idx="4">
                  <c:v>1870030.8599999999</c:v>
                </c:pt>
                <c:pt idx="5">
                  <c:v>294962.61</c:v>
                </c:pt>
                <c:pt idx="6">
                  <c:v>10776351.380000001</c:v>
                </c:pt>
                <c:pt idx="7">
                  <c:v>1465211.97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8F6-4ADB-8F07-0F3EAF7DBE3E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C2763D-08F7-46A0-6C94-6AAAEDEE0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1EEC9D7-638B-0AD5-CFA0-354BC2D6D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CDAA95A-2E2F-8EDB-C377-B4710734B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B680-3F7C-4E6D-A967-EC29507ED40B}" type="datetimeFigureOut">
              <a:rPr lang="en-FI" smtClean="0"/>
              <a:t>05/03/2024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B6FD0BA-7112-7FFE-9154-96BF1B316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9DAE68B-DF03-3AF8-99EA-1A682522E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4EA8-E237-400A-BEB7-2337275D42B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43387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36CCD9-F4E9-D587-CE27-501D99F54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B58AAC1-BC43-0608-48EE-D66E3ED77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380D938-5D58-5394-EE2E-F86F380F0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B680-3F7C-4E6D-A967-EC29507ED40B}" type="datetimeFigureOut">
              <a:rPr lang="en-FI" smtClean="0"/>
              <a:t>05/03/2024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A1CEB3C-FDBF-AB49-6A62-51630EF5F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BA9DC0F-F48B-052C-390F-D81572BE3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4EA8-E237-400A-BEB7-2337275D42B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526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6AB8E5B-920B-8BDC-55E1-962C7F13FE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95AA8CD-A622-B658-E928-E53C155AA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F7CE8E-A0A1-6C6C-BA55-ACB1151FD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B680-3F7C-4E6D-A967-EC29507ED40B}" type="datetimeFigureOut">
              <a:rPr lang="en-FI" smtClean="0"/>
              <a:t>05/03/2024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E2A95CA-8FA7-8235-B76B-522675910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FB1388-0DE7-FBC3-BA4F-B1FA61EB0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4EA8-E237-400A-BEB7-2337275D42B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5246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FEEEF2-4BE6-AED5-9009-2038CF49F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C6FE87-17EB-AA53-1663-90F7DBAFE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37918BC-9740-78C7-2B6A-718DA8834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B680-3F7C-4E6D-A967-EC29507ED40B}" type="datetimeFigureOut">
              <a:rPr lang="en-FI" smtClean="0"/>
              <a:t>05/03/2024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4314990-3EA2-6AB3-E62F-2EFDEC0E4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E5D139B-8C2D-1E6E-7358-520BF092A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4EA8-E237-400A-BEB7-2337275D42B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9439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AE2EEE-3ED6-2B6F-7C79-A8405F2F0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D5F80C-CEEF-D0D9-3140-42C24C03C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7B67CB-08E1-1FBD-6E12-63DA4C93C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B680-3F7C-4E6D-A967-EC29507ED40B}" type="datetimeFigureOut">
              <a:rPr lang="en-FI" smtClean="0"/>
              <a:t>05/03/2024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C972A0D-0EBF-12E0-6C47-BAA8D28B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F065A8-C622-6FDE-CD40-EC69C3DAD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4EA8-E237-400A-BEB7-2337275D42B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1884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96A0AC-72C7-A84F-770A-ECFD04B9E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9FD9A8-B7AA-F8C4-6A61-7B2914344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77F557F-FA9A-D308-BD85-48BA04B0B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4E1AC44-1104-2C8C-E495-50FC891F9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B680-3F7C-4E6D-A967-EC29507ED40B}" type="datetimeFigureOut">
              <a:rPr lang="en-FI" smtClean="0"/>
              <a:t>05/03/2024</a:t>
            </a:fld>
            <a:endParaRPr lang="en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5552D50-579F-0C5E-9DCB-C55B44247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3FF8DF4-343B-D2B3-2F03-4516F57DD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4EA8-E237-400A-BEB7-2337275D42B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8083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257304-ADE3-5F5B-99A3-C713D7AF7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87A0983-2E71-8A1E-F21E-5B71DC1B9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C48BE4E-679A-D29C-1882-0BF170804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0324881-FA50-0A50-BC4D-A626D2FF89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03A070E-44CB-601C-9419-951779DF2B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D4A0EE9-65BB-41E1-150E-9204CD876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B680-3F7C-4E6D-A967-EC29507ED40B}" type="datetimeFigureOut">
              <a:rPr lang="en-FI" smtClean="0"/>
              <a:t>05/03/2024</a:t>
            </a:fld>
            <a:endParaRPr lang="en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1988867-0954-8E8C-6665-0696787EC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CFC10EC-A53A-47BA-A7E6-9CEB63C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4EA8-E237-400A-BEB7-2337275D42B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684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B0A59B-7F44-0AAD-9F32-10F766DC5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04E4043-8E6E-A7B9-FFC9-6E41DBCC5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B680-3F7C-4E6D-A967-EC29507ED40B}" type="datetimeFigureOut">
              <a:rPr lang="en-FI" smtClean="0"/>
              <a:t>05/03/2024</a:t>
            </a:fld>
            <a:endParaRPr lang="en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789688E-42B8-B6B0-35FD-64938F6C8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7131408-F967-61B8-8EC2-DD1FECED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4EA8-E237-400A-BEB7-2337275D42B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0919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C0977E8-35E1-6999-175F-46658567C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B680-3F7C-4E6D-A967-EC29507ED40B}" type="datetimeFigureOut">
              <a:rPr lang="en-FI" smtClean="0"/>
              <a:t>05/03/2024</a:t>
            </a:fld>
            <a:endParaRPr lang="en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8A09FE2-577A-C2F6-B15A-784B03FB2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C728558-3125-CA06-B648-A9B66733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4EA8-E237-400A-BEB7-2337275D42B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0461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F61698-9C88-A232-14A9-D27956055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24C215-06BD-A0A9-E478-416AA80DF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D0BE1D9-CA29-3DF4-0C6D-EC8070E5B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03161DC-1DD0-44C5-D79F-E58921952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B680-3F7C-4E6D-A967-EC29507ED40B}" type="datetimeFigureOut">
              <a:rPr lang="en-FI" smtClean="0"/>
              <a:t>05/03/2024</a:t>
            </a:fld>
            <a:endParaRPr lang="en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762EC86-917C-CA3B-8DEC-D4E9663CA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DBACEAF-9D2E-F1E0-864A-EF8A1324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4EA8-E237-400A-BEB7-2337275D42B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8170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5224D0-9793-96DF-DF5B-E4D9E3F6F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F0D88A7-CF05-A460-46BA-7EE391F5F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50CFCC8-1C70-B890-4A4D-4A8C37F64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DB865CF-761D-5C63-A3B2-0F0D03084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B680-3F7C-4E6D-A967-EC29507ED40B}" type="datetimeFigureOut">
              <a:rPr lang="en-FI" smtClean="0"/>
              <a:t>05/03/2024</a:t>
            </a:fld>
            <a:endParaRPr lang="en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405E69C-AEA3-8099-4F77-B831B811E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89873A7-84F9-C437-F37B-9886D1A4F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4EA8-E237-400A-BEB7-2337275D42B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1225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146CB48-BE0B-8CDC-3296-A6E8C543D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FDD7C17-0733-3433-CD5F-7E902A19B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030F929-C77D-D083-3076-624FBD6BA4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EB680-3F7C-4E6D-A967-EC29507ED40B}" type="datetimeFigureOut">
              <a:rPr lang="en-FI" smtClean="0"/>
              <a:t>05/03/2024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1BF39E0-40BD-6EAF-1767-73E5026AFB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6CC359-F184-5AC0-46FD-F91A87F3CA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D4EA8-E237-400A-BEB7-2337275D42B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5061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20364B99-36CD-582A-A7AD-EA0C19A696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072615"/>
              </p:ext>
            </p:extLst>
          </p:nvPr>
        </p:nvGraphicFramePr>
        <p:xfrm>
          <a:off x="0" y="0"/>
          <a:ext cx="12191999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6993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</Words>
  <Application>Microsoft Office PowerPoint</Application>
  <PresentationFormat>Laajakuva</PresentationFormat>
  <Paragraphs>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Häkkinen Vesa</dc:creator>
  <cp:lastModifiedBy>Häkkinen Vesa</cp:lastModifiedBy>
  <cp:revision>1</cp:revision>
  <dcterms:created xsi:type="dcterms:W3CDTF">2024-03-05T11:56:16Z</dcterms:created>
  <dcterms:modified xsi:type="dcterms:W3CDTF">2024-03-05T11:59:17Z</dcterms:modified>
</cp:coreProperties>
</file>