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2" r:id="rId6"/>
    <p:sldId id="260" r:id="rId7"/>
    <p:sldId id="283" r:id="rId8"/>
    <p:sldId id="284" r:id="rId9"/>
    <p:sldId id="281" r:id="rId10"/>
    <p:sldId id="285" r:id="rId11"/>
    <p:sldId id="286" r:id="rId12"/>
    <p:sldId id="287" r:id="rId13"/>
    <p:sldId id="288" r:id="rId14"/>
    <p:sldId id="289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8EE"/>
    <a:srgbClr val="823F8D"/>
    <a:srgbClr val="D9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Normaali tyyli 3 - Korost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789"/>
  </p:normalViewPr>
  <p:slideViewPr>
    <p:cSldViewPr snapToGrid="0" snapToObjects="1">
      <p:cViewPr varScale="1">
        <p:scale>
          <a:sx n="95" d="100"/>
          <a:sy n="95" d="100"/>
        </p:scale>
        <p:origin x="69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47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2F5140DA-FC9D-7D47-B9E9-59D2568863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>
              <a:latin typeface="Verdana" panose="020B0604030504040204" pitchFamily="34" charset="0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8CF432-189E-4741-A5BB-D90E7F3FE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14370-EC0B-3749-8436-C8F54C8AB85B}" type="datetimeFigureOut">
              <a:rPr lang="fi-FI" smtClean="0">
                <a:latin typeface="Verdana" panose="020B0604030504040204" pitchFamily="34" charset="0"/>
              </a:rPr>
              <a:t>22.3.2024</a:t>
            </a:fld>
            <a:endParaRPr lang="fi-FI" dirty="0">
              <a:latin typeface="Verdana" panose="020B0604030504040204" pitchFamily="34" charset="0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7E17601-0A25-8D4F-ACD0-5C4176D72E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>
              <a:latin typeface="Verdana" panose="020B0604030504040204" pitchFamily="34" charset="0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FD41DB0-49F4-2441-A3A6-041E2091B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B96D4-0C6B-604F-9D6B-315D7263078F}" type="slidenum">
              <a:rPr lang="fi-FI" smtClean="0">
                <a:latin typeface="Verdana" panose="020B0604030504040204" pitchFamily="34" charset="0"/>
              </a:rPr>
              <a:t>‹#›</a:t>
            </a:fld>
            <a:endParaRPr lang="fi-FI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98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2EC7D886-1762-6444-B5DA-EB23AB100DDE}" type="datetimeFigureOut">
              <a:rPr lang="fi-FI" smtClean="0"/>
              <a:pPr/>
              <a:t>22.3.2024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C37B1773-53D5-744E-8E6A-234160AC5F5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138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497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B1773-53D5-744E-8E6A-234160AC5F58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503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, kuviotaus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Esityksen tekijä</a:t>
            </a:r>
            <a:endParaRPr lang="en-US" dirty="0"/>
          </a:p>
        </p:txBody>
      </p:sp>
      <p:pic>
        <p:nvPicPr>
          <p:cNvPr id="14" name="Kuva 13" descr="Kirkkohallitus logo&#10;">
            <a:extLst>
              <a:ext uri="{FF2B5EF4-FFF2-40B4-BE49-F238E27FC236}">
                <a16:creationId xmlns:a16="http://schemas.microsoft.com/office/drawing/2014/main" id="{07F85194-C619-4745-9583-6E5B3DD335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73014" y="4476864"/>
            <a:ext cx="2397973" cy="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5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Otsikko ja tyhjä sisältöalue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124200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9EDDDB5-2976-1A42-B1A0-12F9E2A3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5" name="Kuva 4" descr="Kirkkohallitus logo&#10;">
            <a:extLst>
              <a:ext uri="{FF2B5EF4-FFF2-40B4-BE49-F238E27FC236}">
                <a16:creationId xmlns:a16="http://schemas.microsoft.com/office/drawing/2014/main" id="{ED1BD7ED-66A0-C44C-9DF6-8C5677CF5A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700F7F0-8BAC-5B4E-A81D-0F4A6CF61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53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Otsikko ja sisältöalue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12" name="Kuva 11" descr="Kirkkohallitus logo">
            <a:extLst>
              <a:ext uri="{FF2B5EF4-FFF2-40B4-BE49-F238E27FC236}">
                <a16:creationId xmlns:a16="http://schemas.microsoft.com/office/drawing/2014/main" id="{F5152854-E954-4644-9CE3-617FAA063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335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7D17527-614A-9043-BCEA-1949AB49908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1565275"/>
            <a:ext cx="7886700" cy="29606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3420746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Otsikko ja kaksi sisältöaluetta (ylä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6CA897BE-B3B0-9B43-828E-B9B235C105BC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12" name="Kuva 11" descr="Kirkkohallitus logo">
            <a:extLst>
              <a:ext uri="{FF2B5EF4-FFF2-40B4-BE49-F238E27FC236}">
                <a16:creationId xmlns:a16="http://schemas.microsoft.com/office/drawing/2014/main" id="{F5152854-E954-4644-9CE3-617FAA0636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335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477524EB-FC20-934C-8793-42A6F2148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41875B52-E776-8940-9BAC-F7064A9E4E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650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4" name="Tekstin paikkamerkki 12">
            <a:extLst>
              <a:ext uri="{FF2B5EF4-FFF2-40B4-BE49-F238E27FC236}">
                <a16:creationId xmlns:a16="http://schemas.microsoft.com/office/drawing/2014/main" id="{C9FDA91A-39FD-7B43-B972-6D303CBB9D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27316" y="1651000"/>
            <a:ext cx="3780000" cy="275431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917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Otsikko ja tyhjä sisältöalue (ylätausta)">
    <p:bg>
      <p:bgPr>
        <a:solidFill>
          <a:schemeClr val="bg2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E585983-CB48-A34E-BB29-C238BE880D4F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E35D171-8F36-744B-BA60-A8E973C46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335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FD56AE3-05FC-C049-A312-0BB69F3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Kirkkohallitus logo">
            <a:extLst>
              <a:ext uri="{FF2B5EF4-FFF2-40B4-BE49-F238E27FC236}">
                <a16:creationId xmlns:a16="http://schemas.microsoft.com/office/drawing/2014/main" id="{7273B4D2-562A-2E4C-99A4-891EC31193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B48492F6-967E-7740-8ACC-0806CD3C6D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07705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. Otsikko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A4EAABD9-ACE9-5B4B-8822-1BAB0BE75C95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8" name="Kuva 7" descr="Kirkkohallitus logo&#10;">
            <a:extLst>
              <a:ext uri="{FF2B5EF4-FFF2-40B4-BE49-F238E27FC236}">
                <a16:creationId xmlns:a16="http://schemas.microsoft.com/office/drawing/2014/main" id="{D1B7C314-09C7-B540-B565-BDCB1F5442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pic>
        <p:nvPicPr>
          <p:cNvPr id="10" name="Kuva 9" descr="Kirkkohallitus logo">
            <a:extLst>
              <a:ext uri="{FF2B5EF4-FFF2-40B4-BE49-F238E27FC236}">
                <a16:creationId xmlns:a16="http://schemas.microsoft.com/office/drawing/2014/main" id="{FE87B44E-982D-CC48-8AF3-CC326F4001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11" name="Dian numeron paikkamerkki 2">
            <a:extLst>
              <a:ext uri="{FF2B5EF4-FFF2-40B4-BE49-F238E27FC236}">
                <a16:creationId xmlns:a16="http://schemas.microsoft.com/office/drawing/2014/main" id="{59A9C320-A825-044D-837B-F7798851F2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FBBC69D1-93E8-F34C-A882-F6E99F29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733703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Otsikko ja kaksi sisältöalu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1FC30A7B-DA3B-E54C-9253-5DC42D959165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3CF84C-3179-0946-B63E-248142A7747B}"/>
              </a:ext>
            </a:extLst>
          </p:cNvPr>
          <p:cNvSpPr txBox="1">
            <a:spLocks/>
          </p:cNvSpPr>
          <p:nvPr userDrawn="1"/>
        </p:nvSpPr>
        <p:spPr>
          <a:xfrm>
            <a:off x="629841" y="1306531"/>
            <a:ext cx="2949178" cy="996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Martti" panose="02000000000000000000" pitchFamily="2" charset="77"/>
                <a:ea typeface="+mj-ea"/>
                <a:cs typeface="+mj-cs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528BC4F-01B4-6F4C-95E2-BB3DA9E3E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1306531"/>
            <a:ext cx="4629150" cy="3089257"/>
          </a:xfr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  <a:lvl2pPr marL="5143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E8BFB96-2D3F-104C-A170-8A45468FB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430502"/>
            <a:ext cx="2949178" cy="19712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1" name="Kuva 10" descr="Kirkkohallitus logo">
            <a:extLst>
              <a:ext uri="{FF2B5EF4-FFF2-40B4-BE49-F238E27FC236}">
                <a16:creationId xmlns:a16="http://schemas.microsoft.com/office/drawing/2014/main" id="{F381EC02-A84E-024E-A062-623667FE11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12" name="Dian numeron paikkamerkki 2">
            <a:extLst>
              <a:ext uri="{FF2B5EF4-FFF2-40B4-BE49-F238E27FC236}">
                <a16:creationId xmlns:a16="http://schemas.microsoft.com/office/drawing/2014/main" id="{15602E90-4FF7-F044-8F6E-3CC9DD8AFF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  <p:sp>
        <p:nvSpPr>
          <p:cNvPr id="13" name="Otsikko 12">
            <a:extLst>
              <a:ext uri="{FF2B5EF4-FFF2-40B4-BE49-F238E27FC236}">
                <a16:creationId xmlns:a16="http://schemas.microsoft.com/office/drawing/2014/main" id="{D3BE1244-5051-CA48-9E04-BC09F2B2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87808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Otsikko ja sisältöa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3815EFF0-B639-B145-95CD-DACD238FB09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E656F9D-9F0A-E24D-A483-C7924CD77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BA22309-5D84-844B-962D-23ACD517E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4385"/>
            <a:ext cx="7886700" cy="3106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8" name="Kuva 7" descr="Kirkkohallitus logo">
            <a:extLst>
              <a:ext uri="{FF2B5EF4-FFF2-40B4-BE49-F238E27FC236}">
                <a16:creationId xmlns:a16="http://schemas.microsoft.com/office/drawing/2014/main" id="{516E0B64-FD43-E84F-BCA2-0094AD0BBA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9" name="Dian numeron paikkamerkki 2">
            <a:extLst>
              <a:ext uri="{FF2B5EF4-FFF2-40B4-BE49-F238E27FC236}">
                <a16:creationId xmlns:a16="http://schemas.microsoft.com/office/drawing/2014/main" id="{98259C39-B4A9-F048-848D-E15CBD18F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724953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Otsikko vasemmalla ja tyhjä sisältö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C19FB543-25DF-5447-875C-8880B7A7F8DE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8E74C0C7-0119-4245-94E2-F66029F81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884" y="886711"/>
            <a:ext cx="2751045" cy="303000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7" name="Kuva 6" descr="Kirkkohallitus logo">
            <a:extLst>
              <a:ext uri="{FF2B5EF4-FFF2-40B4-BE49-F238E27FC236}">
                <a16:creationId xmlns:a16="http://schemas.microsoft.com/office/drawing/2014/main" id="{222442EC-798C-3F49-989F-011C131AB8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10" name="Dian numeron paikkamerkki 2">
            <a:extLst>
              <a:ext uri="{FF2B5EF4-FFF2-40B4-BE49-F238E27FC236}">
                <a16:creationId xmlns:a16="http://schemas.microsoft.com/office/drawing/2014/main" id="{A88D4482-4AE7-9240-A945-DB756F3B48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593185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.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856229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7. Lopetus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82700"/>
            <a:ext cx="6858000" cy="1433254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987727"/>
            <a:ext cx="6858000" cy="555572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Kiitokset</a:t>
            </a:r>
            <a:endParaRPr lang="en-US" dirty="0"/>
          </a:p>
        </p:txBody>
      </p:sp>
      <p:pic>
        <p:nvPicPr>
          <p:cNvPr id="5" name="Kuva 4" descr="Kirkkohallitus logo">
            <a:extLst>
              <a:ext uri="{FF2B5EF4-FFF2-40B4-BE49-F238E27FC236}">
                <a16:creationId xmlns:a16="http://schemas.microsoft.com/office/drawing/2014/main" id="{021CAF6E-DE95-444F-AABE-9A5C8813C9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73014" y="4476864"/>
            <a:ext cx="2397973" cy="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38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487631"/>
            <a:ext cx="6858000" cy="1366631"/>
          </a:xfrm>
        </p:spPr>
        <p:txBody>
          <a:bodyPr anchor="ctr">
            <a:noAutofit/>
          </a:bodyPr>
          <a:lstStyle>
            <a:lvl1pPr algn="ctr">
              <a:defRPr sz="4500">
                <a:solidFill>
                  <a:schemeClr val="bg1"/>
                </a:solidFill>
                <a:latin typeface="Martti" panose="02000000000000000000" pitchFamily="2" charset="77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854262"/>
            <a:ext cx="6858000" cy="381625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 dirty="0"/>
              <a:t>Esityksen tekijä</a:t>
            </a:r>
            <a:endParaRPr lang="en-US" dirty="0"/>
          </a:p>
        </p:txBody>
      </p:sp>
      <p:pic>
        <p:nvPicPr>
          <p:cNvPr id="14" name="Kuva 13" descr="Kirkkohallitus logo&#10;">
            <a:extLst>
              <a:ext uri="{FF2B5EF4-FFF2-40B4-BE49-F238E27FC236}">
                <a16:creationId xmlns:a16="http://schemas.microsoft.com/office/drawing/2014/main" id="{07F85194-C619-4745-9583-6E5B3DD335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73014" y="4476864"/>
            <a:ext cx="2397973" cy="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30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Otsikko ja sisältöalue, vain tekst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1242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0" name="Vertical Text Placeholder 2">
            <a:extLst>
              <a:ext uri="{FF2B5EF4-FFF2-40B4-BE49-F238E27FC236}">
                <a16:creationId xmlns:a16="http://schemas.microsoft.com/office/drawing/2014/main" id="{2EB3903D-3BF9-2E45-8FF4-F640B8AD9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1" y="588580"/>
            <a:ext cx="4915350" cy="3990093"/>
          </a:xfrm>
        </p:spPr>
        <p:txBody>
          <a:bodyPr vert="horz"/>
          <a:lstStyle>
            <a:lvl1pPr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9C44E5B0-7D65-5A4E-B870-56602A2E3A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332862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Otsikko ja sisältöalue, bullet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1242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9C44E5B0-7D65-5A4E-B870-56602A2E3A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7B259748-42BE-7C48-AA70-8225B3E098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EE15747-4228-9E4B-84A8-7889A8EA7D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450" y="592138"/>
            <a:ext cx="4932363" cy="399573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61785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268" userDrawn="1">
          <p15:clr>
            <a:srgbClr val="FBAE40"/>
          </p15:clr>
        </p15:guide>
        <p15:guide id="2" pos="5375" userDrawn="1">
          <p15:clr>
            <a:srgbClr val="FBAE40"/>
          </p15:clr>
        </p15:guide>
        <p15:guide id="3" orient="horz" pos="373" userDrawn="1">
          <p15:clr>
            <a:srgbClr val="FBAE40"/>
          </p15:clr>
        </p15:guide>
        <p15:guide id="4" orient="horz" pos="28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Otsikko ja sisältöalue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124200" cy="51435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9F27FA-564E-574F-839A-02018F70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4" y="564826"/>
            <a:ext cx="2751045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C034B5A-BE49-9C4D-867C-9BEEB11F7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9" y="586800"/>
            <a:ext cx="4915351" cy="4021200"/>
          </a:xfr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  <a:lvl2pPr marL="5143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712A5032-51CA-2D48-B85C-65E3B9B3F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60EE19F0-3F28-634B-A678-EBF57B7FE9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21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Kuva ja kuvatekst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124200" cy="5143500"/>
          </a:xfrm>
          <a:prstGeom prst="rect">
            <a:avLst/>
          </a:prstGeom>
        </p:spPr>
      </p:pic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BE53249-CCDE-8448-838D-4A2A775DCD52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837028" y="740569"/>
            <a:ext cx="7679513" cy="326168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450CA4D-E4AA-4A41-81B2-7268F4833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69211" y="4149969"/>
            <a:ext cx="5146139" cy="528711"/>
          </a:xfrm>
        </p:spPr>
        <p:txBody>
          <a:bodyPr/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 descr="Kirkkohallitus logo&#10;">
            <a:extLst>
              <a:ext uri="{FF2B5EF4-FFF2-40B4-BE49-F238E27FC236}">
                <a16:creationId xmlns:a16="http://schemas.microsoft.com/office/drawing/2014/main" id="{8D63E8D7-8DCE-8B4D-A054-59DE52A947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B06DB410-F910-9948-9DD5-26C75E9C65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2784052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Otsikko ja kuvakollaasi (vasen taus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4F3979D7-A10B-6F4B-865A-FA5E01002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124200" cy="5143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9EDDDB5-2976-1A42-B1A0-12F9E2A3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905" y="564826"/>
            <a:ext cx="2175994" cy="4013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5" name="Kuva 4" descr="Kirkkohallitus logo&#10;">
            <a:extLst>
              <a:ext uri="{FF2B5EF4-FFF2-40B4-BE49-F238E27FC236}">
                <a16:creationId xmlns:a16="http://schemas.microsoft.com/office/drawing/2014/main" id="{ED1BD7ED-66A0-C44C-9DF6-8C5677CF5A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00" y="4795200"/>
            <a:ext cx="988194" cy="157266"/>
          </a:xfrm>
          <a:prstGeom prst="rect">
            <a:avLst/>
          </a:prstGeom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0700F7F0-8BAC-5B4E-A81D-0F4A6CF61B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0A3FE483-E5C9-5D4E-90B2-5D3DD1BE0C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39824" y="574188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8" name="Kuvan paikkamerkki 3">
            <a:extLst>
              <a:ext uri="{FF2B5EF4-FFF2-40B4-BE49-F238E27FC236}">
                <a16:creationId xmlns:a16="http://schemas.microsoft.com/office/drawing/2014/main" id="{E4F49183-8CA8-6C4F-A20B-8851233A8AF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806095" y="574188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9" name="Kuvan paikkamerkki 3">
            <a:extLst>
              <a:ext uri="{FF2B5EF4-FFF2-40B4-BE49-F238E27FC236}">
                <a16:creationId xmlns:a16="http://schemas.microsoft.com/office/drawing/2014/main" id="{13F010B7-EBBA-7A41-B11D-40D43105EB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39824" y="2583801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0" name="Kuvan paikkamerkki 3">
            <a:extLst>
              <a:ext uri="{FF2B5EF4-FFF2-40B4-BE49-F238E27FC236}">
                <a16:creationId xmlns:a16="http://schemas.microsoft.com/office/drawing/2014/main" id="{9003F173-8E00-8C4A-98C3-2AC588C62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06095" y="2583801"/>
            <a:ext cx="3060000" cy="189004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57659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2249D7-5E24-F144-BA57-C6B26E07D9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46863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816422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. Väli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90C2827B-6E7D-AE4E-ACC5-323F0375F87D}"/>
              </a:ext>
            </a:extLst>
          </p:cNvPr>
          <p:cNvSpPr/>
          <p:nvPr userDrawn="1"/>
        </p:nvSpPr>
        <p:spPr>
          <a:xfrm>
            <a:off x="0" y="4686298"/>
            <a:ext cx="9144000" cy="457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pic>
        <p:nvPicPr>
          <p:cNvPr id="6" name="Kuva 5" descr="Kirkkohallitus logo">
            <a:extLst>
              <a:ext uri="{FF2B5EF4-FFF2-40B4-BE49-F238E27FC236}">
                <a16:creationId xmlns:a16="http://schemas.microsoft.com/office/drawing/2014/main" id="{37949A1C-A40F-7440-A5B0-CF7B005A65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7" name="Dian numeron paikkamerkki 2">
            <a:extLst>
              <a:ext uri="{FF2B5EF4-FFF2-40B4-BE49-F238E27FC236}">
                <a16:creationId xmlns:a16="http://schemas.microsoft.com/office/drawing/2014/main" id="{9AB9BD34-0A79-274E-856D-B9173455F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68490" y="4767263"/>
            <a:ext cx="2057400" cy="274637"/>
          </a:xfrm>
        </p:spPr>
        <p:txBody>
          <a:bodyPr/>
          <a:lstStyle>
            <a:lvl1pPr>
              <a:defRPr sz="1000"/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sz="10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AE5CEAC-C15E-A343-B8BA-1DB631B400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F2742E03-159A-D947-921A-3CA15416F123}"/>
              </a:ext>
            </a:extLst>
          </p:cNvPr>
          <p:cNvSpPr/>
          <p:nvPr userDrawn="1"/>
        </p:nvSpPr>
        <p:spPr>
          <a:xfrm>
            <a:off x="0" y="1200150"/>
            <a:ext cx="9144000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0" i="0" dirty="0">
              <a:latin typeface="Verdana" panose="020B0604030504040204" pitchFamily="34" charset="0"/>
            </a:endParaRPr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61CAFE80-A235-324F-ABC1-47A1FEBC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32720"/>
            <a:ext cx="7886700" cy="99417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pic>
        <p:nvPicPr>
          <p:cNvPr id="10" name="Kuva 9" descr="Kirkkohallitus logo&#10;">
            <a:extLst>
              <a:ext uri="{FF2B5EF4-FFF2-40B4-BE49-F238E27FC236}">
                <a16:creationId xmlns:a16="http://schemas.microsoft.com/office/drawing/2014/main" id="{58F8D74B-1DF5-EC4B-AC4B-1D5591741E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0800" y="4627029"/>
            <a:ext cx="1725704" cy="27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499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pic>
        <p:nvPicPr>
          <p:cNvPr id="7" name="Kuva 6" descr="Kirkkohallitus logo">
            <a:extLst>
              <a:ext uri="{FF2B5EF4-FFF2-40B4-BE49-F238E27FC236}">
                <a16:creationId xmlns:a16="http://schemas.microsoft.com/office/drawing/2014/main" id="{7A05A69F-C4F4-5048-84B3-290BEE34864C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369462" y="4795200"/>
            <a:ext cx="963689" cy="150216"/>
          </a:xfrm>
          <a:prstGeom prst="rect">
            <a:avLst/>
          </a:prstGeom>
        </p:spPr>
      </p:pic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CFE83F2-CDEB-C348-81B3-1C07B91B9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6849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29EF439-236C-4141-A531-FE6D3DEC0875}" type="slidenum">
              <a:rPr lang="fi-FI" smtClean="0"/>
              <a:pPr/>
              <a:t>‹#›</a:t>
            </a:fld>
            <a:endParaRPr lang="fi-FI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0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9" r:id="rId2"/>
    <p:sldLayoutId id="2147483662" r:id="rId3"/>
    <p:sldLayoutId id="2147483684" r:id="rId4"/>
    <p:sldLayoutId id="2147483673" r:id="rId5"/>
    <p:sldLayoutId id="2147483676" r:id="rId6"/>
    <p:sldLayoutId id="2147483688" r:id="rId7"/>
    <p:sldLayoutId id="2147483685" r:id="rId8"/>
    <p:sldLayoutId id="2147483686" r:id="rId9"/>
    <p:sldLayoutId id="2147483677" r:id="rId10"/>
    <p:sldLayoutId id="2147483663" r:id="rId11"/>
    <p:sldLayoutId id="2147483687" r:id="rId12"/>
    <p:sldLayoutId id="2147483681" r:id="rId13"/>
    <p:sldLayoutId id="2147483678" r:id="rId14"/>
    <p:sldLayoutId id="2147483680" r:id="rId15"/>
    <p:sldLayoutId id="2147483667" r:id="rId16"/>
    <p:sldLayoutId id="2147483668" r:id="rId17"/>
    <p:sldLayoutId id="2147483682" r:id="rId18"/>
    <p:sldLayoutId id="2147483672" r:id="rId1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Martti" panose="02000000000000000000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61358FC4-39CB-C944-BD0C-ECAF5EDC2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Ovet auki -</a:t>
            </a:r>
            <a:br>
              <a:rPr lang="fi-FI" dirty="0"/>
            </a:br>
            <a:r>
              <a:rPr lang="fi-FI" dirty="0"/>
              <a:t>kokeiluille ja kehittämiselle</a:t>
            </a:r>
            <a:br>
              <a:rPr lang="fi-FI" dirty="0"/>
            </a:br>
            <a:endParaRPr lang="fi-FI" dirty="0"/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36FAF96C-24AE-CC40-8DF6-88C42F7B9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Kirkkohallituksen strategia vuoteen 2026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56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66"/>
    </mc:Choice>
    <mc:Fallback xmlns="">
      <p:transition advTm="17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39708E-52BF-4D98-BDE4-12C67BFB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2335"/>
            <a:ext cx="3169626" cy="4013847"/>
          </a:xfrm>
        </p:spPr>
        <p:txBody>
          <a:bodyPr/>
          <a:lstStyle/>
          <a:p>
            <a:pPr algn="ctr"/>
            <a:r>
              <a:rPr lang="fi-FI" sz="3000" dirty="0">
                <a:latin typeface="Martti" panose="02000000000000000000" pitchFamily="2" charset="0"/>
              </a:rPr>
              <a:t>Ovet auki uusille mahdollisuuksille</a:t>
            </a:r>
            <a:br>
              <a:rPr lang="fi-FI" dirty="0">
                <a:latin typeface="Martti" panose="02000000000000000000" pitchFamily="2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D230B5-7FC6-4C3B-9202-07976BE5D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Pidämme Kirkon keskusrahaston talouden tasapainossa ja turvaamme tulevaisuuden toimintaedellytykset.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Luomme toiminnallisia ja taloudellisia edellytyksiä kokeiluille.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Kehitämme henkilöstön digivalmiuksia ja edistämme digitalisaatiota.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Ylläpidämme ja kehitämme sähköisiä palveluitamme ja tietojärjestelmiämme käyttäjälähtöisesti. 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84E793-102E-455F-B22A-7BBCC2D173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39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ACDAE2-EC8C-4BD1-A7B7-15D8D1D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Martti" panose="02000000000000000000" pitchFamily="2" charset="0"/>
              </a:rPr>
              <a:t>Ovet auki tulevaisuuteen</a:t>
            </a:r>
            <a:br>
              <a:rPr lang="fi-FI" dirty="0">
                <a:latin typeface="Martti" panose="02000000000000000000" pitchFamily="2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95AE42-E59C-4838-9D41-60933BFE6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Tuemme seurakuntien ekologisesti, taloudellisesti, yhteiskunnallisesti ja kulttuurisesti kestävää toimintaa ja luomme siihen välineitä.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Noudatamme omassa toiminnassamme kestävän kehityksen periaatteita.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Olemme osa maailmanlaajuista kirkkoa ja opimme erityisesti globaalin etelän kristityiltä.   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Korostamme työssämme toivon näkökulmaa sekä luottamusta tulevaisuuteen.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58ED328-2E37-4F4A-8AFD-DAB91EB234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247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1F2239-7A98-425B-95F3-03DDA3CE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Johdanto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7E10F1-92A4-4526-AA80-F2030B90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Martti" panose="02000000000000000000" pitchFamily="2" charset="0"/>
              </a:rPr>
              <a:t>Liittyminen koko kirkon strategiaan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Martti" panose="02000000000000000000" pitchFamily="2" charset="0"/>
              </a:rPr>
              <a:t>Missio ja visio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Martti" panose="02000000000000000000" pitchFamily="2" charset="0"/>
              </a:rPr>
              <a:t>Läpäisevät periaatteet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Martti" panose="02000000000000000000" pitchFamily="2" charset="0"/>
              </a:rPr>
              <a:t>Kokeilutoiminta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Martti" panose="02000000000000000000" pitchFamily="2" charset="0"/>
              </a:rPr>
              <a:t>Käytännön toimenpiteet(johtaminen, jatkotyöstäminen)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B4E589D-A62C-4CFC-9647-4553ECE437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545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F79787B-46EC-B148-8046-B7755FFC2A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t>3</a:t>
            </a:fld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DFA9FEF-8BDC-AC4B-B5A2-22C082865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Ovet auki -</a:t>
            </a:r>
            <a:br>
              <a:rPr lang="fi-FI" dirty="0"/>
            </a:br>
            <a:r>
              <a:rPr lang="fi-FI" dirty="0"/>
              <a:t>kokeiluille ja kehittämiselle</a:t>
            </a:r>
            <a:br>
              <a:rPr lang="fi-FI" dirty="0"/>
            </a:br>
            <a:endParaRPr lang="fi-FI" dirty="0"/>
          </a:p>
        </p:txBody>
      </p:sp>
      <p:sp>
        <p:nvSpPr>
          <p:cNvPr id="13" name="Kuusikulmio 12" descr="Otsikkokenno">
            <a:extLst>
              <a:ext uri="{FF2B5EF4-FFF2-40B4-BE49-F238E27FC236}">
                <a16:creationId xmlns:a16="http://schemas.microsoft.com/office/drawing/2014/main" id="{3F73DCAB-7542-D74B-BD5E-403E51B1E7AA}"/>
              </a:ext>
            </a:extLst>
          </p:cNvPr>
          <p:cNvSpPr/>
          <p:nvPr/>
        </p:nvSpPr>
        <p:spPr>
          <a:xfrm>
            <a:off x="5487077" y="1915603"/>
            <a:ext cx="1414991" cy="1099238"/>
          </a:xfrm>
          <a:prstGeom prst="hexagon">
            <a:avLst/>
          </a:prstGeom>
          <a:solidFill>
            <a:schemeClr val="bg1"/>
          </a:solidFill>
          <a:ln w="79375">
            <a:solidFill>
              <a:schemeClr val="bg2">
                <a:lumMod val="9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>
                <a:solidFill>
                  <a:srgbClr val="000000"/>
                </a:solidFill>
                <a:latin typeface="Martti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Ovet auki kokeiluille ja kehittämiselle</a:t>
            </a:r>
          </a:p>
        </p:txBody>
      </p:sp>
      <p:sp>
        <p:nvSpPr>
          <p:cNvPr id="9" name="Kuusikulmio 8" descr="Kenno 1">
            <a:extLst>
              <a:ext uri="{FF2B5EF4-FFF2-40B4-BE49-F238E27FC236}">
                <a16:creationId xmlns:a16="http://schemas.microsoft.com/office/drawing/2014/main" id="{2F68E072-F534-664E-932E-40012E6F510C}"/>
              </a:ext>
            </a:extLst>
          </p:cNvPr>
          <p:cNvSpPr/>
          <p:nvPr/>
        </p:nvSpPr>
        <p:spPr>
          <a:xfrm>
            <a:off x="5553498" y="649510"/>
            <a:ext cx="1275116" cy="1099238"/>
          </a:xfrm>
          <a:prstGeom prst="hexagon">
            <a:avLst/>
          </a:prstGeom>
          <a:solidFill>
            <a:schemeClr val="bg1"/>
          </a:solidFill>
          <a:ln w="79375" cap="flat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>
                <a:solidFill>
                  <a:schemeClr val="tx1"/>
                </a:solidFill>
                <a:latin typeface="Martti" panose="02000000000000000000" pitchFamily="2" charset="0"/>
              </a:rPr>
              <a:t>Ovet auki ulospäin</a:t>
            </a:r>
            <a:endParaRPr lang="fi-FI" sz="1200" dirty="0">
              <a:solidFill>
                <a:schemeClr val="tx1"/>
              </a:solidFill>
              <a:latin typeface="Martti" panose="02000000000000000000" pitchFamily="2" charset="0"/>
            </a:endParaRPr>
          </a:p>
        </p:txBody>
      </p:sp>
      <p:sp>
        <p:nvSpPr>
          <p:cNvPr id="15" name="Kuusikulmio 14" descr="Kenno 2">
            <a:extLst>
              <a:ext uri="{FF2B5EF4-FFF2-40B4-BE49-F238E27FC236}">
                <a16:creationId xmlns:a16="http://schemas.microsoft.com/office/drawing/2014/main" id="{0F236B29-BA2A-0941-A4E9-12F043EB8A6B}"/>
              </a:ext>
            </a:extLst>
          </p:cNvPr>
          <p:cNvSpPr/>
          <p:nvPr/>
        </p:nvSpPr>
        <p:spPr>
          <a:xfrm>
            <a:off x="6721116" y="1296624"/>
            <a:ext cx="1275116" cy="1099238"/>
          </a:xfrm>
          <a:prstGeom prst="hexagon">
            <a:avLst/>
          </a:prstGeom>
          <a:solidFill>
            <a:schemeClr val="bg1"/>
          </a:solidFill>
          <a:ln w="79375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Martti" panose="02000000000000000000" pitchFamily="2" charset="0"/>
              </a:rPr>
              <a:t>Ovet auki kirkkoon ja kasvuun</a:t>
            </a:r>
          </a:p>
        </p:txBody>
      </p:sp>
      <p:sp>
        <p:nvSpPr>
          <p:cNvPr id="16" name="Kuusikulmio 15" descr="Kenno 3">
            <a:extLst>
              <a:ext uri="{FF2B5EF4-FFF2-40B4-BE49-F238E27FC236}">
                <a16:creationId xmlns:a16="http://schemas.microsoft.com/office/drawing/2014/main" id="{AAF1CA95-144F-F949-9278-EA7642A6A456}"/>
              </a:ext>
            </a:extLst>
          </p:cNvPr>
          <p:cNvSpPr/>
          <p:nvPr/>
        </p:nvSpPr>
        <p:spPr>
          <a:xfrm>
            <a:off x="6707049" y="2562717"/>
            <a:ext cx="1275116" cy="1099238"/>
          </a:xfrm>
          <a:prstGeom prst="hexagon">
            <a:avLst/>
          </a:prstGeom>
          <a:solidFill>
            <a:schemeClr val="bg1"/>
          </a:solidFill>
          <a:ln w="79375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Martti" panose="02000000000000000000" pitchFamily="2" charset="0"/>
              </a:rPr>
              <a:t>Ovet auki kaikille</a:t>
            </a:r>
          </a:p>
        </p:txBody>
      </p:sp>
      <p:sp>
        <p:nvSpPr>
          <p:cNvPr id="14" name="Kuusikulmio 13" descr="Kenno 4">
            <a:extLst>
              <a:ext uri="{FF2B5EF4-FFF2-40B4-BE49-F238E27FC236}">
                <a16:creationId xmlns:a16="http://schemas.microsoft.com/office/drawing/2014/main" id="{EEC287E5-30FD-AB41-8A40-4A0F3AB13CFA}"/>
              </a:ext>
            </a:extLst>
          </p:cNvPr>
          <p:cNvSpPr/>
          <p:nvPr/>
        </p:nvSpPr>
        <p:spPr>
          <a:xfrm>
            <a:off x="5546465" y="3195764"/>
            <a:ext cx="1275116" cy="1099238"/>
          </a:xfrm>
          <a:prstGeom prst="hexagon">
            <a:avLst/>
          </a:prstGeom>
          <a:solidFill>
            <a:schemeClr val="bg1"/>
          </a:solidFill>
          <a:ln w="79375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Martti" panose="02000000000000000000" pitchFamily="2" charset="0"/>
              </a:rPr>
              <a:t>Ovet auki yhteiselle työlle ja </a:t>
            </a:r>
            <a:r>
              <a:rPr lang="fi-FI" sz="1200" dirty="0" err="1">
                <a:solidFill>
                  <a:schemeClr val="tx1"/>
                </a:solidFill>
                <a:latin typeface="Martti" panose="02000000000000000000" pitchFamily="2" charset="0"/>
              </a:rPr>
              <a:t>kumppa-nuuksille</a:t>
            </a:r>
            <a:endParaRPr lang="fi-FI" sz="1200" dirty="0">
              <a:solidFill>
                <a:schemeClr val="tx1"/>
              </a:solidFill>
              <a:latin typeface="Martti" panose="02000000000000000000" pitchFamily="2" charset="0"/>
            </a:endParaRPr>
          </a:p>
        </p:txBody>
      </p:sp>
      <p:sp>
        <p:nvSpPr>
          <p:cNvPr id="12" name="Kuusikulmio 11" descr="Kenno 5">
            <a:extLst>
              <a:ext uri="{FF2B5EF4-FFF2-40B4-BE49-F238E27FC236}">
                <a16:creationId xmlns:a16="http://schemas.microsoft.com/office/drawing/2014/main" id="{C579D098-DE2A-864B-BEDC-1EE1B2706532}"/>
              </a:ext>
            </a:extLst>
          </p:cNvPr>
          <p:cNvSpPr/>
          <p:nvPr/>
        </p:nvSpPr>
        <p:spPr>
          <a:xfrm>
            <a:off x="4378846" y="2562717"/>
            <a:ext cx="1275116" cy="1099238"/>
          </a:xfrm>
          <a:prstGeom prst="hexagon">
            <a:avLst/>
          </a:prstGeom>
          <a:solidFill>
            <a:schemeClr val="bg1"/>
          </a:solidFill>
          <a:ln w="79375">
            <a:solidFill>
              <a:schemeClr val="accent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Martti" panose="02000000000000000000" pitchFamily="2" charset="0"/>
              </a:rPr>
              <a:t>Ovet auki uusille </a:t>
            </a:r>
            <a:r>
              <a:rPr lang="fi-FI" sz="1200" dirty="0" err="1">
                <a:solidFill>
                  <a:schemeClr val="tx1"/>
                </a:solidFill>
                <a:latin typeface="Martti" panose="02000000000000000000" pitchFamily="2" charset="0"/>
              </a:rPr>
              <a:t>mahdolli-suuksille</a:t>
            </a:r>
            <a:endParaRPr lang="fi-FI" sz="1200" dirty="0">
              <a:solidFill>
                <a:schemeClr val="tx1"/>
              </a:solidFill>
              <a:latin typeface="Martti" panose="02000000000000000000" pitchFamily="2" charset="0"/>
            </a:endParaRPr>
          </a:p>
        </p:txBody>
      </p:sp>
      <p:sp>
        <p:nvSpPr>
          <p:cNvPr id="11" name="Kuusikulmio 10" descr="Kenno 6">
            <a:extLst>
              <a:ext uri="{FF2B5EF4-FFF2-40B4-BE49-F238E27FC236}">
                <a16:creationId xmlns:a16="http://schemas.microsoft.com/office/drawing/2014/main" id="{7B3CEA13-6A4F-0147-A7A5-842637CFF1C0}"/>
              </a:ext>
            </a:extLst>
          </p:cNvPr>
          <p:cNvSpPr/>
          <p:nvPr/>
        </p:nvSpPr>
        <p:spPr>
          <a:xfrm>
            <a:off x="4392913" y="1296624"/>
            <a:ext cx="1275116" cy="1099238"/>
          </a:xfrm>
          <a:prstGeom prst="hexagon">
            <a:avLst/>
          </a:prstGeom>
          <a:solidFill>
            <a:schemeClr val="bg1"/>
          </a:solidFill>
          <a:ln w="79375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solidFill>
                  <a:schemeClr val="tx1"/>
                </a:solidFill>
                <a:latin typeface="Martti" panose="02000000000000000000" pitchFamily="2" charset="0"/>
              </a:rPr>
              <a:t>Ovet auki </a:t>
            </a:r>
            <a:r>
              <a:rPr lang="fi-FI" sz="1200" dirty="0" err="1">
                <a:solidFill>
                  <a:schemeClr val="tx1"/>
                </a:solidFill>
                <a:latin typeface="Martti" panose="02000000000000000000" pitchFamily="2" charset="0"/>
              </a:rPr>
              <a:t>tulevai</a:t>
            </a:r>
            <a:r>
              <a:rPr lang="fi-FI" sz="1200" dirty="0">
                <a:solidFill>
                  <a:schemeClr val="tx1"/>
                </a:solidFill>
                <a:latin typeface="Martti" panose="02000000000000000000" pitchFamily="2" charset="0"/>
              </a:rPr>
              <a:t>-suuteen</a:t>
            </a:r>
          </a:p>
          <a:p>
            <a:endParaRPr lang="fi-FI" sz="1200" dirty="0">
              <a:solidFill>
                <a:schemeClr val="tx1"/>
              </a:solidFill>
              <a:latin typeface="Martt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11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923610-05A2-471D-BF17-81E8F07F9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Kirkkohallituksen missio</a:t>
            </a:r>
            <a:br>
              <a:rPr lang="fi-FI" dirty="0"/>
            </a:b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00CBC6-F0EB-443A-B1AB-C432682A5D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2058847"/>
            <a:ext cx="7886700" cy="2960688"/>
          </a:xfrm>
        </p:spPr>
        <p:txBody>
          <a:bodyPr/>
          <a:lstStyle/>
          <a:p>
            <a:pPr algn="ctr"/>
            <a:r>
              <a:rPr lang="fi-FI" sz="3600" dirty="0">
                <a:latin typeface="Martti" panose="02000000000000000000" pitchFamily="2" charset="0"/>
              </a:rPr>
              <a:t>Edistämme uskon, toivon ja rakkauden toteutumista kirkossa ja muualla yhteiskunnassa hoitamalla ja kehittämällä kirkon yhteistä hallintoa, taloutta ja toimintaa. 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54BD00B-7B1A-4BAD-A3BA-0D161D374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4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653936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923610-05A2-471D-BF17-81E8F07F9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Kirkkohallituksen visio 2026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00CBC6-F0EB-443A-B1AB-C432682A5D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650" y="2058847"/>
            <a:ext cx="7886700" cy="2960688"/>
          </a:xfrm>
        </p:spPr>
        <p:txBody>
          <a:bodyPr/>
          <a:lstStyle/>
          <a:p>
            <a:pPr algn="ctr"/>
            <a:r>
              <a:rPr lang="fi-FI" sz="4400" dirty="0">
                <a:latin typeface="Martti" panose="02000000000000000000" pitchFamily="2" charset="0"/>
                <a:ea typeface="+mn-lt"/>
                <a:cs typeface="+mn-lt"/>
              </a:rPr>
              <a:t> Kirkkohallitus on rohkea uudistaja ja edelläkävijä kirkon parhaaksi.  </a:t>
            </a:r>
            <a:endParaRPr lang="fi-FI" sz="4400" dirty="0">
              <a:latin typeface="Martti" panose="02000000000000000000" pitchFamily="2" charset="0"/>
            </a:endParaRP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54BD00B-7B1A-4BAD-A3BA-0D161D3747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5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864856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EF18B4-CCF7-4458-A78D-BED4841F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Martti" panose="02000000000000000000" pitchFamily="2" charset="0"/>
              </a:rPr>
              <a:t>Ovet auki ulospäin</a:t>
            </a:r>
            <a:br>
              <a:rPr lang="fi-FI" dirty="0">
                <a:latin typeface="Martti" panose="02000000000000000000" pitchFamily="2" charset="0"/>
              </a:rPr>
            </a:br>
            <a:endParaRPr lang="fi-FI" dirty="0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9B1DF62-A1F8-452D-B2FB-9A1EBFD54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40000" lnSpcReduction="20000"/>
          </a:bodyPr>
          <a:lstStyle/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Vahvistamme kirkon roolia merkityksellisenä ja luotettavana toimijana osallistumalla aktiivisesti yhteiskunnalliseen keskusteluun sekä kehittämällä vaikuttamistoimintaamme. </a:t>
            </a:r>
            <a:endParaRPr lang="fi-FI" dirty="0">
              <a:solidFill>
                <a:schemeClr val="tx1"/>
              </a:solidFill>
              <a:latin typeface="Martti" panose="02000000000000000000" pitchFamily="2" charset="0"/>
            </a:endParaRP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Selkeytämme vastuunjakoa ja kehitämme yhteistyötä Kirkkohallituksen, tuomiokapitulien, seurakuntien ja järjestöjen kesken.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Toteutamme ja koordinoimme ajankohtaista, avointa ja dialogista viestintää.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Arvioimme ja kehitämme toimintaamme systemaattisesti toimintaympäristöstä kerätyn tiedon avulla.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453A19-5518-461A-B2C3-11AA10F937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6</a:t>
            </a:fld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894374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81F41-C98A-4104-B92F-7786B47C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Martti" panose="02000000000000000000" pitchFamily="2" charset="0"/>
              </a:rPr>
              <a:t>Ovet auki kirkkoon ja kasvuun</a:t>
            </a:r>
            <a:br>
              <a:rPr lang="fi-FI" dirty="0">
                <a:latin typeface="Martti" panose="02000000000000000000" pitchFamily="2" charset="0"/>
              </a:rPr>
            </a:b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A7F8C38-1110-4358-AE95-F104BD5F72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7</a:t>
            </a:fld>
            <a:endParaRPr lang="fi-FI" sz="1000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53E0AF8-C71B-407D-8000-683305E8FB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40000" lnSpcReduction="20000"/>
          </a:bodyPr>
          <a:lstStyle/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Tuemme seurakuntien työtä tutkitun tiedon ja saamamme palautteen pohjalta.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Tuemme seurakuntia löytämään monimuotoisia tapoja toimia ja viestiä, jotta ihmiset voivat olla kristittyjä itselleen merkityksellisillä tavoilla.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Vahvistamme kirkon jäsenyyden merkityksellisyyttä ja lisäämme osallisuuden ja toimijuuden mahdollisuuksia.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Kehitämme jäsenviestintää yhdessä seurakuntien kanssa.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873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7CDD10-2003-424D-B24D-5CB77466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>
                <a:latin typeface="Martti" panose="02000000000000000000" pitchFamily="2" charset="0"/>
              </a:rPr>
              <a:t>Ovet auki kaikille</a:t>
            </a:r>
            <a:br>
              <a:rPr lang="fi-FI" dirty="0">
                <a:latin typeface="Martti" panose="02000000000000000000" pitchFamily="2" charset="0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1BC31B-ED9C-44F9-9F6C-19A518484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Edistämme katsomus- ja uskontodialogia, kristillistä todistusta</a:t>
            </a:r>
            <a:r>
              <a:rPr lang="fi-FI">
                <a:solidFill>
                  <a:schemeClr val="tx1"/>
                </a:solidFill>
                <a:latin typeface="Martti"/>
              </a:rPr>
              <a:t>, lähetystä, ekumeniaa </a:t>
            </a:r>
            <a:r>
              <a:rPr lang="fi-FI" dirty="0">
                <a:solidFill>
                  <a:schemeClr val="tx1"/>
                </a:solidFill>
                <a:latin typeface="Martti"/>
              </a:rPr>
              <a:t>ja positiivista uskonnonvapautta kirkossa ja yhteiskunnassa niin kotimaassa kuin </a:t>
            </a:r>
            <a:r>
              <a:rPr lang="fi-FI" dirty="0" err="1">
                <a:solidFill>
                  <a:schemeClr val="tx1"/>
                </a:solidFill>
                <a:latin typeface="Martti"/>
              </a:rPr>
              <a:t>kan-sainvälisesti</a:t>
            </a:r>
            <a:r>
              <a:rPr lang="fi-FI" dirty="0">
                <a:solidFill>
                  <a:schemeClr val="tx1"/>
                </a:solidFill>
                <a:latin typeface="Martti"/>
              </a:rPr>
              <a:t>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/>
              </a:rPr>
              <a:t>Teemme kontekstuaalista teologiaa, jossa otetaan huomioon ekologiset muutokset, sosiaalinen eriarvoisuus ja kulttuurien moninaisuus. 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Edistämme yhdenvertaisuuden ja tasa-arvon toteutumista kirkossa. 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27E339A-99C1-4C72-B016-BAE3E407C2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9382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8AC10-7652-4319-9F2E-6054DE6B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800" dirty="0">
                <a:latin typeface="Martti" panose="02000000000000000000" pitchFamily="2" charset="0"/>
              </a:rPr>
              <a:t>Ovet auki yhteiselle työlle ja kumppanuuksille</a:t>
            </a:r>
            <a:br>
              <a:rPr lang="fi-FI" dirty="0">
                <a:latin typeface="Martti" panose="02000000000000000000" pitchFamily="2" charset="0"/>
              </a:rPr>
            </a:b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4DBDE32-F4AC-45F7-81F7-811E7C427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EF439-236C-4141-A531-FE6D3DEC0875}" type="slidenum">
              <a:rPr lang="fi-FI" smtClean="0"/>
              <a:pPr/>
              <a:t>9</a:t>
            </a:fld>
            <a:endParaRPr lang="fi-FI" sz="1000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1B6213B-17FE-4559-A19B-5F1736EF04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00450" y="592138"/>
            <a:ext cx="5031084" cy="3995737"/>
          </a:xfrm>
        </p:spPr>
        <p:txBody>
          <a:bodyPr>
            <a:normAutofit fontScale="40000" lnSpcReduction="20000"/>
          </a:bodyPr>
          <a:lstStyle/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Hoidamme kumppanuuksia tavoitteellisesti yhteistä etua etsien.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Kehitämme järjestöyhteistyötä sopimuspohjaisesti ja kokeilemme uusia yhteistyön muotoja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Työskentelemme ilmiölähtöisesti sekä Kirkkohallituksessa että yhteistyökumppaneiden kanssa.</a:t>
            </a:r>
          </a:p>
          <a:p>
            <a:pPr marL="571500" indent="-571500" algn="l" defTabSz="2438338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4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rPr lang="fi-FI" dirty="0">
                <a:solidFill>
                  <a:schemeClr val="tx1"/>
                </a:solidFill>
                <a:latin typeface="Martti" panose="02000000000000000000" pitchFamily="2" charset="0"/>
              </a:rPr>
              <a:t>Huolehdimme henkilöstön hyvinvoinnista koulutuksen, joustavien työjärjestelyiden ja laadukkaan työterveyshuollon ja hyvän johtamisen avulla.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6882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KH 2">
      <a:dk1>
        <a:srgbClr val="000000"/>
      </a:dk1>
      <a:lt1>
        <a:srgbClr val="FFFFFF"/>
      </a:lt1>
      <a:dk2>
        <a:srgbClr val="44546A"/>
      </a:dk2>
      <a:lt2>
        <a:srgbClr val="F0F0F0"/>
      </a:lt2>
      <a:accent1>
        <a:srgbClr val="823F8D"/>
      </a:accent1>
      <a:accent2>
        <a:srgbClr val="A9489D"/>
      </a:accent2>
      <a:accent3>
        <a:srgbClr val="008558"/>
      </a:accent3>
      <a:accent4>
        <a:srgbClr val="006DA8"/>
      </a:accent4>
      <a:accent5>
        <a:srgbClr val="D91C12"/>
      </a:accent5>
      <a:accent6>
        <a:srgbClr val="CC4B05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rkkohallituksen strategia_täysistunto190421  -  Vain luku" id="{B1A4DA02-7F09-4A4E-8973-ED4C8D600341}" vid="{51CA18F9-5ACA-47B5-A76C-D56CC763BA4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8c1643-20a6-4386-8be7-6c0c50bcbdc7" xsi:nil="true"/>
    <lcf76f155ced4ddcb4097134ff3c332f xmlns="ac7a40e2-956a-47d4-96b8-e41f6eb7c43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FBE963D427DF74B92285AC1294AC863" ma:contentTypeVersion="17" ma:contentTypeDescription="Luo uusi asiakirja." ma:contentTypeScope="" ma:versionID="6066a94b394aa0072a0852d34ad4cbe4">
  <xsd:schema xmlns:xsd="http://www.w3.org/2001/XMLSchema" xmlns:xs="http://www.w3.org/2001/XMLSchema" xmlns:p="http://schemas.microsoft.com/office/2006/metadata/properties" xmlns:ns2="ac7a40e2-956a-47d4-96b8-e41f6eb7c436" xmlns:ns3="b78c1643-20a6-4386-8be7-6c0c50bcbdc7" targetNamespace="http://schemas.microsoft.com/office/2006/metadata/properties" ma:root="true" ma:fieldsID="d8cf84a729f394d0b5c791f7e78605b0" ns2:_="" ns3:_="">
    <xsd:import namespace="ac7a40e2-956a-47d4-96b8-e41f6eb7c436"/>
    <xsd:import namespace="b78c1643-20a6-4386-8be7-6c0c50bcbd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7a40e2-956a-47d4-96b8-e41f6eb7c4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Kuvien tunnisteet" ma:readOnly="false" ma:fieldId="{5cf76f15-5ced-4ddc-b409-7134ff3c332f}" ma:taxonomyMulti="true" ma:sspId="e63a637d-0aac-4958-a5cd-de682de1c7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c1643-20a6-4386-8be7-6c0c50bcbdc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9214e93-b78f-4dab-b971-21cf68e9071e}" ma:internalName="TaxCatchAll" ma:showField="CatchAllData" ma:web="b78c1643-20a6-4386-8be7-6c0c50bcbd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FC9967-7FAF-4147-A1F5-0CAED4EB8B6C}">
  <ds:schemaRefs>
    <ds:schemaRef ds:uri="http://schemas.microsoft.com/office/2006/metadata/properties"/>
    <ds:schemaRef ds:uri="http://schemas.microsoft.com/office/infopath/2007/PartnerControls"/>
    <ds:schemaRef ds:uri="b78c1643-20a6-4386-8be7-6c0c50bcbdc7"/>
    <ds:schemaRef ds:uri="ac7a40e2-956a-47d4-96b8-e41f6eb7c436"/>
  </ds:schemaRefs>
</ds:datastoreItem>
</file>

<file path=customXml/itemProps2.xml><?xml version="1.0" encoding="utf-8"?>
<ds:datastoreItem xmlns:ds="http://schemas.openxmlformats.org/officeDocument/2006/customXml" ds:itemID="{A7C69C33-7BD9-493C-8C4B-5AB769B29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3B6CE7-C387-4212-84DA-AF30F6B23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7a40e2-956a-47d4-96b8-e41f6eb7c436"/>
    <ds:schemaRef ds:uri="b78c1643-20a6-4386-8be7-6c0c50bcbd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Kirkkohallituksen strategia_täysistunto190421</Template>
  <TotalTime>4</TotalTime>
  <Words>399</Words>
  <Application>Microsoft Office PowerPoint</Application>
  <PresentationFormat>On-screen Show (16:9)</PresentationFormat>
  <Paragraphs>61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Office-teema</vt:lpstr>
      <vt:lpstr>Ovet auki - kokeiluille ja kehittämiselle </vt:lpstr>
      <vt:lpstr>Johdanto </vt:lpstr>
      <vt:lpstr>Ovet auki - kokeiluille ja kehittämiselle </vt:lpstr>
      <vt:lpstr>Kirkkohallituksen missio </vt:lpstr>
      <vt:lpstr>Kirkkohallituksen visio 2026</vt:lpstr>
      <vt:lpstr>Ovet auki ulospäin </vt:lpstr>
      <vt:lpstr>Ovet auki kirkkoon ja kasvuun </vt:lpstr>
      <vt:lpstr>Ovet auki kaikille </vt:lpstr>
      <vt:lpstr>Ovet auki yhteiselle työlle ja kumppanuuksille </vt:lpstr>
      <vt:lpstr>Ovet auki uusille mahdollisuuksille </vt:lpstr>
      <vt:lpstr>Ovet auki tulevaisuuteen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Ovet auki - kokeiluille ja kehittämiselle</dc:title>
  <dc:creator>Huokuna Pekka</dc:creator>
  <cp:lastModifiedBy>Pulkkinen Jari</cp:lastModifiedBy>
  <cp:revision>3</cp:revision>
  <dcterms:created xsi:type="dcterms:W3CDTF">2021-04-20T05:37:46Z</dcterms:created>
  <dcterms:modified xsi:type="dcterms:W3CDTF">2024-03-22T12:36:11Z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0x010100DFBE963D427DF74B92285AC1294AC863</vt:lpwstr>
  </property>
</Properties>
</file>