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E8AF3A95-8047-CA3F-2F3C-14B6A4BD0C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BCEF1E0-5C72-6936-86D8-843CFB504E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70B94C-2F9D-4B34-B715-35BEF505DA8E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F971AE3-08B2-6F8E-0346-7957C3AD74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014D7AB-A841-25E9-897D-EC1847DBE1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E3C5A12-4B03-46E0-96AF-158C7F3CD9CF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8DC749-5909-4378-A6EF-F69D0A1B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B23C-5B4A-4120-B9D2-9EBFB079DB41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F4F175-8747-8994-BD7F-C0DF2AD7D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D94DAB-E4B0-3236-9C1C-7334F24D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793DB-7208-44CE-AEB2-55816B93FD7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7870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B0EDB70-2148-5792-C9F0-BF06EE8C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78ED-49CE-42C7-B60A-B3240794B900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385A3F-71D3-D855-BE91-B89DB9AB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D5E2F09-36D8-1D9D-843E-D7F8FAF9F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1DB73-8223-4AB0-8D64-FB321EF89B8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7979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706C70-ED9C-E24B-97CF-2E159D6DF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DB62-3981-4C3F-AC03-9B24944A40D8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CAB954-7CD2-14B6-6F8E-04DC1EF7F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DE70E5-EE75-65BA-8939-7B3FF89A3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4FA10-2D35-4DA7-93B0-934F8535325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1861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B9D202-A410-B29F-4C1B-033CE1D3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BF3E1-64DE-4514-879D-C3D4BC410EFF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5B4941-A441-5A40-1729-39A0BFA80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C2AD04-6958-6E34-0195-9AD4384F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BF759-6719-4E7C-BC84-71883337B49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9497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A73EFD-4B28-8AED-1D53-FFBED506D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1616C-4BB5-433D-ADA4-5626EA065CA8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EDE7D7-69FE-8864-97FD-583E28D0E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694635-AF7C-2F33-0B84-C7E84420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3EF05-8424-4760-B463-2DDEBF62451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061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D796643A-CD26-81C0-4DBD-CC3AE090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1946-4D25-4D50-9F35-C36CEF819F95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31747685-5113-C363-23D2-0B3DE31F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B79519A9-A637-2444-55A0-78C87480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72BC1-EB70-4ED6-A055-C7791562BF5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6013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>
            <a:extLst>
              <a:ext uri="{FF2B5EF4-FFF2-40B4-BE49-F238E27FC236}">
                <a16:creationId xmlns:a16="http://schemas.microsoft.com/office/drawing/2014/main" id="{14EFCF84-A25B-F8E0-B010-25DBCD82C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68401-681E-4B6C-B1E1-AAB62C8D37FC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108773E4-1181-7E80-EACE-C1225EBD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FEF5A21C-A383-7B09-91A1-CDD1EDEBE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8A443-B39B-40C6-81F5-A0987A7B18E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1874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A6F5A099-2BE9-1E7A-BE49-122564F17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C8F0-7D0E-4713-AC5D-9B3897B543C0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47224741-392F-C586-FF4D-FAD167D77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A822EE45-A099-86D3-2886-3CB209C3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0E1D9-B975-47EB-A27E-ECDFBBF561F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9949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>
            <a:extLst>
              <a:ext uri="{FF2B5EF4-FFF2-40B4-BE49-F238E27FC236}">
                <a16:creationId xmlns:a16="http://schemas.microsoft.com/office/drawing/2014/main" id="{20F1171A-BDB2-CFF6-E61F-90DC412B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962BC-CFC5-40F8-BC9A-DE67670B8A05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3" name="Alatunnisteen paikkamerkki 4">
            <a:extLst>
              <a:ext uri="{FF2B5EF4-FFF2-40B4-BE49-F238E27FC236}">
                <a16:creationId xmlns:a16="http://schemas.microsoft.com/office/drawing/2014/main" id="{5AE89A82-B64B-02AE-CA42-0CEB92812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>
            <a:extLst>
              <a:ext uri="{FF2B5EF4-FFF2-40B4-BE49-F238E27FC236}">
                <a16:creationId xmlns:a16="http://schemas.microsoft.com/office/drawing/2014/main" id="{7052E85D-EF0C-9E18-CEAA-F085CE765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1472B-6B9A-46CE-88EE-11D01E8E79E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8916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E0112B64-8407-410D-1DAD-3B72ECF9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53BAB-024C-4D28-98BD-BB4CD568B8D6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BC185A5E-6D8B-B459-E7FA-0B4DA3F2D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D47B07A8-CA99-28BB-7888-121EB484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D313F-F370-4003-8119-77B4FF43358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5292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>
            <a:extLst>
              <a:ext uri="{FF2B5EF4-FFF2-40B4-BE49-F238E27FC236}">
                <a16:creationId xmlns:a16="http://schemas.microsoft.com/office/drawing/2014/main" id="{BEC50A48-0F26-4C44-D0F2-5AD7766B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2FB94-50B8-4095-9BB5-56DD423A941B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FF044B3-99DF-3A86-BCED-EC4A7074B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>
            <a:extLst>
              <a:ext uri="{FF2B5EF4-FFF2-40B4-BE49-F238E27FC236}">
                <a16:creationId xmlns:a16="http://schemas.microsoft.com/office/drawing/2014/main" id="{0A503FF9-B855-A0A1-29C0-AA3E9CEBE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C1950-73BC-4CB7-A98A-FF6551C5246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4732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>
            <a:extLst>
              <a:ext uri="{FF2B5EF4-FFF2-40B4-BE49-F238E27FC236}">
                <a16:creationId xmlns:a16="http://schemas.microsoft.com/office/drawing/2014/main" id="{EFFBFBF9-E309-3DBC-E29A-F4345B36F8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>
            <a:extLst>
              <a:ext uri="{FF2B5EF4-FFF2-40B4-BE49-F238E27FC236}">
                <a16:creationId xmlns:a16="http://schemas.microsoft.com/office/drawing/2014/main" id="{BC77A6E0-EDAF-3DC5-32D5-B4E688BCB9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6639DF-4071-04BB-4A44-4BB4AC2A7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F4C010-C132-46C4-B02A-F18B74F1C762}" type="datetimeFigureOut">
              <a:rPr lang="fi-FI"/>
              <a:pPr>
                <a:defRPr/>
              </a:pPr>
              <a:t>24.7.2023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A77A22-8F1E-2C79-E0AE-D1E8FDE38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62210A-9558-83F5-CED3-D993A2403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C9F7301-3520-4F80-B012-C4914127AF4C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ko 1">
            <a:extLst>
              <a:ext uri="{FF2B5EF4-FFF2-40B4-BE49-F238E27FC236}">
                <a16:creationId xmlns:a16="http://schemas.microsoft.com/office/drawing/2014/main" id="{3A26256B-0A58-909D-2D5D-0DA8D90FDA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altLang="fi-FI"/>
              <a:t>Kuinka autan puhelimessa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2819800-4386-36DF-8DCB-C9849EBDD7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Riitta-Liisa </a:t>
            </a:r>
            <a:r>
              <a:rPr lang="fi-FI" dirty="0" err="1"/>
              <a:t>Rusi</a:t>
            </a:r>
            <a:r>
              <a:rPr lang="fi-FI" dirty="0"/>
              <a:t>, Palvelevan puhelimen ja </a:t>
            </a:r>
            <a:r>
              <a:rPr lang="fi-FI" dirty="0" err="1"/>
              <a:t>debriefing-työn</a:t>
            </a:r>
            <a:r>
              <a:rPr lang="fi-FI" dirty="0"/>
              <a:t> toiminnanohjaaja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Lähteet mm: Palvelevan puhelimen päivystäjän opas 2008, Anna Kuitunen, Tampereen yliopiston puheopinlaitos 2010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>
            <a:extLst>
              <a:ext uri="{FF2B5EF4-FFF2-40B4-BE49-F238E27FC236}">
                <a16:creationId xmlns:a16="http://schemas.microsoft.com/office/drawing/2014/main" id="{6D99D563-8FD1-7CF8-8F2A-8ED675DA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Keskusteluun vaikuttavat asiat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9D110D6-FDC7-ECF0-23C0-958E1629F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Asiakaan persoona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sz="2400" dirty="0"/>
              <a:t>- 	kuka hän on ja mikä on yhteydenoton syy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Itsensä ilmaisemisen kyky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tähän keskusteluun liittyvät odotukset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Ongelmat ja kriisitilanne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niiden luonne ja vakavuus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tämän hetken elämäntilanne ja ihmissuhteet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yllättävä kriisi vai krooninen ongelma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aikaisempi apu ja muut avunlähteet, myös kokemukset muissa tilanteissa saadusta avusta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fi-FI" sz="2400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fi-FI" sz="2400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fi-FI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>
            <a:extLst>
              <a:ext uri="{FF2B5EF4-FFF2-40B4-BE49-F238E27FC236}">
                <a16:creationId xmlns:a16="http://schemas.microsoft.com/office/drawing/2014/main" id="{27387202-0464-89DD-E853-CAEC9154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Keskusteluun vaikuttaa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5764D4-3E88-6224-4F04-A0544343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Päivystäjän asenne ja persoona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selkeys, aitous, suvaitsevaisuus, luonnollisuus, lämpö, toisen kunnioittaminen, aito myötätunto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kyky kuulla, ymmärtää ja puhua asiakkaan kieltä, huolenpito ja rakkaus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kyky tiedostaa ja kohdata omat tunteet, torjunnat ja ahdistukset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Keskustelusuhde ja tekniikka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kuuntelemisen ja keskusteluotteen oikea suhde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inhimillinen ja asiallinen suhde parempi kuin ammatillinen ja etäinen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fi-FI" sz="2400" dirty="0"/>
              <a:t>Tasaveroinen aikuissuhde parempi kuin ”vanhempi-lapsi suhde”</a:t>
            </a:r>
          </a:p>
          <a:p>
            <a:pPr fontAlgn="auto">
              <a:spcAft>
                <a:spcPts val="0"/>
              </a:spcAft>
              <a:defRPr/>
            </a:pP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>
            <a:extLst>
              <a:ext uri="{FF2B5EF4-FFF2-40B4-BE49-F238E27FC236}">
                <a16:creationId xmlns:a16="http://schemas.microsoft.com/office/drawing/2014/main" id="{40860736-9FD6-1353-B226-52AB73917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Puhelinkeskustelun erityisluonne</a:t>
            </a:r>
          </a:p>
        </p:txBody>
      </p:sp>
      <p:sp>
        <p:nvSpPr>
          <p:cNvPr id="5123" name="Sisällön paikkamerkki 2">
            <a:extLst>
              <a:ext uri="{FF2B5EF4-FFF2-40B4-BE49-F238E27FC236}">
                <a16:creationId xmlns:a16="http://schemas.microsoft.com/office/drawing/2014/main" id="{089E8664-B6B7-008E-5251-C973C82B6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/>
              <a:t>Perustuu kuuloon</a:t>
            </a:r>
          </a:p>
          <a:p>
            <a:pPr>
              <a:buFontTx/>
              <a:buChar char="-"/>
            </a:pPr>
            <a:r>
              <a:rPr lang="fi-FI" altLang="fi-FI" sz="2400"/>
              <a:t>Ääni</a:t>
            </a:r>
          </a:p>
          <a:p>
            <a:pPr>
              <a:buFontTx/>
              <a:buChar char="-"/>
            </a:pPr>
            <a:r>
              <a:rPr lang="fi-FI" altLang="fi-FI" sz="2400"/>
              <a:t>Sanoma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000"/>
              <a:t>	- </a:t>
            </a:r>
            <a:r>
              <a:rPr lang="fi-FI" altLang="fi-FI" sz="2200"/>
              <a:t>sanoman asiasisältö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200"/>
              <a:t>	- sanoman ymmärrettävyys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fi-FI" altLang="fi-FI" sz="2200"/>
              <a:t>	- sanoman tunnesävy</a:t>
            </a:r>
          </a:p>
          <a:p>
            <a:pPr>
              <a:buFontTx/>
              <a:buChar char="-"/>
            </a:pPr>
            <a:r>
              <a:rPr lang="fi-FI" altLang="fi-FI" sz="2400"/>
              <a:t>Sanoman ymmärtämistä ja kuulemista vaikeuttavat tekijät</a:t>
            </a:r>
          </a:p>
          <a:p>
            <a:pPr>
              <a:buFontTx/>
              <a:buChar char="-"/>
            </a:pPr>
            <a:r>
              <a:rPr lang="fi-FI" altLang="fi-FI" sz="2400"/>
              <a:t>Sanoman ymmärtämistä edistävät tekijät</a:t>
            </a:r>
          </a:p>
          <a:p>
            <a:pPr>
              <a:buFontTx/>
              <a:buChar char="-"/>
            </a:pPr>
            <a:r>
              <a:rPr lang="fi-FI" altLang="fi-FI" sz="2400"/>
              <a:t>Tunteiden kuuleminen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>
            <a:extLst>
              <a:ext uri="{FF2B5EF4-FFF2-40B4-BE49-F238E27FC236}">
                <a16:creationId xmlns:a16="http://schemas.microsoft.com/office/drawing/2014/main" id="{798BA352-84C4-920D-6C9A-C6CD3DF0C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Keskustelun avaus ja äänenkäyttö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AAF805-2E07-4ABE-8220-DF430604C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Puhelun avaus / saa selkeästi tiedon mihin yhteys tuli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Puhu selkeästi ja kuuluvasti!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Lämmin äänensävy ja ystävällisyys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SUHTEEN LUOMINEN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dirty="0"/>
              <a:t>	- asiakkaalle avuksi, jos alkaa kokea emotionaalista helpotusta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dirty="0"/>
              <a:t>	- jos pystyy jäsentämään ongelmiaan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dirty="0"/>
              <a:t>	- jos saa lisää itseluottamusta, saa kokemusta, että voi säädellä itseään, muuttamaan käyttäytymistään eli saa hallinnantunnetta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>
            <a:extLst>
              <a:ext uri="{FF2B5EF4-FFF2-40B4-BE49-F238E27FC236}">
                <a16:creationId xmlns:a16="http://schemas.microsoft.com/office/drawing/2014/main" id="{312AD27B-B0D8-9F6D-E94C-AE98E657C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Keskustelu</a:t>
            </a:r>
          </a:p>
        </p:txBody>
      </p:sp>
      <p:sp>
        <p:nvSpPr>
          <p:cNvPr id="7171" name="Sisällön paikkamerkki 2">
            <a:extLst>
              <a:ext uri="{FF2B5EF4-FFF2-40B4-BE49-F238E27FC236}">
                <a16:creationId xmlns:a16="http://schemas.microsoft.com/office/drawing/2014/main" id="{915AA505-9178-1648-23D1-1E3B25B59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/>
              <a:t>Olennaiseen ja akuuttiin hätään keskittyminen</a:t>
            </a:r>
          </a:p>
          <a:p>
            <a:r>
              <a:rPr lang="fi-FI" altLang="fi-FI"/>
              <a:t>Ongelman täsmentäminen</a:t>
            </a:r>
          </a:p>
          <a:p>
            <a:r>
              <a:rPr lang="fi-FI" altLang="fi-FI"/>
              <a:t>Älä kadota tervettä järkeä ja rauhallisuutta!</a:t>
            </a:r>
          </a:p>
          <a:p>
            <a:r>
              <a:rPr lang="fi-FI" altLang="fi-FI"/>
              <a:t>Ole luja ja turvallinen!</a:t>
            </a:r>
          </a:p>
          <a:p>
            <a:r>
              <a:rPr lang="fi-FI" altLang="fi-FI"/>
              <a:t>Tunteiden kuuleminen ja huomioon ottaminen </a:t>
            </a:r>
          </a:p>
          <a:p>
            <a:endParaRPr lang="fi-FI" alt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>
            <a:extLst>
              <a:ext uri="{FF2B5EF4-FFF2-40B4-BE49-F238E27FC236}">
                <a16:creationId xmlns:a16="http://schemas.microsoft.com/office/drawing/2014/main" id="{478B5C57-3BBA-7E80-1722-7D137A7C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Viestintä puhelimessa</a:t>
            </a:r>
          </a:p>
        </p:txBody>
      </p:sp>
      <p:sp>
        <p:nvSpPr>
          <p:cNvPr id="8195" name="Sisällön paikkamerkki 2">
            <a:extLst>
              <a:ext uri="{FF2B5EF4-FFF2-40B4-BE49-F238E27FC236}">
                <a16:creationId xmlns:a16="http://schemas.microsoft.com/office/drawing/2014/main" id="{FBBDCE05-9052-E60E-0D03-DE9A99629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/>
              <a:t>Perustuu verbaaliseen viestintään.</a:t>
            </a:r>
          </a:p>
          <a:p>
            <a:r>
              <a:rPr lang="fi-FI" altLang="fi-FI"/>
              <a:t>Ääni  välittää sekä puhujasta että sanomasta syntyvät mielikuvat.</a:t>
            </a:r>
          </a:p>
          <a:p>
            <a:r>
              <a:rPr lang="fi-FI" altLang="fi-FI"/>
              <a:t>Arvio puhujan äänestä &gt; mitä kuullaan äänestä, on se ihminen &gt; mukava, epämiellyttävä &gt; kuinka luotettava palvelu on &gt; kuinka pätevä vastaaja on jne.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>
            <a:extLst>
              <a:ext uri="{FF2B5EF4-FFF2-40B4-BE49-F238E27FC236}">
                <a16:creationId xmlns:a16="http://schemas.microsoft.com/office/drawing/2014/main" id="{659C231E-54F8-8E64-DE1B-F219A8963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Viestintä puhelimessa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1C589E-4B13-0044-B54B-3243AB599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/>
              <a:t>Rauhallisuus, rauhallinen tempo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Selkeä artikulaatio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Puheen luonteva, riittävä tauotus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i-FI" dirty="0"/>
              <a:t>	- antaa tilaa rauhoittumiseen, sulatteluun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Monotonisuuden välttäminen</a:t>
            </a:r>
            <a:endParaRPr lang="fi-FI" b="1" dirty="0"/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Painotukset korostavat, että on tärkeä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/>
              <a:t>Äänen voimakkuuden vaihtelut/ riittävän kova ääni/hiljentäminen/voimistaminen &gt; tilannetaju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344</Words>
  <Application>Microsoft Office PowerPoint</Application>
  <PresentationFormat>Näytössä katseltava diaesitys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Office-teema</vt:lpstr>
      <vt:lpstr>Kuinka autan puhelimessa</vt:lpstr>
      <vt:lpstr>Keskusteluun vaikuttavat asiat</vt:lpstr>
      <vt:lpstr>Keskusteluun vaikuttaa</vt:lpstr>
      <vt:lpstr>Puhelinkeskustelun erityisluonne</vt:lpstr>
      <vt:lpstr>Keskustelun avaus ja äänenkäyttö</vt:lpstr>
      <vt:lpstr>Keskustelu</vt:lpstr>
      <vt:lpstr>Viestintä puhelimessa</vt:lpstr>
      <vt:lpstr>Viestintä puhelimessa</vt:lpstr>
    </vt:vector>
  </TitlesOfParts>
  <Company>Setlementtiyhdistys Naapuri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Riitta-Liisa Rusi</dc:creator>
  <cp:lastModifiedBy>Patronen Petri</cp:lastModifiedBy>
  <cp:revision>6</cp:revision>
  <dcterms:created xsi:type="dcterms:W3CDTF">2009-09-04T09:00:36Z</dcterms:created>
  <dcterms:modified xsi:type="dcterms:W3CDTF">2023-07-24T07:58:45Z</dcterms:modified>
</cp:coreProperties>
</file>