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notesMasterIdLst>
    <p:notesMasterId r:id="rId62"/>
  </p:notesMasterIdLst>
  <p:handoutMasterIdLst>
    <p:handoutMasterId r:id="rId63"/>
  </p:handoutMasterIdLst>
  <p:sldIdLst>
    <p:sldId id="294" r:id="rId2"/>
    <p:sldId id="295" r:id="rId3"/>
    <p:sldId id="311" r:id="rId4"/>
    <p:sldId id="296" r:id="rId5"/>
    <p:sldId id="297" r:id="rId6"/>
    <p:sldId id="298" r:id="rId7"/>
    <p:sldId id="314" r:id="rId8"/>
    <p:sldId id="308" r:id="rId9"/>
    <p:sldId id="312" r:id="rId10"/>
    <p:sldId id="256" r:id="rId11"/>
    <p:sldId id="257" r:id="rId12"/>
    <p:sldId id="258" r:id="rId13"/>
    <p:sldId id="259" r:id="rId14"/>
    <p:sldId id="260" r:id="rId15"/>
    <p:sldId id="261" r:id="rId16"/>
    <p:sldId id="301" r:id="rId17"/>
    <p:sldId id="302" r:id="rId18"/>
    <p:sldId id="303" r:id="rId19"/>
    <p:sldId id="263" r:id="rId20"/>
    <p:sldId id="264" r:id="rId21"/>
    <p:sldId id="315" r:id="rId22"/>
    <p:sldId id="316" r:id="rId23"/>
    <p:sldId id="304" r:id="rId24"/>
    <p:sldId id="305" r:id="rId25"/>
    <p:sldId id="317" r:id="rId26"/>
    <p:sldId id="318" r:id="rId27"/>
    <p:sldId id="265" r:id="rId28"/>
    <p:sldId id="319" r:id="rId29"/>
    <p:sldId id="320" r:id="rId30"/>
    <p:sldId id="266" r:id="rId31"/>
    <p:sldId id="267" r:id="rId32"/>
    <p:sldId id="307" r:id="rId33"/>
    <p:sldId id="268" r:id="rId34"/>
    <p:sldId id="300" r:id="rId35"/>
    <p:sldId id="285" r:id="rId36"/>
    <p:sldId id="321" r:id="rId37"/>
    <p:sldId id="322" r:id="rId38"/>
    <p:sldId id="323" r:id="rId39"/>
    <p:sldId id="271" r:id="rId40"/>
    <p:sldId id="272" r:id="rId41"/>
    <p:sldId id="273" r:id="rId42"/>
    <p:sldId id="274" r:id="rId43"/>
    <p:sldId id="275" r:id="rId44"/>
    <p:sldId id="276" r:id="rId45"/>
    <p:sldId id="277" r:id="rId46"/>
    <p:sldId id="281" r:id="rId47"/>
    <p:sldId id="292" r:id="rId48"/>
    <p:sldId id="293" r:id="rId49"/>
    <p:sldId id="282" r:id="rId50"/>
    <p:sldId id="287" r:id="rId51"/>
    <p:sldId id="288" r:id="rId52"/>
    <p:sldId id="289" r:id="rId53"/>
    <p:sldId id="290" r:id="rId54"/>
    <p:sldId id="324" r:id="rId55"/>
    <p:sldId id="325" r:id="rId56"/>
    <p:sldId id="327" r:id="rId57"/>
    <p:sldId id="326" r:id="rId58"/>
    <p:sldId id="328" r:id="rId59"/>
    <p:sldId id="329" r:id="rId60"/>
    <p:sldId id="330" r:id="rId61"/>
  </p:sldIdLst>
  <p:sldSz cx="9144000" cy="6858000" type="screen4x3"/>
  <p:notesSz cx="6708775" cy="983615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77" autoAdjust="0"/>
  </p:normalViewPr>
  <p:slideViewPr>
    <p:cSldViewPr>
      <p:cViewPr varScale="1">
        <p:scale>
          <a:sx n="58" d="100"/>
          <a:sy n="58" d="100"/>
        </p:scale>
        <p:origin x="81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74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C09417F7-87B2-E1C8-A847-5D52B2CB30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6DD439F-CE9C-12DD-C502-EE37888619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  <a:cs typeface="Arial" charset="0"/>
              </a:defRPr>
            </a:lvl1pPr>
          </a:lstStyle>
          <a:p>
            <a:pPr>
              <a:defRPr/>
            </a:pPr>
            <a:fld id="{F8F4072B-9E68-4FF0-829B-7898880172D8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0ACA43A1-3357-67B2-CABD-9CA1B63220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08DBAC1B-DA5D-4A92-8B80-2BE567CFA51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anose="02040604050505020304" pitchFamily="18" charset="0"/>
              </a:defRPr>
            </a:lvl1pPr>
          </a:lstStyle>
          <a:p>
            <a:fld id="{3E768FE2-AD2F-475A-BFE8-BAEFE32FC071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A175B037-8FBB-E2FD-6346-2B0EF416E6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2FCFAED-C2B0-27B3-7998-CA681DE544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22227E-011B-4251-92E0-8682113C3157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9BC6949B-27CA-F107-6773-14281529B6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8188"/>
            <a:ext cx="4916487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EB129C1A-2809-39EA-743D-A7407A604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1513" y="4672013"/>
            <a:ext cx="5365750" cy="442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74D574-2A43-3B28-076A-067C66CC7C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42438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F11627-5523-6F7C-4CB7-B30E8DC341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00475" y="9342438"/>
            <a:ext cx="2906713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523FEA8-3041-4F77-BB58-9E6DFF4CB2AD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n kuvan paikkamerkki 1">
            <a:extLst>
              <a:ext uri="{FF2B5EF4-FFF2-40B4-BE49-F238E27FC236}">
                <a16:creationId xmlns:a16="http://schemas.microsoft.com/office/drawing/2014/main" id="{C0E76B77-C03F-B73E-72DD-E0B0504780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Huomautusten paikkamerkki 2">
            <a:extLst>
              <a:ext uri="{FF2B5EF4-FFF2-40B4-BE49-F238E27FC236}">
                <a16:creationId xmlns:a16="http://schemas.microsoft.com/office/drawing/2014/main" id="{B1261F03-80AE-1EA4-9257-37FB3F8FC1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/>
              <a:t>Menetyksen edessä ollaan uuden edessä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84891C1-3FD9-D2A4-CB94-3139BC947F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091FC9-671F-4373-B844-D24855ECEAC6}" type="slidenum">
              <a:rPr lang="fi-FI" altLang="fi-FI">
                <a:latin typeface="Calibri" panose="020F0502020204030204" pitchFamily="34" charset="0"/>
              </a:rPr>
              <a:pPr eaLnBrk="1" hangingPunct="1"/>
              <a:t>4</a:t>
            </a:fld>
            <a:endParaRPr lang="fi-FI" altLang="fi-F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n kuvan paikkamerkki 1">
            <a:extLst>
              <a:ext uri="{FF2B5EF4-FFF2-40B4-BE49-F238E27FC236}">
                <a16:creationId xmlns:a16="http://schemas.microsoft.com/office/drawing/2014/main" id="{66259693-F44E-E4ED-82E5-A107495DF6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Huomautusten paikkamerkki 2">
            <a:extLst>
              <a:ext uri="{FF2B5EF4-FFF2-40B4-BE49-F238E27FC236}">
                <a16:creationId xmlns:a16="http://schemas.microsoft.com/office/drawing/2014/main" id="{B439969D-6376-111C-22C5-3C84E7FC8D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9CB738-739A-9D70-21A3-7A77DEB364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800881-74EE-4534-BF49-F7B077230183}" type="slidenum">
              <a:rPr lang="fi-FI" altLang="fi-FI">
                <a:latin typeface="Calibri" panose="020F0502020204030204" pitchFamily="34" charset="0"/>
              </a:rPr>
              <a:pPr eaLnBrk="1" hangingPunct="1"/>
              <a:t>10</a:t>
            </a:fld>
            <a:endParaRPr lang="fi-FI" altLang="fi-F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n kuvan paikkamerkki 1">
            <a:extLst>
              <a:ext uri="{FF2B5EF4-FFF2-40B4-BE49-F238E27FC236}">
                <a16:creationId xmlns:a16="http://schemas.microsoft.com/office/drawing/2014/main" id="{B1D04FBF-D300-7F15-EE5C-B05E94BCFD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Huomautusten paikkamerkki 2">
            <a:extLst>
              <a:ext uri="{FF2B5EF4-FFF2-40B4-BE49-F238E27FC236}">
                <a16:creationId xmlns:a16="http://schemas.microsoft.com/office/drawing/2014/main" id="{EBC36885-3B9D-192B-C792-CD4C2366C6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  <p:sp>
        <p:nvSpPr>
          <p:cNvPr id="47108" name="Dian numeron paikkamerkki 3">
            <a:extLst>
              <a:ext uri="{FF2B5EF4-FFF2-40B4-BE49-F238E27FC236}">
                <a16:creationId xmlns:a16="http://schemas.microsoft.com/office/drawing/2014/main" id="{A899EDE2-3353-0085-8959-71092BD729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8B82DC-7FCC-4346-A2CC-1DA0D9BDFEBC}" type="slidenum">
              <a:rPr lang="fi-FI" altLang="fi-FI">
                <a:latin typeface="Calibri" panose="020F0502020204030204" pitchFamily="34" charset="0"/>
              </a:rPr>
              <a:pPr eaLnBrk="1" hangingPunct="1"/>
              <a:t>12</a:t>
            </a:fld>
            <a:endParaRPr lang="fi-FI" altLang="fi-F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n kuvan paikkamerkki 1">
            <a:extLst>
              <a:ext uri="{FF2B5EF4-FFF2-40B4-BE49-F238E27FC236}">
                <a16:creationId xmlns:a16="http://schemas.microsoft.com/office/drawing/2014/main" id="{0B4E0E7D-150D-26A5-69CA-E6062D1754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Huomautusten paikkamerkki 2">
            <a:extLst>
              <a:ext uri="{FF2B5EF4-FFF2-40B4-BE49-F238E27FC236}">
                <a16:creationId xmlns:a16="http://schemas.microsoft.com/office/drawing/2014/main" id="{3A2DDA59-756F-010E-B364-647057995C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Se on tilanne, joka on ylittänyt kestokyvyn</a:t>
            </a:r>
          </a:p>
          <a:p>
            <a:pPr marL="742950" lvl="1" indent="-28575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 on ollut ylivoimainen kokemus</a:t>
            </a:r>
          </a:p>
          <a:p>
            <a:pPr marL="742950" lvl="1" indent="-28575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resursseja on vajavaisesti tilanteeseen nähden</a:t>
            </a:r>
          </a:p>
          <a:p>
            <a:endParaRPr lang="fi-FI" alt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4E07748-9774-D59D-5B86-55D99F84C1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9795AE-3D28-427C-8AB8-7A1D034C4756}" type="slidenum">
              <a:rPr lang="fi-FI" altLang="fi-FI">
                <a:latin typeface="Calibri" panose="020F0502020204030204" pitchFamily="34" charset="0"/>
              </a:rPr>
              <a:pPr eaLnBrk="1" hangingPunct="1"/>
              <a:t>30</a:t>
            </a:fld>
            <a:endParaRPr lang="fi-FI" altLang="fi-F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n kuvan paikkamerkki 1">
            <a:extLst>
              <a:ext uri="{FF2B5EF4-FFF2-40B4-BE49-F238E27FC236}">
                <a16:creationId xmlns:a16="http://schemas.microsoft.com/office/drawing/2014/main" id="{1E193B1A-0DE9-E7F7-AF90-F6A77FD9A4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Huomautusten paikkamerkki 2">
            <a:extLst>
              <a:ext uri="{FF2B5EF4-FFF2-40B4-BE49-F238E27FC236}">
                <a16:creationId xmlns:a16="http://schemas.microsoft.com/office/drawing/2014/main" id="{9FF8EEA1-FCF6-A1E5-F014-F3B2CD2054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>
                <a:latin typeface="Century Schoolbook" panose="02040604050505020304" pitchFamily="18" charset="0"/>
              </a:rPr>
              <a:t>Uskomusjärjestelmä, joka on suntynyt kiintymissuhdemalliemme ja kokemustemme kautta: ihmisiin voi luottaa, saan apua, otan vastaan apua</a:t>
            </a:r>
            <a:endParaRPr lang="fi-FI" alt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350D9FA-A194-6729-D2CE-50C7997698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68F342-8EF3-4F19-8C0C-22BDC649B5C3}" type="slidenum">
              <a:rPr lang="fi-FI" altLang="fi-FI">
                <a:latin typeface="Calibri" panose="020F0502020204030204" pitchFamily="34" charset="0"/>
              </a:rPr>
              <a:pPr eaLnBrk="1" hangingPunct="1"/>
              <a:t>31</a:t>
            </a:fld>
            <a:endParaRPr lang="fi-FI" altLang="fi-F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n kuvan paikkamerkki 1">
            <a:extLst>
              <a:ext uri="{FF2B5EF4-FFF2-40B4-BE49-F238E27FC236}">
                <a16:creationId xmlns:a16="http://schemas.microsoft.com/office/drawing/2014/main" id="{31413BCB-1247-221E-EC8D-7439E4FC1A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Huomautusten paikkamerkki 2">
            <a:extLst>
              <a:ext uri="{FF2B5EF4-FFF2-40B4-BE49-F238E27FC236}">
                <a16:creationId xmlns:a16="http://schemas.microsoft.com/office/drawing/2014/main" id="{E43F24FB-FC4D-7882-6CFD-F1A929D9CB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alt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291640A-3C25-4B17-88C8-F482A5F974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EBCFD9-0070-4192-9FCC-06BBE4BE2521}" type="slidenum">
              <a:rPr lang="fi-FI" altLang="fi-FI">
                <a:latin typeface="Calibri" panose="020F0502020204030204" pitchFamily="34" charset="0"/>
              </a:rPr>
              <a:pPr eaLnBrk="1" hangingPunct="1"/>
              <a:t>57</a:t>
            </a:fld>
            <a:endParaRPr lang="fi-FI" altLang="fi-F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856509-7DD7-8147-371C-B56284EB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921A-EB02-4D4A-87AB-723BBF9984FD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0DC7A6-AC0A-2528-7CAA-279FB96D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F05932-B5D3-9B06-A0EB-EDE9B402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DD308-2CC3-4AC1-954E-51F95F01B75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9223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BFF8DD-6314-DD74-1EB9-F127191A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54C4-CA9A-41A4-89B3-2618E69F7413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590688-9DEB-5B08-485E-5C743759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17650E-5FFE-3451-A2AF-2C2675DA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134CF-8B18-470A-9181-009206DAFFE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9704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4609ED-B4C5-50DB-16D5-83475158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3477F-DBB3-4227-B226-42C7616C7438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4D9FEE-4A35-BDB3-9983-3E5F6B74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C2D4C0-3E25-FA0C-713F-D243144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3EC55-8170-41DD-964B-1708A15CADD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7131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7FC74F-CAA4-8265-B3F3-1DEB00D0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59DA-851D-403B-9B27-E7E70D20A8A0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89E66B-34F9-D728-E5DD-D0BF2FA14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1638CE-E06D-948A-9FE2-403A3D68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73345-BE48-4382-96A9-303DF09854C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7935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88B73C-98EB-99CA-AF20-2B86B09E0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11C4B-5C6C-4157-9190-D8E46B54FA05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BC2470-544D-C9AA-A3A7-70B78D7B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333D7A-62C7-4576-705D-0108C8B8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EF873-C1F6-493C-B8C8-D6542674CED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614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DBA1661-4D74-96DA-BF1C-4F1177C9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BDED-900C-45E9-8556-25A343C17B78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E8835D0B-4C58-AF96-D60D-EB8540ADF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385EE596-5ABE-55E4-ACDB-00AE3F36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BAB79-197E-4783-803E-1B353B0F7A6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3679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619AB861-A569-D529-01A6-054CF9BB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41FA0-89A8-4329-A79F-D3CE8E1D7E5C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BA3A6026-81A3-F01C-FED2-8A2514454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2A203F46-3B06-EA5C-A66E-5C00A6AA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B0829-6F7C-4D7B-9527-745D1FB4B08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300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621E9F05-1EF8-D209-20B3-DF2E3E54D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B66C-F376-403E-822C-B6120015DCA6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E82AB1C3-2DDD-D07C-4B2E-EC82389BF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49F1FEA4-89AE-80E3-8808-9983C5F1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FB791-4152-426E-A123-26CF0D81F53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4380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0ED1F158-31F4-29BB-7A17-7477FADE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66FA-5072-4D6F-B345-38608F23BF4F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C62BF35E-1570-7265-C4AD-D5862EFE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1A262A2A-34FA-A06F-841B-88A7A0A89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9713B-2A95-4A36-8206-FAA9F861728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050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C8AB7005-4073-BA33-FE70-2E155DC7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535BF-7751-4804-9E2A-1F611A9A7F2C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8213517E-286B-D6D9-6DF9-3B87BE5A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0591A7ED-EADF-D20D-754A-FADB3AB6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9CDF-2625-46FA-A64F-0681063A1E2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4055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B49D5B-BFE6-830E-F284-107B97F2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62B46-65E1-4833-B4C3-3F8FF1A10C2C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89EC0733-25A3-25B6-B73A-E27BA253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AC5C4AE-407D-E1C6-071B-01D68A7A8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B7FA1-6163-4CC2-9680-14659D34E6A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503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0517D474-E020-008C-7A6A-7263B73166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33D16B19-72DE-E286-3FA8-3FAA4F7F80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89B81F-7219-D3C0-01B1-DE5CE4D98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538674-FA8F-4BE7-96B7-A825BDA99B9B}" type="datetime1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571114-0A4E-D2B6-A93F-AE179A58B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EA9DCC-EBE8-EA5C-3CBF-D23ADA25A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8F58BD4-6A89-447F-AD4D-9B1D5C8FD1B9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>
            <a:extLst>
              <a:ext uri="{FF2B5EF4-FFF2-40B4-BE49-F238E27FC236}">
                <a16:creationId xmlns:a16="http://schemas.microsoft.com/office/drawing/2014/main" id="{6175B16F-CCB7-0DDD-E45D-6C962CAC9F0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214438"/>
            <a:ext cx="7772400" cy="23860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600" dirty="0">
                <a:solidFill>
                  <a:schemeClr val="tx2">
                    <a:satMod val="200000"/>
                  </a:schemeClr>
                </a:solidFill>
              </a:rPr>
              <a:t>Kriisit ja trauma/</a:t>
            </a:r>
            <a:br>
              <a:rPr lang="fi-FI" sz="46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fi-FI" sz="4600" dirty="0">
                <a:solidFill>
                  <a:schemeClr val="tx2">
                    <a:satMod val="200000"/>
                  </a:schemeClr>
                </a:solidFill>
              </a:rPr>
              <a:t>kriisissä olevan kohtaaminen</a:t>
            </a:r>
            <a:br>
              <a:rPr lang="fi-FI" sz="4600" dirty="0">
                <a:solidFill>
                  <a:schemeClr val="tx2">
                    <a:satMod val="200000"/>
                  </a:schemeClr>
                </a:solidFill>
              </a:rPr>
            </a:br>
            <a:endParaRPr lang="fi-FI" sz="4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5" name="Alaotsikko 2">
            <a:extLst>
              <a:ext uri="{FF2B5EF4-FFF2-40B4-BE49-F238E27FC236}">
                <a16:creationId xmlns:a16="http://schemas.microsoft.com/office/drawing/2014/main" id="{C424601E-3C75-C007-6405-D6D6EB6ACD5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946525"/>
            <a:ext cx="7380288" cy="1785938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3400" dirty="0">
                <a:solidFill>
                  <a:srgbClr val="898989"/>
                </a:solidFill>
              </a:rPr>
              <a:t>	</a:t>
            </a:r>
            <a:r>
              <a:rPr lang="fi-FI" sz="3400" dirty="0" err="1">
                <a:solidFill>
                  <a:srgbClr val="898989"/>
                </a:solidFill>
              </a:rPr>
              <a:t>PP:n</a:t>
            </a:r>
            <a:r>
              <a:rPr lang="fi-FI" sz="3400" dirty="0">
                <a:solidFill>
                  <a:srgbClr val="898989"/>
                </a:solidFill>
              </a:rPr>
              <a:t> peruskurssi 13.10.2010 Naapuri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3400" dirty="0">
                <a:solidFill>
                  <a:srgbClr val="898989"/>
                </a:solidFill>
              </a:rPr>
              <a:t>	Riitta-Liisa Rusi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i-FI" sz="3400" dirty="0">
              <a:solidFill>
                <a:srgbClr val="898989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3400" dirty="0">
                <a:solidFill>
                  <a:srgbClr val="898989"/>
                </a:solidFill>
              </a:rPr>
              <a:t>	Lähteet: mm Salli Saari, Soili </a:t>
            </a:r>
            <a:r>
              <a:rPr lang="fi-FI" sz="3400" dirty="0" err="1">
                <a:solidFill>
                  <a:srgbClr val="898989"/>
                </a:solidFill>
              </a:rPr>
              <a:t>Poijula</a:t>
            </a:r>
            <a:r>
              <a:rPr lang="fi-FI" sz="3400" dirty="0">
                <a:solidFill>
                  <a:srgbClr val="898989"/>
                </a:solidFill>
              </a:rPr>
              <a:t>, Juha Mattila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AB587C4-05FD-F17D-089E-08D36F2D65DF}"/>
              </a:ext>
            </a:extLst>
          </p:cNvPr>
          <p:cNvSpPr txBox="1">
            <a:spLocks noChangeArrowheads="1"/>
          </p:cNvSpPr>
          <p:nvPr/>
        </p:nvSpPr>
        <p:spPr>
          <a:xfrm>
            <a:off x="785813" y="500063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ÄKILLINEN KRIISI/ TRAUMA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8544AE5-2CA1-FB82-3EE3-0C245AE09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62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800"/>
              <a:t>Trauma on ihmisen sietokyvyn ylittävä 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800"/>
              <a:t>kokemus, johon liittyy kuolemanpelkoa.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Char char="-"/>
            </a:pPr>
            <a:r>
              <a:rPr lang="fi-FI" altLang="fi-FI" sz="2800"/>
              <a:t>Syvä avuttomuuden ja hallitsemattomuuden kokemus.</a:t>
            </a:r>
            <a:br>
              <a:rPr lang="fi-FI" altLang="fi-FI" sz="2800"/>
            </a:br>
            <a:endParaRPr lang="fi-FI" altLang="fi-FI" sz="2800"/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800"/>
              <a:t>	Kokemus on uhkaava, hengenvaarallinen, ylivoimainen.</a:t>
            </a:r>
          </a:p>
        </p:txBody>
      </p:sp>
      <p:sp>
        <p:nvSpPr>
          <p:cNvPr id="11268" name="Dian numeron paikkamerkki 3">
            <a:extLst>
              <a:ext uri="{FF2B5EF4-FFF2-40B4-BE49-F238E27FC236}">
                <a16:creationId xmlns:a16="http://schemas.microsoft.com/office/drawing/2014/main" id="{81A3101E-4E72-A872-402F-251948E5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ADB3C23-3D77-7B0E-E51B-4BC6FCE45AF8}"/>
              </a:ext>
            </a:extLst>
          </p:cNvPr>
          <p:cNvSpPr txBox="1">
            <a:spLocks noChangeArrowheads="1"/>
          </p:cNvSpPr>
          <p:nvPr/>
        </p:nvSpPr>
        <p:spPr>
          <a:xfrm>
            <a:off x="857250" y="357188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F1E7D8C-C004-A244-5A4D-7BD75E0A2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68413"/>
            <a:ext cx="77724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478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5088" indent="-319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288" indent="-319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19488" indent="-319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76688" indent="-319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4"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3000"/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3000"/>
              <a:t>Se johtaa hallinnan tunteen menettämiseen.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3000"/>
              <a:t>Se tuottaa avuttomuutta, pelkoa ja kauhua.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3000"/>
              <a:t>Siihen liittyy ennustamattomuus ja yllätyksellisyys.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3000"/>
              <a:t>Siihen ei voi valmistautua tai tottua toistuvanakaan.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fi-FI" altLang="fi-FI" sz="3000"/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900">
              <a:latin typeface="Century Schoolbook" panose="02040604050505020304" pitchFamily="18" charset="0"/>
            </a:endParaRPr>
          </a:p>
        </p:txBody>
      </p:sp>
      <p:sp>
        <p:nvSpPr>
          <p:cNvPr id="12292" name="Dian numeron paikkamerkki 3">
            <a:extLst>
              <a:ext uri="{FF2B5EF4-FFF2-40B4-BE49-F238E27FC236}">
                <a16:creationId xmlns:a16="http://schemas.microsoft.com/office/drawing/2014/main" id="{6010D320-4CAD-8A9F-2B2B-52653ECE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DE0F54-DF2B-0CE0-D8D1-9534AAADB622}"/>
              </a:ext>
            </a:extLst>
          </p:cNvPr>
          <p:cNvSpPr txBox="1">
            <a:spLocks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Trauman tunnusmerkkejä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1A2122-51CB-EEE5-DCC1-6A049581AD6D}"/>
              </a:ext>
            </a:extLst>
          </p:cNvPr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691640" lvl="3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fi-FI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/>
              <a:t>Tapahtuma on odottamaton ja ennustamaton.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/>
              <a:t>Tapahtuma on luonteeltaan  uskomusjärjestelmää ja elämän arvoja koetteleva ja muuttava / mikään ei ole entisellään.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fi-FI" sz="1300" dirty="0"/>
          </a:p>
        </p:txBody>
      </p:sp>
      <p:sp>
        <p:nvSpPr>
          <p:cNvPr id="13316" name="Dian numeron paikkamerkki 3">
            <a:extLst>
              <a:ext uri="{FF2B5EF4-FFF2-40B4-BE49-F238E27FC236}">
                <a16:creationId xmlns:a16="http://schemas.microsoft.com/office/drawing/2014/main" id="{B9743B02-D32A-D974-8023-10D8265F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AD5D3D3B-0D28-4C66-9EBE-8BC80A86B714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12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F2C71F9-597B-E9CD-AA92-06CD66B28C44}"/>
              </a:ext>
            </a:extLst>
          </p:cNvPr>
          <p:cNvSpPr txBox="1">
            <a:spLocks noChangeArrowheads="1"/>
          </p:cNvSpPr>
          <p:nvPr/>
        </p:nvSpPr>
        <p:spPr>
          <a:xfrm>
            <a:off x="928688" y="500063"/>
            <a:ext cx="9344025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TRAUMAKOKEMUKSIA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6794468-7CDD-AA6D-A568-960FB1248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9288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fi-FI" altLang="fi-FI" sz="2000"/>
              <a:t>LÄHEISEN ÄKILLINEN KUOLEMA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5000"/>
            </a:pPr>
            <a:r>
              <a:rPr lang="fi-FI" altLang="fi-FI" sz="2000"/>
              <a:t>	esim. itsemurhaan, onnettomuuteen, henkirikokseen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fi-FI" altLang="fi-FI" sz="2000"/>
              <a:t>LUONNON JA IHMISEN AIHEUTTAMAT KATASTROFIT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fi-FI" altLang="fi-FI" sz="2000"/>
              <a:t>UHKA JA LÄHELTÄPITI TILANTEET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fi-FI" altLang="fi-FI" sz="2000"/>
              <a:t>LAPSEN KALTOINKOHTELU, SAIRAALAKOKEMUKSET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fi-FI" altLang="fi-FI" sz="2000"/>
              <a:t>PERHEVÄKIVALTA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fi-FI" altLang="fi-FI" sz="2000"/>
              <a:t>MUU VÄKIVALTA, KIDUTUKSET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fi-FI" altLang="fi-FI" sz="2000"/>
              <a:t>RAISKAUS</a:t>
            </a:r>
          </a:p>
          <a:p>
            <a:pPr lvl="1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fi-FI" altLang="fi-FI" sz="2000"/>
              <a:t>SEKSUAALINEN HYVÄKSIKÄYTTÖ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>
                <a:latin typeface="Century Schoolbook" panose="02040604050505020304" pitchFamily="18" charset="0"/>
              </a:rPr>
              <a:t>	</a:t>
            </a:r>
            <a:r>
              <a:rPr lang="fi-FI" altLang="fi-FI" sz="2000"/>
              <a:t>Nämä vaikuttavat kokijaan, tekijään ja näkijään traumatisoivasti ja samojen mekanismien mukaan.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400"/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1400">
                <a:latin typeface="Century Schoolbook" panose="02040604050505020304" pitchFamily="18" charset="0"/>
              </a:rPr>
              <a:t>			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</p:txBody>
      </p:sp>
      <p:sp>
        <p:nvSpPr>
          <p:cNvPr id="14340" name="Dian numeron paikkamerkki 3">
            <a:extLst>
              <a:ext uri="{FF2B5EF4-FFF2-40B4-BE49-F238E27FC236}">
                <a16:creationId xmlns:a16="http://schemas.microsoft.com/office/drawing/2014/main" id="{5BBF312B-D5B6-10E3-211B-A1E8C97A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D2C5624-A29E-444B-9F74-4308E1DA01C1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13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E1E2E2C-8FC5-4BA0-F68B-C984FBB6CCD3}"/>
              </a:ext>
            </a:extLst>
          </p:cNvPr>
          <p:cNvSpPr txBox="1">
            <a:spLocks noChangeArrowheads="1"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REAKTIOT TRAUMATILANNEESSA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A0BF3CD-862A-99A0-EA8B-13DE0DE70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900">
                <a:latin typeface="Century Schoolbook" panose="02040604050505020304" pitchFamily="18" charset="0"/>
              </a:rPr>
              <a:t>	* Ihminen valmistautuu uhkaan taistelemalla tai pakenemalla.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900">
                <a:latin typeface="Century Schoolbook" panose="02040604050505020304" pitchFamily="18" charset="0"/>
              </a:rPr>
              <a:t>	* Jos se ei onnistu, hän jähmettyy tai lamaantuu.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900">
                <a:latin typeface="Century Schoolbook" panose="02040604050505020304" pitchFamily="18" charset="0"/>
              </a:rPr>
              <a:t>	* Tämä tapahtuu tahdosta riippumattoman hermoston eli autonomisen hermoston ohjaamana.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</p:txBody>
      </p:sp>
      <p:sp>
        <p:nvSpPr>
          <p:cNvPr id="15364" name="Dian numeron paikkamerkki 3">
            <a:extLst>
              <a:ext uri="{FF2B5EF4-FFF2-40B4-BE49-F238E27FC236}">
                <a16:creationId xmlns:a16="http://schemas.microsoft.com/office/drawing/2014/main" id="{8CDC289B-0742-01B3-9D8D-822A43B4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8602B4D-A2EC-477F-A531-4DC9F6370C52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14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4A5C066-FE92-3B5F-F823-2A64CE88B109}"/>
              </a:ext>
            </a:extLst>
          </p:cNvPr>
          <p:cNvSpPr txBox="1">
            <a:spLocks noChangeArrowheads="1"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TRAUMATILANNE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08BD87F-D8E5-4CBD-D99E-EED9ACB37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77724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Autonomisen hermoston säätelemänä ihminen ottaa käyttöön resursseja, jotka on tarkoitettu selviämiseen/ hengissä säilymiseen.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Tämä tapahtuu aivojen sisäosan eli limbisen alueen ja aivorungon (matelija-aivot) ohjaamana 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Corteksin eli etulohkon alue (ajattelun ja järjen alue) ei ole juurikaan käytössä.</a:t>
            </a:r>
          </a:p>
        </p:txBody>
      </p:sp>
      <p:sp>
        <p:nvSpPr>
          <p:cNvPr id="16388" name="Dian numeron paikkamerkki 3">
            <a:extLst>
              <a:ext uri="{FF2B5EF4-FFF2-40B4-BE49-F238E27FC236}">
                <a16:creationId xmlns:a16="http://schemas.microsoft.com/office/drawing/2014/main" id="{1523667F-7493-82F2-3BB3-52B35A6B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00760932-8ABF-4AE8-A98E-B039D322F1CA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15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E8F449-4C21-C740-00E0-CBFCE7A5A8B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852487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36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Vaistonvarainen traumareaktio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727BE801-32E8-8060-5044-DD9B44AA7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268413"/>
            <a:ext cx="3527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i-FI" altLang="fi-FI">
                <a:latin typeface="Century Schoolbook" panose="02040604050505020304" pitchFamily="18" charset="0"/>
              </a:rPr>
              <a:t>Autonominen hermosto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7D5F13A4-26C1-E327-5998-26A182C06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86000"/>
            <a:ext cx="3457575" cy="439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>
                <a:latin typeface="Century Schoolbook" panose="02040604050505020304" pitchFamily="18" charset="0"/>
              </a:rPr>
              <a:t>Parasympaattinen hermosto</a:t>
            </a:r>
          </a:p>
          <a:p>
            <a:pPr eaLnBrk="1" hangingPunct="1"/>
            <a:endParaRPr lang="fi-FI" altLang="fi-FI">
              <a:latin typeface="Century Schoolbook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fi-FI" altLang="fi-FI">
                <a:latin typeface="Century Schoolbook" panose="02040604050505020304" pitchFamily="18" charset="0"/>
              </a:rPr>
              <a:t> aktivoituu levossa </a:t>
            </a:r>
            <a:br>
              <a:rPr lang="fi-FI" altLang="fi-FI">
                <a:latin typeface="Century Schoolbook" panose="02040604050505020304" pitchFamily="18" charset="0"/>
              </a:rPr>
            </a:br>
            <a:r>
              <a:rPr lang="fi-FI" altLang="fi-FI">
                <a:latin typeface="Century Schoolbook" panose="02040604050505020304" pitchFamily="18" charset="0"/>
              </a:rPr>
              <a:t>ja rentoutuneena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fi-FI" altLang="fi-FI">
              <a:latin typeface="Century Schoolbook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fi-FI" altLang="fi-FI">
                <a:latin typeface="Century Schoolbook" panose="02040604050505020304" pitchFamily="18" charset="0"/>
              </a:rPr>
              <a:t> merkit:</a:t>
            </a:r>
          </a:p>
          <a:p>
            <a:pPr lvl="1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hidas ja syvä hengitys</a:t>
            </a:r>
          </a:p>
          <a:p>
            <a:pPr lvl="1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sydän sykkii hitaammin</a:t>
            </a:r>
          </a:p>
          <a:p>
            <a:pPr lvl="1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iho tulee punaiseksi</a:t>
            </a:r>
          </a:p>
          <a:p>
            <a:pPr lvl="1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iho lämmin ja kuiva</a:t>
            </a:r>
          </a:p>
          <a:p>
            <a:pPr lvl="1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pupillit pienenee</a:t>
            </a:r>
          </a:p>
          <a:p>
            <a:pPr lvl="1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verenpaine alenee</a:t>
            </a:r>
          </a:p>
          <a:p>
            <a:pPr lvl="1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ruuansulatus voimistuu</a:t>
            </a:r>
          </a:p>
          <a:p>
            <a:pPr lvl="1" eaLnBrk="1" hangingPunct="1"/>
            <a:endParaRPr lang="fi-FI" altLang="fi-FI">
              <a:latin typeface="Century Schoolbook" panose="02040604050505020304" pitchFamily="18" charset="0"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7E444C29-46F5-AB08-42A7-D79B3A30D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276475"/>
            <a:ext cx="3863975" cy="439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>
              <a:latin typeface="Century Schoolbook" panose="02040604050505020304" pitchFamily="18" charset="0"/>
            </a:endParaRPr>
          </a:p>
          <a:p>
            <a:pPr eaLnBrk="1" hangingPunct="1"/>
            <a:endParaRPr lang="fi-FI" altLang="fi-FI">
              <a:latin typeface="Century Schoolbook" panose="02040604050505020304" pitchFamily="18" charset="0"/>
            </a:endParaRPr>
          </a:p>
          <a:p>
            <a:pPr eaLnBrk="1" hangingPunct="1"/>
            <a:r>
              <a:rPr lang="fi-FI" altLang="fi-FI">
                <a:latin typeface="Century Schoolbook" panose="02040604050505020304" pitchFamily="18" charset="0"/>
              </a:rPr>
              <a:t>Sympaattinen hermosto</a:t>
            </a:r>
          </a:p>
          <a:p>
            <a:pPr eaLnBrk="1" hangingPunct="1"/>
            <a:endParaRPr lang="fi-FI" altLang="fi-FI">
              <a:latin typeface="Century Schoolbook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fi-FI" altLang="fi-FI">
                <a:latin typeface="Century Schoolbook" panose="02040604050505020304" pitchFamily="18" charset="0"/>
              </a:rPr>
              <a:t> aktivoituu kun ihminen</a:t>
            </a:r>
            <a:br>
              <a:rPr lang="fi-FI" altLang="fi-FI">
                <a:latin typeface="Century Schoolbook" panose="02040604050505020304" pitchFamily="18" charset="0"/>
              </a:rPr>
            </a:br>
            <a:r>
              <a:rPr lang="fi-FI" altLang="fi-FI">
                <a:latin typeface="Century Schoolbook" panose="02040604050505020304" pitchFamily="18" charset="0"/>
              </a:rPr>
              <a:t> kokee stressiä (+ tai -)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i-FI" altLang="fi-FI">
              <a:latin typeface="Century Schoolbook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fi-FI" altLang="fi-FI">
                <a:latin typeface="Century Schoolbook" panose="02040604050505020304" pitchFamily="18" charset="0"/>
              </a:rPr>
              <a:t> merkit:</a:t>
            </a:r>
          </a:p>
          <a:p>
            <a:pPr lvl="2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kiihtynyt hengitys                    </a:t>
            </a:r>
          </a:p>
          <a:p>
            <a:pPr lvl="2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sydän sykkii nopeasti</a:t>
            </a:r>
          </a:p>
          <a:p>
            <a:pPr lvl="2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iho kalpea</a:t>
            </a:r>
          </a:p>
          <a:p>
            <a:pPr lvl="2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iho kylmä ja kostea</a:t>
            </a:r>
          </a:p>
          <a:p>
            <a:pPr lvl="2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pupillit laajenevat</a:t>
            </a:r>
          </a:p>
          <a:p>
            <a:pPr lvl="2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verenpaine kohoaa</a:t>
            </a:r>
          </a:p>
          <a:p>
            <a:pPr lvl="2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ruuansulatus heikkenee</a:t>
            </a:r>
          </a:p>
          <a:p>
            <a:pPr lvl="2" eaLnBrk="1" hangingPunct="1">
              <a:buFontTx/>
              <a:buChar char="•"/>
            </a:pPr>
            <a:r>
              <a:rPr lang="fi-FI" altLang="fi-FI">
                <a:latin typeface="Century Schoolbook" panose="02040604050505020304" pitchFamily="18" charset="0"/>
              </a:rPr>
              <a:t> suu kuivuu, </a:t>
            </a:r>
            <a:br>
              <a:rPr lang="fi-FI" altLang="fi-FI">
                <a:latin typeface="Century Schoolbook" panose="02040604050505020304" pitchFamily="18" charset="0"/>
              </a:rPr>
            </a:br>
            <a:r>
              <a:rPr lang="fi-FI" altLang="fi-FI">
                <a:latin typeface="Century Schoolbook" panose="02040604050505020304" pitchFamily="18" charset="0"/>
              </a:rPr>
              <a:t>  hikoilu lisääntyy</a:t>
            </a:r>
          </a:p>
          <a:p>
            <a:pPr lvl="2" eaLnBrk="1" hangingPunct="1">
              <a:buFontTx/>
              <a:buChar char="•"/>
            </a:pPr>
            <a:endParaRPr lang="fi-FI" altLang="fi-FI">
              <a:latin typeface="Century Schoolbook" panose="02040604050505020304" pitchFamily="18" charset="0"/>
            </a:endParaRPr>
          </a:p>
          <a:p>
            <a:pPr eaLnBrk="1" hangingPunct="1"/>
            <a:endParaRPr lang="fi-FI" altLang="fi-FI">
              <a:latin typeface="Century Schoolbook" panose="02040604050505020304" pitchFamily="18" charset="0"/>
            </a:endParaRPr>
          </a:p>
        </p:txBody>
      </p:sp>
      <p:sp>
        <p:nvSpPr>
          <p:cNvPr id="7" name="Line 31">
            <a:extLst>
              <a:ext uri="{FF2B5EF4-FFF2-40B4-BE49-F238E27FC236}">
                <a16:creationId xmlns:a16="http://schemas.microsoft.com/office/drawing/2014/main" id="{C7A49371-1CD8-7C24-4842-AE6FC0F34E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63713" y="1773238"/>
            <a:ext cx="14398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8" name="Line 32">
            <a:extLst>
              <a:ext uri="{FF2B5EF4-FFF2-40B4-BE49-F238E27FC236}">
                <a16:creationId xmlns:a16="http://schemas.microsoft.com/office/drawing/2014/main" id="{0F9A0204-2BBA-33D6-078D-5AF2478CD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1773238"/>
            <a:ext cx="18002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7416" name="Dian numeron paikkamerkki 8">
            <a:extLst>
              <a:ext uri="{FF2B5EF4-FFF2-40B4-BE49-F238E27FC236}">
                <a16:creationId xmlns:a16="http://schemas.microsoft.com/office/drawing/2014/main" id="{F1933226-A0DE-20DA-6487-77A3B25C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6C8B485A-CE58-4E49-B780-A367DB7615D3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16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E80A5B8-A34A-3C58-3445-2E7D08285F55}"/>
              </a:ext>
            </a:extLst>
          </p:cNvPr>
          <p:cNvSpPr txBox="1">
            <a:spLocks noChangeArrowheads="1"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36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Vaistonvarainen traumareaktio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73E05EF5-363C-BB35-CFBF-77D9EA63F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484313"/>
            <a:ext cx="2735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>
                <a:latin typeface="Century Schoolbook" panose="02040604050505020304" pitchFamily="18" charset="0"/>
              </a:rPr>
              <a:t>Autonominen hermosto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EE75DB35-A0FE-73F1-818F-6CFC0A2E9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276475"/>
            <a:ext cx="3167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>
                <a:latin typeface="Century Schoolbook" panose="02040604050505020304" pitchFamily="18" charset="0"/>
              </a:rPr>
              <a:t>Sympaattinen hermosto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73D742C-9E7E-3558-6B5B-0698DE783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276475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>
                <a:latin typeface="Century Schoolbook" panose="02040604050505020304" pitchFamily="18" charset="0"/>
              </a:rPr>
              <a:t>Parasympaattinen hermosto</a:t>
            </a:r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656B1120-7E27-9662-8879-F99BC462A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997200"/>
            <a:ext cx="3673475" cy="1081088"/>
          </a:xfrm>
          <a:prstGeom prst="irregularSeal1">
            <a:avLst/>
          </a:prstGeom>
          <a:solidFill>
            <a:srgbClr val="FF6699"/>
          </a:solidFill>
          <a:ln w="9525">
            <a:solidFill>
              <a:srgbClr val="1C1C1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i-FI" altLang="fi-FI">
                <a:latin typeface="Century Schoolbook" panose="02040604050505020304" pitchFamily="18" charset="0"/>
              </a:rPr>
              <a:t>Taistele tai pakene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E53A9AC-F89E-B848-131E-49778AA30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221163"/>
            <a:ext cx="295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>
                <a:latin typeface="Century Schoolbook" panose="02040604050505020304" pitchFamily="18" charset="0"/>
              </a:rPr>
              <a:t>Jos voi taistella tai paeta, reaktio vaimenee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AE82B809-1729-1D91-88B9-F0C0E3D3D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013325"/>
            <a:ext cx="24495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>
                <a:latin typeface="Century Schoolbook" panose="02040604050505020304" pitchFamily="18" charset="0"/>
              </a:rPr>
              <a:t>Jos taistelu ja pako mahdotonta, myös parasympaattinen hermosto aktivoituu 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37E5E393-338A-6EDA-539F-A311A01CA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5157788"/>
            <a:ext cx="204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1400">
                <a:latin typeface="Century Schoolbook" panose="02040604050505020304" pitchFamily="18" charset="0"/>
              </a:rPr>
              <a:t>Keho tekee päätöksen  </a:t>
            </a:r>
          </a:p>
        </p:txBody>
      </p:sp>
      <p:sp>
        <p:nvSpPr>
          <p:cNvPr id="11" name="AutoShape 16">
            <a:extLst>
              <a:ext uri="{FF2B5EF4-FFF2-40B4-BE49-F238E27FC236}">
                <a16:creationId xmlns:a16="http://schemas.microsoft.com/office/drawing/2014/main" id="{8EA7F2D5-58B3-C214-F386-C128C44C0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516563"/>
            <a:ext cx="1655762" cy="217487"/>
          </a:xfrm>
          <a:prstGeom prst="rightArrow">
            <a:avLst>
              <a:gd name="adj1" fmla="val 50000"/>
              <a:gd name="adj2" fmla="val 190329"/>
            </a:avLst>
          </a:prstGeom>
          <a:solidFill>
            <a:srgbClr val="CC00FF"/>
          </a:solidFill>
          <a:ln w="9525">
            <a:solidFill>
              <a:srgbClr val="1C1C1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>
              <a:latin typeface="Century Schoolbook" panose="02040604050505020304" pitchFamily="18" charset="0"/>
            </a:endParaRPr>
          </a:p>
        </p:txBody>
      </p:sp>
      <p:sp>
        <p:nvSpPr>
          <p:cNvPr id="12" name="AutoShape 17">
            <a:extLst>
              <a:ext uri="{FF2B5EF4-FFF2-40B4-BE49-F238E27FC236}">
                <a16:creationId xmlns:a16="http://schemas.microsoft.com/office/drawing/2014/main" id="{A990BED4-6D3C-2BA6-AB20-0BDFB1220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636838"/>
            <a:ext cx="144462" cy="360362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FF6699"/>
          </a:solidFill>
          <a:ln w="9525">
            <a:solidFill>
              <a:srgbClr val="1C1C1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>
              <a:latin typeface="Century Schoolbook" panose="02040604050505020304" pitchFamily="18" charset="0"/>
            </a:endParaRPr>
          </a:p>
        </p:txBody>
      </p:sp>
      <p:sp>
        <p:nvSpPr>
          <p:cNvPr id="13" name="AutoShape 19">
            <a:extLst>
              <a:ext uri="{FF2B5EF4-FFF2-40B4-BE49-F238E27FC236}">
                <a16:creationId xmlns:a16="http://schemas.microsoft.com/office/drawing/2014/main" id="{A3448128-7267-9734-0E62-96B2109A7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2781300"/>
            <a:ext cx="144462" cy="863600"/>
          </a:xfrm>
          <a:prstGeom prst="downArrow">
            <a:avLst>
              <a:gd name="adj1" fmla="val 50000"/>
              <a:gd name="adj2" fmla="val 149451"/>
            </a:avLst>
          </a:prstGeom>
          <a:solidFill>
            <a:schemeClr val="accent1"/>
          </a:solidFill>
          <a:ln w="9525">
            <a:solidFill>
              <a:srgbClr val="1C1C1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>
              <a:latin typeface="Century Schoolbook" panose="02040604050505020304" pitchFamily="18" charset="0"/>
            </a:endParaRPr>
          </a:p>
        </p:txBody>
      </p:sp>
      <p:sp>
        <p:nvSpPr>
          <p:cNvPr id="14" name="Line 21">
            <a:extLst>
              <a:ext uri="{FF2B5EF4-FFF2-40B4-BE49-F238E27FC236}">
                <a16:creationId xmlns:a16="http://schemas.microsoft.com/office/drawing/2014/main" id="{0A9A551B-BF41-285C-E46C-5840BA5ADD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5513" y="1844675"/>
            <a:ext cx="15843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" name="Line 22">
            <a:extLst>
              <a:ext uri="{FF2B5EF4-FFF2-40B4-BE49-F238E27FC236}">
                <a16:creationId xmlns:a16="http://schemas.microsoft.com/office/drawing/2014/main" id="{FBB352A2-9FBB-38AC-9F4D-71C37052B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1844675"/>
            <a:ext cx="17287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6" name="Picture 26" descr="IMG_3013">
            <a:extLst>
              <a:ext uri="{FF2B5EF4-FFF2-40B4-BE49-F238E27FC236}">
                <a16:creationId xmlns:a16="http://schemas.microsoft.com/office/drawing/2014/main" id="{8F2855F0-89E4-0D25-CA82-41E31014C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860800"/>
            <a:ext cx="23034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7">
            <a:extLst>
              <a:ext uri="{FF2B5EF4-FFF2-40B4-BE49-F238E27FC236}">
                <a16:creationId xmlns:a16="http://schemas.microsoft.com/office/drawing/2014/main" id="{8CC2343F-5D3C-9518-609C-EE79F6E51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516563"/>
            <a:ext cx="28130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i-FI" altLang="fi-FI">
                <a:latin typeface="Century Schoolbook" panose="02040604050505020304" pitchFamily="18" charset="0"/>
              </a:rPr>
              <a:t>paikoilleen jähmettyminen</a:t>
            </a:r>
            <a:br>
              <a:rPr lang="fi-FI" altLang="fi-FI">
                <a:latin typeface="Century Schoolbook" panose="02040604050505020304" pitchFamily="18" charset="0"/>
              </a:rPr>
            </a:br>
            <a:r>
              <a:rPr lang="fi-FI" altLang="fi-FI">
                <a:latin typeface="Century Schoolbook" panose="02040604050505020304" pitchFamily="18" charset="0"/>
              </a:rPr>
              <a:t>ei tunne kipua, ei pelkoa</a:t>
            </a:r>
            <a:br>
              <a:rPr lang="fi-FI" altLang="fi-FI">
                <a:latin typeface="Century Schoolbook" panose="02040604050505020304" pitchFamily="18" charset="0"/>
              </a:rPr>
            </a:br>
            <a:r>
              <a:rPr lang="fi-FI" altLang="fi-FI">
                <a:latin typeface="Century Schoolbook" panose="02040604050505020304" pitchFamily="18" charset="0"/>
              </a:rPr>
              <a:t>menettää ajantajun</a:t>
            </a:r>
          </a:p>
          <a:p>
            <a:pPr algn="ctr" eaLnBrk="1" hangingPunct="1"/>
            <a:r>
              <a:rPr lang="fi-FI" altLang="fi-FI">
                <a:latin typeface="Century Schoolbook" panose="02040604050505020304" pitchFamily="18" charset="0"/>
              </a:rPr>
              <a:t>Suojautumiskeino</a:t>
            </a:r>
          </a:p>
          <a:p>
            <a:pPr algn="ctr" eaLnBrk="1" hangingPunct="1"/>
            <a:endParaRPr lang="fi-FI" altLang="fi-FI">
              <a:latin typeface="Century Schoolbook" panose="02040604050505020304" pitchFamily="18" charset="0"/>
            </a:endParaRP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D2DFFF91-AF5C-0A0E-EE69-D8BCDCC46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8608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>
                <a:latin typeface="Century Schoolbook" panose="02040604050505020304" pitchFamily="18" charset="0"/>
              </a:rPr>
              <a:t>JÄÄTYMINEN</a:t>
            </a:r>
          </a:p>
        </p:txBody>
      </p:sp>
      <p:sp>
        <p:nvSpPr>
          <p:cNvPr id="18450" name="Dian numeron paikkamerkki 18">
            <a:extLst>
              <a:ext uri="{FF2B5EF4-FFF2-40B4-BE49-F238E27FC236}">
                <a16:creationId xmlns:a16="http://schemas.microsoft.com/office/drawing/2014/main" id="{EE518278-3AB8-6492-7DA7-F92EE2A9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ECBB6078-4609-4BEC-B22C-6F24CE665B07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17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1F70F031-BA06-7121-8078-B8DCDB36E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3375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2800">
                <a:solidFill>
                  <a:schemeClr val="tx2"/>
                </a:solidFill>
                <a:latin typeface="Century Schoolbook" panose="02040604050505020304" pitchFamily="18" charset="0"/>
              </a:rPr>
              <a:t>Vireystilaikkuna</a:t>
            </a: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1466EA39-4908-A7C9-3F10-F4CE10276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2997200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E08F1C01-92D2-BBCC-04F2-A9CD22FE5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4868863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FDC3A74E-061A-2CFF-3DC7-81F77B86B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1439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1600">
                <a:latin typeface="Century Schoolbook" panose="02040604050505020304" pitchFamily="18" charset="0"/>
              </a:rPr>
              <a:t>Ylivireystila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0473387-F586-C9FA-053E-71CD93C2F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8863"/>
            <a:ext cx="1428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1600">
                <a:latin typeface="Century Schoolbook" panose="02040604050505020304" pitchFamily="18" charset="0"/>
              </a:rPr>
              <a:t>Alivireystila</a:t>
            </a:r>
          </a:p>
        </p:txBody>
      </p:sp>
      <p:sp>
        <p:nvSpPr>
          <p:cNvPr id="19463" name="Text Box 9">
            <a:extLst>
              <a:ext uri="{FF2B5EF4-FFF2-40B4-BE49-F238E27FC236}">
                <a16:creationId xmlns:a16="http://schemas.microsoft.com/office/drawing/2014/main" id="{40DA1346-984C-F14C-E5BA-529940A7C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08725"/>
            <a:ext cx="2082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1600">
                <a:latin typeface="Century Schoolbook" panose="02040604050505020304" pitchFamily="18" charset="0"/>
              </a:rPr>
              <a:t>Ogden , Minton 2006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1FC54630-8FBF-4CD7-424F-F4B1148B8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785813"/>
            <a:ext cx="4175125" cy="1846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>
                <a:latin typeface="Century Schoolbook" panose="02040604050505020304" pitchFamily="18" charset="0"/>
              </a:rPr>
              <a:t>Ylivireystila</a:t>
            </a:r>
          </a:p>
          <a:p>
            <a:pPr eaLnBrk="1" hangingPunct="1"/>
            <a:r>
              <a:rPr lang="fi-FI" altLang="fi-FI" sz="1600" b="1">
                <a:latin typeface="Century Schoolbook" panose="02040604050505020304" pitchFamily="18" charset="0"/>
              </a:rPr>
              <a:t>emotionaalisesti reagoiva,</a:t>
            </a:r>
          </a:p>
          <a:p>
            <a:pPr eaLnBrk="1" hangingPunct="1"/>
            <a:r>
              <a:rPr lang="fi-FI" altLang="fi-FI" sz="1600" b="1">
                <a:latin typeface="Century Schoolbook" panose="02040604050505020304" pitchFamily="18" charset="0"/>
              </a:rPr>
              <a:t>raivo, paniikki, ylivalppaus, </a:t>
            </a:r>
            <a:br>
              <a:rPr lang="fi-FI" altLang="fi-FI" sz="1600" b="1">
                <a:latin typeface="Century Schoolbook" panose="02040604050505020304" pitchFamily="18" charset="0"/>
              </a:rPr>
            </a:br>
            <a:r>
              <a:rPr lang="fi-FI" altLang="fi-FI" sz="1600" b="1">
                <a:latin typeface="Century Schoolbook" panose="02040604050505020304" pitchFamily="18" charset="0"/>
              </a:rPr>
              <a:t>ylisuojeleva, tunkeutuvia mielikuvia</a:t>
            </a:r>
          </a:p>
          <a:p>
            <a:pPr eaLnBrk="1" hangingPunct="1"/>
            <a:endParaRPr lang="fi-FI" altLang="fi-FI" sz="1600" b="1">
              <a:latin typeface="Century Schoolbook" panose="02040604050505020304" pitchFamily="18" charset="0"/>
            </a:endParaRPr>
          </a:p>
          <a:p>
            <a:pPr eaLnBrk="1" hangingPunct="1"/>
            <a:r>
              <a:rPr lang="fi-FI" altLang="fi-FI" sz="1600" b="1">
                <a:latin typeface="Century Schoolbook" panose="02040604050505020304" pitchFamily="18" charset="0"/>
              </a:rPr>
              <a:t>”En ole turvassa”, ” On tehtävä jotain”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238C9065-6BD1-81E2-1E19-40B4DEB05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785813"/>
            <a:ext cx="3643313" cy="1846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>
                <a:solidFill>
                  <a:srgbClr val="1C1C1C"/>
                </a:solidFill>
                <a:latin typeface="Century Schoolbook" panose="02040604050505020304" pitchFamily="18" charset="0"/>
              </a:rPr>
              <a:t>Jäätyminen</a:t>
            </a:r>
          </a:p>
          <a:p>
            <a:pPr eaLnBrk="1" hangingPunct="1">
              <a:spcBef>
                <a:spcPct val="50000"/>
              </a:spcBef>
            </a:pPr>
            <a:r>
              <a:rPr lang="fi-FI" altLang="fi-FI" sz="1600" b="1">
                <a:solidFill>
                  <a:srgbClr val="1C1C1C"/>
                </a:solidFill>
                <a:latin typeface="Century Schoolbook" panose="02040604050505020304" pitchFamily="18" charset="0"/>
              </a:rPr>
              <a:t>korkea vireystila, ahdistunut, liikkumaton, ylijännittynyt</a:t>
            </a:r>
          </a:p>
          <a:p>
            <a:pPr eaLnBrk="1" hangingPunct="1">
              <a:spcBef>
                <a:spcPct val="50000"/>
              </a:spcBef>
            </a:pPr>
            <a:r>
              <a:rPr lang="fi-FI" altLang="fi-FI" sz="1600" b="1">
                <a:solidFill>
                  <a:srgbClr val="1C1C1C"/>
                </a:solidFill>
                <a:latin typeface="Century Schoolbook" panose="02040604050505020304" pitchFamily="18" charset="0"/>
              </a:rPr>
              <a:t>”On vaarallista liikkua”, ”Jos sanon jotain, niin päälleni hyökätään”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EE484126-A13A-B2BB-B143-2833AB6C2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229225"/>
            <a:ext cx="3567113" cy="1384300"/>
          </a:xfrm>
          <a:prstGeom prst="rect">
            <a:avLst/>
          </a:prstGeom>
          <a:noFill/>
          <a:ln w="9525">
            <a:solidFill>
              <a:srgbClr val="1C1C1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>
                <a:latin typeface="Century Schoolbook" panose="02040604050505020304" pitchFamily="18" charset="0"/>
              </a:rPr>
              <a:t>Alivireystila</a:t>
            </a:r>
          </a:p>
          <a:p>
            <a:pPr eaLnBrk="1" hangingPunct="1">
              <a:spcBef>
                <a:spcPct val="50000"/>
              </a:spcBef>
            </a:pPr>
            <a:r>
              <a:rPr lang="fi-FI" altLang="fi-FI" sz="1600" b="1">
                <a:latin typeface="Century Schoolbook" panose="02040604050505020304" pitchFamily="18" charset="0"/>
              </a:rPr>
              <a:t>romahtanut, alistunut, turta, </a:t>
            </a:r>
            <a:br>
              <a:rPr lang="fi-FI" altLang="fi-FI" sz="1600" b="1">
                <a:latin typeface="Century Schoolbook" panose="02040604050505020304" pitchFamily="18" charset="0"/>
              </a:rPr>
            </a:br>
            <a:r>
              <a:rPr lang="fi-FI" altLang="fi-FI" sz="1600" b="1">
                <a:latin typeface="Century Schoolbook" panose="02040604050505020304" pitchFamily="18" charset="0"/>
              </a:rPr>
              <a:t>ei kosketusta tunteisiin</a:t>
            </a:r>
            <a:r>
              <a:rPr lang="fi-FI" altLang="fi-FI" b="1">
                <a:latin typeface="Century Schoolbook" panose="020406040505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fi-FI" altLang="fi-FI" sz="1600" b="1">
                <a:latin typeface="Century Schoolbook" panose="02040604050505020304" pitchFamily="18" charset="0"/>
              </a:rPr>
              <a:t>”Olen arvoton”, ”Ei ole toivoa”</a:t>
            </a:r>
          </a:p>
        </p:txBody>
      </p:sp>
      <p:sp>
        <p:nvSpPr>
          <p:cNvPr id="12" name="Text Box 16">
            <a:extLst>
              <a:ext uri="{FF2B5EF4-FFF2-40B4-BE49-F238E27FC236}">
                <a16:creationId xmlns:a16="http://schemas.microsoft.com/office/drawing/2014/main" id="{00EA1CB6-CFC3-A44B-16A3-316615102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3665538"/>
            <a:ext cx="2314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>
                <a:latin typeface="Century Schoolbook" panose="02040604050505020304" pitchFamily="18" charset="0"/>
              </a:rPr>
              <a:t>Optimaali vireystila</a:t>
            </a: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3AC279CD-ED22-4DC7-D3C0-D76B6B2BF0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7538" y="29972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29868D06-AFE4-E57A-DDD0-E2D92A284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40767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22685687-7D6B-E32A-80EE-EF75EA5D9AD9}"/>
              </a:ext>
            </a:extLst>
          </p:cNvPr>
          <p:cNvSpPr>
            <a:spLocks/>
          </p:cNvSpPr>
          <p:nvPr/>
        </p:nvSpPr>
        <p:spPr bwMode="auto">
          <a:xfrm>
            <a:off x="5788025" y="2671763"/>
            <a:ext cx="1389063" cy="2489200"/>
          </a:xfrm>
          <a:custGeom>
            <a:avLst/>
            <a:gdLst>
              <a:gd name="T0" fmla="*/ 2147483647 w 875"/>
              <a:gd name="T1" fmla="*/ 2147483647 h 1568"/>
              <a:gd name="T2" fmla="*/ 2147483647 w 875"/>
              <a:gd name="T3" fmla="*/ 2147483647 h 1568"/>
              <a:gd name="T4" fmla="*/ 2147483647 w 875"/>
              <a:gd name="T5" fmla="*/ 2147483647 h 1568"/>
              <a:gd name="T6" fmla="*/ 2147483647 w 875"/>
              <a:gd name="T7" fmla="*/ 2147483647 h 1568"/>
              <a:gd name="T8" fmla="*/ 2147483647 w 875"/>
              <a:gd name="T9" fmla="*/ 2147483647 h 1568"/>
              <a:gd name="T10" fmla="*/ 2147483647 w 875"/>
              <a:gd name="T11" fmla="*/ 2147483647 h 1568"/>
              <a:gd name="T12" fmla="*/ 2147483647 w 875"/>
              <a:gd name="T13" fmla="*/ 2147483647 h 1568"/>
              <a:gd name="T14" fmla="*/ 2147483647 w 875"/>
              <a:gd name="T15" fmla="*/ 2147483647 h 1568"/>
              <a:gd name="T16" fmla="*/ 2147483647 w 875"/>
              <a:gd name="T17" fmla="*/ 2147483647 h 1568"/>
              <a:gd name="T18" fmla="*/ 2147483647 w 875"/>
              <a:gd name="T19" fmla="*/ 2147483647 h 1568"/>
              <a:gd name="T20" fmla="*/ 2147483647 w 875"/>
              <a:gd name="T21" fmla="*/ 2147483647 h 1568"/>
              <a:gd name="T22" fmla="*/ 2147483647 w 875"/>
              <a:gd name="T23" fmla="*/ 2147483647 h 1568"/>
              <a:gd name="T24" fmla="*/ 2147483647 w 875"/>
              <a:gd name="T25" fmla="*/ 2147483647 h 1568"/>
              <a:gd name="T26" fmla="*/ 2147483647 w 875"/>
              <a:gd name="T27" fmla="*/ 2147483647 h 1568"/>
              <a:gd name="T28" fmla="*/ 2147483647 w 875"/>
              <a:gd name="T29" fmla="*/ 2147483647 h 1568"/>
              <a:gd name="T30" fmla="*/ 2147483647 w 875"/>
              <a:gd name="T31" fmla="*/ 2147483647 h 1568"/>
              <a:gd name="T32" fmla="*/ 2147483647 w 875"/>
              <a:gd name="T33" fmla="*/ 2147483647 h 1568"/>
              <a:gd name="T34" fmla="*/ 2147483647 w 875"/>
              <a:gd name="T35" fmla="*/ 2147483647 h 1568"/>
              <a:gd name="T36" fmla="*/ 2147483647 w 875"/>
              <a:gd name="T37" fmla="*/ 2147483647 h 1568"/>
              <a:gd name="T38" fmla="*/ 2147483647 w 875"/>
              <a:gd name="T39" fmla="*/ 2147483647 h 15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75"/>
              <a:gd name="T61" fmla="*/ 0 h 1568"/>
              <a:gd name="T62" fmla="*/ 875 w 875"/>
              <a:gd name="T63" fmla="*/ 1568 h 15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75" h="1568">
                <a:moveTo>
                  <a:pt x="7" y="6"/>
                </a:moveTo>
                <a:cubicBezTo>
                  <a:pt x="25" y="59"/>
                  <a:pt x="0" y="0"/>
                  <a:pt x="39" y="45"/>
                </a:cubicBezTo>
                <a:cubicBezTo>
                  <a:pt x="58" y="66"/>
                  <a:pt x="70" y="92"/>
                  <a:pt x="86" y="116"/>
                </a:cubicBezTo>
                <a:cubicBezTo>
                  <a:pt x="110" y="153"/>
                  <a:pt x="96" y="219"/>
                  <a:pt x="126" y="250"/>
                </a:cubicBezTo>
                <a:cubicBezTo>
                  <a:pt x="149" y="274"/>
                  <a:pt x="173" y="290"/>
                  <a:pt x="197" y="313"/>
                </a:cubicBezTo>
                <a:cubicBezTo>
                  <a:pt x="211" y="356"/>
                  <a:pt x="212" y="385"/>
                  <a:pt x="220" y="432"/>
                </a:cubicBezTo>
                <a:cubicBezTo>
                  <a:pt x="225" y="464"/>
                  <a:pt x="230" y="449"/>
                  <a:pt x="244" y="479"/>
                </a:cubicBezTo>
                <a:cubicBezTo>
                  <a:pt x="282" y="564"/>
                  <a:pt x="240" y="496"/>
                  <a:pt x="276" y="550"/>
                </a:cubicBezTo>
                <a:cubicBezTo>
                  <a:pt x="287" y="587"/>
                  <a:pt x="291" y="616"/>
                  <a:pt x="331" y="629"/>
                </a:cubicBezTo>
                <a:cubicBezTo>
                  <a:pt x="358" y="648"/>
                  <a:pt x="368" y="661"/>
                  <a:pt x="378" y="692"/>
                </a:cubicBezTo>
                <a:cubicBezTo>
                  <a:pt x="388" y="769"/>
                  <a:pt x="406" y="811"/>
                  <a:pt x="449" y="873"/>
                </a:cubicBezTo>
                <a:cubicBezTo>
                  <a:pt x="480" y="967"/>
                  <a:pt x="429" y="821"/>
                  <a:pt x="473" y="921"/>
                </a:cubicBezTo>
                <a:cubicBezTo>
                  <a:pt x="496" y="974"/>
                  <a:pt x="496" y="1038"/>
                  <a:pt x="512" y="1094"/>
                </a:cubicBezTo>
                <a:cubicBezTo>
                  <a:pt x="522" y="1129"/>
                  <a:pt x="532" y="1163"/>
                  <a:pt x="544" y="1197"/>
                </a:cubicBezTo>
                <a:cubicBezTo>
                  <a:pt x="547" y="1205"/>
                  <a:pt x="552" y="1221"/>
                  <a:pt x="552" y="1221"/>
                </a:cubicBezTo>
                <a:cubicBezTo>
                  <a:pt x="561" y="1332"/>
                  <a:pt x="558" y="1471"/>
                  <a:pt x="623" y="1568"/>
                </a:cubicBezTo>
                <a:cubicBezTo>
                  <a:pt x="631" y="1565"/>
                  <a:pt x="641" y="1567"/>
                  <a:pt x="646" y="1560"/>
                </a:cubicBezTo>
                <a:cubicBezTo>
                  <a:pt x="656" y="1546"/>
                  <a:pt x="662" y="1513"/>
                  <a:pt x="662" y="1513"/>
                </a:cubicBezTo>
                <a:cubicBezTo>
                  <a:pt x="727" y="1529"/>
                  <a:pt x="720" y="1527"/>
                  <a:pt x="804" y="1513"/>
                </a:cubicBezTo>
                <a:cubicBezTo>
                  <a:pt x="828" y="1465"/>
                  <a:pt x="808" y="1481"/>
                  <a:pt x="875" y="14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6" name="Freeform 24">
            <a:extLst>
              <a:ext uri="{FF2B5EF4-FFF2-40B4-BE49-F238E27FC236}">
                <a16:creationId xmlns:a16="http://schemas.microsoft.com/office/drawing/2014/main" id="{825FF188-A8F5-4585-CF21-14A34DA8BF9E}"/>
              </a:ext>
            </a:extLst>
          </p:cNvPr>
          <p:cNvSpPr>
            <a:spLocks/>
          </p:cNvSpPr>
          <p:nvPr/>
        </p:nvSpPr>
        <p:spPr bwMode="auto">
          <a:xfrm>
            <a:off x="7164388" y="3857625"/>
            <a:ext cx="1139825" cy="1177925"/>
          </a:xfrm>
          <a:custGeom>
            <a:avLst/>
            <a:gdLst>
              <a:gd name="T0" fmla="*/ 0 w 718"/>
              <a:gd name="T1" fmla="*/ 2147483647 h 742"/>
              <a:gd name="T2" fmla="*/ 2147483647 w 718"/>
              <a:gd name="T3" fmla="*/ 2147483647 h 742"/>
              <a:gd name="T4" fmla="*/ 2147483647 w 718"/>
              <a:gd name="T5" fmla="*/ 2147483647 h 742"/>
              <a:gd name="T6" fmla="*/ 2147483647 w 718"/>
              <a:gd name="T7" fmla="*/ 2147483647 h 742"/>
              <a:gd name="T8" fmla="*/ 2147483647 w 718"/>
              <a:gd name="T9" fmla="*/ 2147483647 h 742"/>
              <a:gd name="T10" fmla="*/ 2147483647 w 718"/>
              <a:gd name="T11" fmla="*/ 2147483647 h 742"/>
              <a:gd name="T12" fmla="*/ 2147483647 w 718"/>
              <a:gd name="T13" fmla="*/ 2147483647 h 742"/>
              <a:gd name="T14" fmla="*/ 2147483647 w 718"/>
              <a:gd name="T15" fmla="*/ 2147483647 h 742"/>
              <a:gd name="T16" fmla="*/ 2147483647 w 718"/>
              <a:gd name="T17" fmla="*/ 2147483647 h 742"/>
              <a:gd name="T18" fmla="*/ 2147483647 w 718"/>
              <a:gd name="T19" fmla="*/ 2147483647 h 742"/>
              <a:gd name="T20" fmla="*/ 2147483647 w 718"/>
              <a:gd name="T21" fmla="*/ 2147483647 h 742"/>
              <a:gd name="T22" fmla="*/ 2147483647 w 718"/>
              <a:gd name="T23" fmla="*/ 2147483647 h 742"/>
              <a:gd name="T24" fmla="*/ 2147483647 w 718"/>
              <a:gd name="T25" fmla="*/ 2147483647 h 742"/>
              <a:gd name="T26" fmla="*/ 2147483647 w 718"/>
              <a:gd name="T27" fmla="*/ 2147483647 h 742"/>
              <a:gd name="T28" fmla="*/ 2147483647 w 718"/>
              <a:gd name="T29" fmla="*/ 2147483647 h 742"/>
              <a:gd name="T30" fmla="*/ 2147483647 w 718"/>
              <a:gd name="T31" fmla="*/ 2147483647 h 742"/>
              <a:gd name="T32" fmla="*/ 2147483647 w 718"/>
              <a:gd name="T33" fmla="*/ 0 h 742"/>
              <a:gd name="T34" fmla="*/ 2147483647 w 718"/>
              <a:gd name="T35" fmla="*/ 2147483647 h 742"/>
              <a:gd name="T36" fmla="*/ 2147483647 w 718"/>
              <a:gd name="T37" fmla="*/ 2147483647 h 742"/>
              <a:gd name="T38" fmla="*/ 2147483647 w 718"/>
              <a:gd name="T39" fmla="*/ 2147483647 h 7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18"/>
              <a:gd name="T61" fmla="*/ 0 h 742"/>
              <a:gd name="T62" fmla="*/ 718 w 718"/>
              <a:gd name="T63" fmla="*/ 742 h 74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18" h="742">
                <a:moveTo>
                  <a:pt x="0" y="742"/>
                </a:moveTo>
                <a:cubicBezTo>
                  <a:pt x="15" y="683"/>
                  <a:pt x="39" y="674"/>
                  <a:pt x="95" y="655"/>
                </a:cubicBezTo>
                <a:cubicBezTo>
                  <a:pt x="145" y="580"/>
                  <a:pt x="142" y="484"/>
                  <a:pt x="198" y="411"/>
                </a:cubicBezTo>
                <a:cubicBezTo>
                  <a:pt x="211" y="366"/>
                  <a:pt x="234" y="326"/>
                  <a:pt x="253" y="284"/>
                </a:cubicBezTo>
                <a:cubicBezTo>
                  <a:pt x="270" y="246"/>
                  <a:pt x="276" y="206"/>
                  <a:pt x="284" y="166"/>
                </a:cubicBezTo>
                <a:cubicBezTo>
                  <a:pt x="287" y="150"/>
                  <a:pt x="295" y="135"/>
                  <a:pt x="300" y="119"/>
                </a:cubicBezTo>
                <a:cubicBezTo>
                  <a:pt x="306" y="101"/>
                  <a:pt x="347" y="87"/>
                  <a:pt x="347" y="87"/>
                </a:cubicBezTo>
                <a:cubicBezTo>
                  <a:pt x="355" y="90"/>
                  <a:pt x="365" y="89"/>
                  <a:pt x="371" y="95"/>
                </a:cubicBezTo>
                <a:cubicBezTo>
                  <a:pt x="398" y="122"/>
                  <a:pt x="355" y="127"/>
                  <a:pt x="403" y="111"/>
                </a:cubicBezTo>
                <a:cubicBezTo>
                  <a:pt x="408" y="100"/>
                  <a:pt x="412" y="89"/>
                  <a:pt x="419" y="79"/>
                </a:cubicBezTo>
                <a:cubicBezTo>
                  <a:pt x="436" y="57"/>
                  <a:pt x="447" y="23"/>
                  <a:pt x="474" y="16"/>
                </a:cubicBezTo>
                <a:cubicBezTo>
                  <a:pt x="489" y="12"/>
                  <a:pt x="480" y="47"/>
                  <a:pt x="482" y="63"/>
                </a:cubicBezTo>
                <a:cubicBezTo>
                  <a:pt x="488" y="104"/>
                  <a:pt x="478" y="152"/>
                  <a:pt x="521" y="166"/>
                </a:cubicBezTo>
                <a:cubicBezTo>
                  <a:pt x="539" y="161"/>
                  <a:pt x="560" y="160"/>
                  <a:pt x="576" y="150"/>
                </a:cubicBezTo>
                <a:cubicBezTo>
                  <a:pt x="596" y="137"/>
                  <a:pt x="584" y="102"/>
                  <a:pt x="592" y="79"/>
                </a:cubicBezTo>
                <a:cubicBezTo>
                  <a:pt x="601" y="51"/>
                  <a:pt x="633" y="39"/>
                  <a:pt x="655" y="24"/>
                </a:cubicBezTo>
                <a:cubicBezTo>
                  <a:pt x="658" y="16"/>
                  <a:pt x="655" y="0"/>
                  <a:pt x="663" y="0"/>
                </a:cubicBezTo>
                <a:cubicBezTo>
                  <a:pt x="671" y="0"/>
                  <a:pt x="669" y="16"/>
                  <a:pt x="671" y="24"/>
                </a:cubicBezTo>
                <a:cubicBezTo>
                  <a:pt x="674" y="34"/>
                  <a:pt x="676" y="45"/>
                  <a:pt x="679" y="55"/>
                </a:cubicBezTo>
                <a:cubicBezTo>
                  <a:pt x="690" y="90"/>
                  <a:pt x="701" y="133"/>
                  <a:pt x="718" y="1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4C78957B-876B-15A4-2318-4093A99F4123}"/>
              </a:ext>
            </a:extLst>
          </p:cNvPr>
          <p:cNvSpPr txBox="1">
            <a:spLocks noChangeArrowheads="1"/>
          </p:cNvSpPr>
          <p:nvPr/>
        </p:nvSpPr>
        <p:spPr bwMode="auto">
          <a:xfrm rot="5400000" flipH="1">
            <a:off x="7785894" y="3815556"/>
            <a:ext cx="2003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>
                <a:latin typeface="Century Schoolbook" panose="02040604050505020304" pitchFamily="18" charset="0"/>
              </a:rPr>
              <a:t>Vireystilaikkuna</a:t>
            </a:r>
          </a:p>
        </p:txBody>
      </p:sp>
      <p:sp>
        <p:nvSpPr>
          <p:cNvPr id="18" name="AutoShape 26">
            <a:extLst>
              <a:ext uri="{FF2B5EF4-FFF2-40B4-BE49-F238E27FC236}">
                <a16:creationId xmlns:a16="http://schemas.microsoft.com/office/drawing/2014/main" id="{309ECDEE-CB6A-4A25-FC4C-05C8DD31D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941888"/>
            <a:ext cx="944563" cy="431800"/>
          </a:xfrm>
          <a:prstGeom prst="irregularSeal2">
            <a:avLst/>
          </a:prstGeom>
          <a:solidFill>
            <a:srgbClr val="FFFF00"/>
          </a:solidFill>
          <a:ln w="9525">
            <a:solidFill>
              <a:srgbClr val="1C1C1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i-FI" altLang="fi-FI" sz="1400">
                <a:solidFill>
                  <a:srgbClr val="1C1C1C"/>
                </a:solidFill>
                <a:latin typeface="Century Schoolbook" panose="02040604050505020304" pitchFamily="18" charset="0"/>
              </a:rPr>
              <a:t>pam</a:t>
            </a:r>
          </a:p>
        </p:txBody>
      </p:sp>
      <p:sp>
        <p:nvSpPr>
          <p:cNvPr id="19" name="Freeform 27">
            <a:extLst>
              <a:ext uri="{FF2B5EF4-FFF2-40B4-BE49-F238E27FC236}">
                <a16:creationId xmlns:a16="http://schemas.microsoft.com/office/drawing/2014/main" id="{CC0E353B-32FA-8013-9833-263970B313F8}"/>
              </a:ext>
            </a:extLst>
          </p:cNvPr>
          <p:cNvSpPr>
            <a:spLocks/>
          </p:cNvSpPr>
          <p:nvPr/>
        </p:nvSpPr>
        <p:spPr bwMode="auto">
          <a:xfrm>
            <a:off x="200025" y="3370263"/>
            <a:ext cx="1328738" cy="1198562"/>
          </a:xfrm>
          <a:custGeom>
            <a:avLst/>
            <a:gdLst>
              <a:gd name="T0" fmla="*/ 0 w 837"/>
              <a:gd name="T1" fmla="*/ 2147483647 h 755"/>
              <a:gd name="T2" fmla="*/ 2147483647 w 837"/>
              <a:gd name="T3" fmla="*/ 2147483647 h 755"/>
              <a:gd name="T4" fmla="*/ 2147483647 w 837"/>
              <a:gd name="T5" fmla="*/ 2147483647 h 755"/>
              <a:gd name="T6" fmla="*/ 2147483647 w 837"/>
              <a:gd name="T7" fmla="*/ 2147483647 h 755"/>
              <a:gd name="T8" fmla="*/ 2147483647 w 837"/>
              <a:gd name="T9" fmla="*/ 2147483647 h 755"/>
              <a:gd name="T10" fmla="*/ 2147483647 w 837"/>
              <a:gd name="T11" fmla="*/ 2147483647 h 755"/>
              <a:gd name="T12" fmla="*/ 2147483647 w 837"/>
              <a:gd name="T13" fmla="*/ 2147483647 h 755"/>
              <a:gd name="T14" fmla="*/ 2147483647 w 837"/>
              <a:gd name="T15" fmla="*/ 2147483647 h 755"/>
              <a:gd name="T16" fmla="*/ 2147483647 w 837"/>
              <a:gd name="T17" fmla="*/ 2147483647 h 755"/>
              <a:gd name="T18" fmla="*/ 2147483647 w 837"/>
              <a:gd name="T19" fmla="*/ 0 h 755"/>
              <a:gd name="T20" fmla="*/ 2147483647 w 837"/>
              <a:gd name="T21" fmla="*/ 2147483647 h 755"/>
              <a:gd name="T22" fmla="*/ 2147483647 w 837"/>
              <a:gd name="T23" fmla="*/ 2147483647 h 755"/>
              <a:gd name="T24" fmla="*/ 2147483647 w 837"/>
              <a:gd name="T25" fmla="*/ 2147483647 h 755"/>
              <a:gd name="T26" fmla="*/ 2147483647 w 837"/>
              <a:gd name="T27" fmla="*/ 2147483647 h 755"/>
              <a:gd name="T28" fmla="*/ 2147483647 w 837"/>
              <a:gd name="T29" fmla="*/ 2147483647 h 755"/>
              <a:gd name="T30" fmla="*/ 2147483647 w 837"/>
              <a:gd name="T31" fmla="*/ 2147483647 h 755"/>
              <a:gd name="T32" fmla="*/ 2147483647 w 837"/>
              <a:gd name="T33" fmla="*/ 2147483647 h 755"/>
              <a:gd name="T34" fmla="*/ 2147483647 w 837"/>
              <a:gd name="T35" fmla="*/ 2147483647 h 755"/>
              <a:gd name="T36" fmla="*/ 2147483647 w 837"/>
              <a:gd name="T37" fmla="*/ 2147483647 h 755"/>
              <a:gd name="T38" fmla="*/ 2147483647 w 837"/>
              <a:gd name="T39" fmla="*/ 2147483647 h 755"/>
              <a:gd name="T40" fmla="*/ 2147483647 w 837"/>
              <a:gd name="T41" fmla="*/ 2147483647 h 755"/>
              <a:gd name="T42" fmla="*/ 2147483647 w 837"/>
              <a:gd name="T43" fmla="*/ 2147483647 h 755"/>
              <a:gd name="T44" fmla="*/ 2147483647 w 837"/>
              <a:gd name="T45" fmla="*/ 2147483647 h 755"/>
              <a:gd name="T46" fmla="*/ 2147483647 w 837"/>
              <a:gd name="T47" fmla="*/ 2147483647 h 755"/>
              <a:gd name="T48" fmla="*/ 2147483647 w 837"/>
              <a:gd name="T49" fmla="*/ 2147483647 h 755"/>
              <a:gd name="T50" fmla="*/ 2147483647 w 837"/>
              <a:gd name="T51" fmla="*/ 2147483647 h 755"/>
              <a:gd name="T52" fmla="*/ 2147483647 w 837"/>
              <a:gd name="T53" fmla="*/ 2147483647 h 755"/>
              <a:gd name="T54" fmla="*/ 2147483647 w 837"/>
              <a:gd name="T55" fmla="*/ 2147483647 h 755"/>
              <a:gd name="T56" fmla="*/ 2147483647 w 837"/>
              <a:gd name="T57" fmla="*/ 2147483647 h 755"/>
              <a:gd name="T58" fmla="*/ 2147483647 w 837"/>
              <a:gd name="T59" fmla="*/ 2147483647 h 755"/>
              <a:gd name="T60" fmla="*/ 2147483647 w 837"/>
              <a:gd name="T61" fmla="*/ 2147483647 h 75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37"/>
              <a:gd name="T94" fmla="*/ 0 h 755"/>
              <a:gd name="T95" fmla="*/ 837 w 837"/>
              <a:gd name="T96" fmla="*/ 755 h 75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37" h="755">
                <a:moveTo>
                  <a:pt x="0" y="647"/>
                </a:moveTo>
                <a:cubicBezTo>
                  <a:pt x="6" y="611"/>
                  <a:pt x="17" y="579"/>
                  <a:pt x="24" y="544"/>
                </a:cubicBezTo>
                <a:cubicBezTo>
                  <a:pt x="38" y="476"/>
                  <a:pt x="41" y="397"/>
                  <a:pt x="63" y="331"/>
                </a:cubicBezTo>
                <a:cubicBezTo>
                  <a:pt x="78" y="376"/>
                  <a:pt x="63" y="419"/>
                  <a:pt x="111" y="433"/>
                </a:cubicBezTo>
                <a:cubicBezTo>
                  <a:pt x="158" y="419"/>
                  <a:pt x="149" y="358"/>
                  <a:pt x="158" y="315"/>
                </a:cubicBezTo>
                <a:cubicBezTo>
                  <a:pt x="163" y="294"/>
                  <a:pt x="174" y="252"/>
                  <a:pt x="174" y="252"/>
                </a:cubicBezTo>
                <a:cubicBezTo>
                  <a:pt x="201" y="332"/>
                  <a:pt x="192" y="414"/>
                  <a:pt x="205" y="497"/>
                </a:cubicBezTo>
                <a:cubicBezTo>
                  <a:pt x="218" y="582"/>
                  <a:pt x="200" y="563"/>
                  <a:pt x="245" y="591"/>
                </a:cubicBezTo>
                <a:cubicBezTo>
                  <a:pt x="290" y="548"/>
                  <a:pt x="282" y="477"/>
                  <a:pt x="292" y="418"/>
                </a:cubicBezTo>
                <a:cubicBezTo>
                  <a:pt x="299" y="279"/>
                  <a:pt x="306" y="139"/>
                  <a:pt x="324" y="0"/>
                </a:cubicBezTo>
                <a:cubicBezTo>
                  <a:pt x="332" y="8"/>
                  <a:pt x="342" y="13"/>
                  <a:pt x="347" y="23"/>
                </a:cubicBezTo>
                <a:cubicBezTo>
                  <a:pt x="355" y="38"/>
                  <a:pt x="363" y="71"/>
                  <a:pt x="363" y="71"/>
                </a:cubicBezTo>
                <a:cubicBezTo>
                  <a:pt x="368" y="189"/>
                  <a:pt x="363" y="249"/>
                  <a:pt x="387" y="347"/>
                </a:cubicBezTo>
                <a:cubicBezTo>
                  <a:pt x="390" y="336"/>
                  <a:pt x="392" y="326"/>
                  <a:pt x="395" y="315"/>
                </a:cubicBezTo>
                <a:cubicBezTo>
                  <a:pt x="400" y="299"/>
                  <a:pt x="411" y="268"/>
                  <a:pt x="411" y="268"/>
                </a:cubicBezTo>
                <a:cubicBezTo>
                  <a:pt x="434" y="343"/>
                  <a:pt x="427" y="420"/>
                  <a:pt x="434" y="497"/>
                </a:cubicBezTo>
                <a:cubicBezTo>
                  <a:pt x="438" y="542"/>
                  <a:pt x="457" y="594"/>
                  <a:pt x="466" y="639"/>
                </a:cubicBezTo>
                <a:cubicBezTo>
                  <a:pt x="464" y="647"/>
                  <a:pt x="433" y="732"/>
                  <a:pt x="458" y="749"/>
                </a:cubicBezTo>
                <a:cubicBezTo>
                  <a:pt x="468" y="755"/>
                  <a:pt x="469" y="729"/>
                  <a:pt x="474" y="718"/>
                </a:cubicBezTo>
                <a:cubicBezTo>
                  <a:pt x="477" y="710"/>
                  <a:pt x="479" y="702"/>
                  <a:pt x="482" y="694"/>
                </a:cubicBezTo>
                <a:cubicBezTo>
                  <a:pt x="494" y="612"/>
                  <a:pt x="505" y="530"/>
                  <a:pt x="521" y="449"/>
                </a:cubicBezTo>
                <a:cubicBezTo>
                  <a:pt x="542" y="480"/>
                  <a:pt x="546" y="508"/>
                  <a:pt x="553" y="544"/>
                </a:cubicBezTo>
                <a:cubicBezTo>
                  <a:pt x="569" y="519"/>
                  <a:pt x="576" y="494"/>
                  <a:pt x="584" y="465"/>
                </a:cubicBezTo>
                <a:cubicBezTo>
                  <a:pt x="584" y="465"/>
                  <a:pt x="596" y="414"/>
                  <a:pt x="600" y="410"/>
                </a:cubicBezTo>
                <a:cubicBezTo>
                  <a:pt x="606" y="404"/>
                  <a:pt x="616" y="405"/>
                  <a:pt x="624" y="402"/>
                </a:cubicBezTo>
                <a:cubicBezTo>
                  <a:pt x="636" y="442"/>
                  <a:pt x="641" y="468"/>
                  <a:pt x="647" y="512"/>
                </a:cubicBezTo>
                <a:cubicBezTo>
                  <a:pt x="681" y="462"/>
                  <a:pt x="676" y="403"/>
                  <a:pt x="695" y="347"/>
                </a:cubicBezTo>
                <a:cubicBezTo>
                  <a:pt x="730" y="370"/>
                  <a:pt x="732" y="404"/>
                  <a:pt x="742" y="441"/>
                </a:cubicBezTo>
                <a:cubicBezTo>
                  <a:pt x="747" y="488"/>
                  <a:pt x="751" y="524"/>
                  <a:pt x="766" y="568"/>
                </a:cubicBezTo>
                <a:cubicBezTo>
                  <a:pt x="776" y="649"/>
                  <a:pt x="754" y="662"/>
                  <a:pt x="829" y="639"/>
                </a:cubicBezTo>
                <a:cubicBezTo>
                  <a:pt x="837" y="531"/>
                  <a:pt x="837" y="570"/>
                  <a:pt x="837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" name="Freeform 28">
            <a:extLst>
              <a:ext uri="{FF2B5EF4-FFF2-40B4-BE49-F238E27FC236}">
                <a16:creationId xmlns:a16="http://schemas.microsoft.com/office/drawing/2014/main" id="{0BA362C6-1DAE-1D1F-6715-9CE76D148BAE}"/>
              </a:ext>
            </a:extLst>
          </p:cNvPr>
          <p:cNvSpPr>
            <a:spLocks/>
          </p:cNvSpPr>
          <p:nvPr/>
        </p:nvSpPr>
        <p:spPr bwMode="auto">
          <a:xfrm>
            <a:off x="1528763" y="2617788"/>
            <a:ext cx="538162" cy="1590675"/>
          </a:xfrm>
          <a:custGeom>
            <a:avLst/>
            <a:gdLst>
              <a:gd name="T0" fmla="*/ 0 w 339"/>
              <a:gd name="T1" fmla="*/ 2147483647 h 1002"/>
              <a:gd name="T2" fmla="*/ 2147483647 w 339"/>
              <a:gd name="T3" fmla="*/ 2147483647 h 1002"/>
              <a:gd name="T4" fmla="*/ 2147483647 w 339"/>
              <a:gd name="T5" fmla="*/ 2147483647 h 1002"/>
              <a:gd name="T6" fmla="*/ 2147483647 w 339"/>
              <a:gd name="T7" fmla="*/ 2147483647 h 1002"/>
              <a:gd name="T8" fmla="*/ 2147483647 w 339"/>
              <a:gd name="T9" fmla="*/ 2147483647 h 1002"/>
              <a:gd name="T10" fmla="*/ 2147483647 w 339"/>
              <a:gd name="T11" fmla="*/ 2147483647 h 1002"/>
              <a:gd name="T12" fmla="*/ 2147483647 w 339"/>
              <a:gd name="T13" fmla="*/ 2147483647 h 1002"/>
              <a:gd name="T14" fmla="*/ 2147483647 w 339"/>
              <a:gd name="T15" fmla="*/ 0 h 1002"/>
              <a:gd name="T16" fmla="*/ 2147483647 w 339"/>
              <a:gd name="T17" fmla="*/ 2147483647 h 1002"/>
              <a:gd name="T18" fmla="*/ 2147483647 w 339"/>
              <a:gd name="T19" fmla="*/ 2147483647 h 1002"/>
              <a:gd name="T20" fmla="*/ 2147483647 w 339"/>
              <a:gd name="T21" fmla="*/ 2147483647 h 10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9"/>
              <a:gd name="T34" fmla="*/ 0 h 1002"/>
              <a:gd name="T35" fmla="*/ 339 w 339"/>
              <a:gd name="T36" fmla="*/ 1002 h 100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9" h="1002">
                <a:moveTo>
                  <a:pt x="0" y="1002"/>
                </a:moveTo>
                <a:cubicBezTo>
                  <a:pt x="8" y="896"/>
                  <a:pt x="29" y="804"/>
                  <a:pt x="55" y="702"/>
                </a:cubicBezTo>
                <a:cubicBezTo>
                  <a:pt x="73" y="631"/>
                  <a:pt x="79" y="547"/>
                  <a:pt x="94" y="474"/>
                </a:cubicBezTo>
                <a:cubicBezTo>
                  <a:pt x="103" y="433"/>
                  <a:pt x="123" y="401"/>
                  <a:pt x="142" y="363"/>
                </a:cubicBezTo>
                <a:cubicBezTo>
                  <a:pt x="165" y="317"/>
                  <a:pt x="172" y="255"/>
                  <a:pt x="189" y="205"/>
                </a:cubicBezTo>
                <a:cubicBezTo>
                  <a:pt x="194" y="153"/>
                  <a:pt x="199" y="112"/>
                  <a:pt x="213" y="63"/>
                </a:cubicBezTo>
                <a:cubicBezTo>
                  <a:pt x="216" y="53"/>
                  <a:pt x="214" y="40"/>
                  <a:pt x="221" y="32"/>
                </a:cubicBezTo>
                <a:cubicBezTo>
                  <a:pt x="233" y="18"/>
                  <a:pt x="268" y="0"/>
                  <a:pt x="268" y="0"/>
                </a:cubicBezTo>
                <a:cubicBezTo>
                  <a:pt x="273" y="20"/>
                  <a:pt x="274" y="41"/>
                  <a:pt x="292" y="55"/>
                </a:cubicBezTo>
                <a:cubicBezTo>
                  <a:pt x="298" y="60"/>
                  <a:pt x="308" y="59"/>
                  <a:pt x="315" y="63"/>
                </a:cubicBezTo>
                <a:cubicBezTo>
                  <a:pt x="324" y="67"/>
                  <a:pt x="339" y="79"/>
                  <a:pt x="339" y="7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1" name="Freeform 29">
            <a:extLst>
              <a:ext uri="{FF2B5EF4-FFF2-40B4-BE49-F238E27FC236}">
                <a16:creationId xmlns:a16="http://schemas.microsoft.com/office/drawing/2014/main" id="{E7D64BB4-648A-9272-7BCD-BFEABC9D8D41}"/>
              </a:ext>
            </a:extLst>
          </p:cNvPr>
          <p:cNvSpPr>
            <a:spLocks/>
          </p:cNvSpPr>
          <p:nvPr/>
        </p:nvSpPr>
        <p:spPr bwMode="auto">
          <a:xfrm>
            <a:off x="2066925" y="2668588"/>
            <a:ext cx="776288" cy="2243137"/>
          </a:xfrm>
          <a:custGeom>
            <a:avLst/>
            <a:gdLst>
              <a:gd name="T0" fmla="*/ 0 w 489"/>
              <a:gd name="T1" fmla="*/ 2147483647 h 1413"/>
              <a:gd name="T2" fmla="*/ 2147483647 w 489"/>
              <a:gd name="T3" fmla="*/ 2147483647 h 1413"/>
              <a:gd name="T4" fmla="*/ 2147483647 w 489"/>
              <a:gd name="T5" fmla="*/ 2147483647 h 1413"/>
              <a:gd name="T6" fmla="*/ 2147483647 w 489"/>
              <a:gd name="T7" fmla="*/ 0 h 1413"/>
              <a:gd name="T8" fmla="*/ 2147483647 w 489"/>
              <a:gd name="T9" fmla="*/ 2147483647 h 1413"/>
              <a:gd name="T10" fmla="*/ 2147483647 w 489"/>
              <a:gd name="T11" fmla="*/ 2147483647 h 1413"/>
              <a:gd name="T12" fmla="*/ 2147483647 w 489"/>
              <a:gd name="T13" fmla="*/ 0 h 1413"/>
              <a:gd name="T14" fmla="*/ 2147483647 w 489"/>
              <a:gd name="T15" fmla="*/ 2147483647 h 1413"/>
              <a:gd name="T16" fmla="*/ 2147483647 w 489"/>
              <a:gd name="T17" fmla="*/ 2147483647 h 1413"/>
              <a:gd name="T18" fmla="*/ 2147483647 w 489"/>
              <a:gd name="T19" fmla="*/ 2147483647 h 1413"/>
              <a:gd name="T20" fmla="*/ 2147483647 w 489"/>
              <a:gd name="T21" fmla="*/ 2147483647 h 1413"/>
              <a:gd name="T22" fmla="*/ 2147483647 w 489"/>
              <a:gd name="T23" fmla="*/ 2147483647 h 1413"/>
              <a:gd name="T24" fmla="*/ 2147483647 w 489"/>
              <a:gd name="T25" fmla="*/ 2147483647 h 1413"/>
              <a:gd name="T26" fmla="*/ 2147483647 w 489"/>
              <a:gd name="T27" fmla="*/ 2147483647 h 1413"/>
              <a:gd name="T28" fmla="*/ 2147483647 w 489"/>
              <a:gd name="T29" fmla="*/ 2147483647 h 1413"/>
              <a:gd name="T30" fmla="*/ 2147483647 w 489"/>
              <a:gd name="T31" fmla="*/ 2147483647 h 1413"/>
              <a:gd name="T32" fmla="*/ 2147483647 w 489"/>
              <a:gd name="T33" fmla="*/ 2147483647 h 14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89"/>
              <a:gd name="T52" fmla="*/ 0 h 1413"/>
              <a:gd name="T53" fmla="*/ 489 w 489"/>
              <a:gd name="T54" fmla="*/ 1413 h 14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89" h="1413">
                <a:moveTo>
                  <a:pt x="0" y="55"/>
                </a:moveTo>
                <a:cubicBezTo>
                  <a:pt x="18" y="50"/>
                  <a:pt x="39" y="49"/>
                  <a:pt x="55" y="39"/>
                </a:cubicBezTo>
                <a:cubicBezTo>
                  <a:pt x="62" y="34"/>
                  <a:pt x="58" y="22"/>
                  <a:pt x="63" y="15"/>
                </a:cubicBezTo>
                <a:cubicBezTo>
                  <a:pt x="69" y="8"/>
                  <a:pt x="79" y="5"/>
                  <a:pt x="87" y="0"/>
                </a:cubicBezTo>
                <a:cubicBezTo>
                  <a:pt x="98" y="32"/>
                  <a:pt x="97" y="43"/>
                  <a:pt x="126" y="63"/>
                </a:cubicBezTo>
                <a:cubicBezTo>
                  <a:pt x="134" y="58"/>
                  <a:pt x="145" y="55"/>
                  <a:pt x="150" y="47"/>
                </a:cubicBezTo>
                <a:cubicBezTo>
                  <a:pt x="159" y="33"/>
                  <a:pt x="166" y="0"/>
                  <a:pt x="166" y="0"/>
                </a:cubicBezTo>
                <a:cubicBezTo>
                  <a:pt x="202" y="54"/>
                  <a:pt x="191" y="29"/>
                  <a:pt x="205" y="71"/>
                </a:cubicBezTo>
                <a:cubicBezTo>
                  <a:pt x="213" y="168"/>
                  <a:pt x="212" y="266"/>
                  <a:pt x="221" y="363"/>
                </a:cubicBezTo>
                <a:cubicBezTo>
                  <a:pt x="225" y="404"/>
                  <a:pt x="242" y="466"/>
                  <a:pt x="276" y="489"/>
                </a:cubicBezTo>
                <a:cubicBezTo>
                  <a:pt x="313" y="599"/>
                  <a:pt x="308" y="722"/>
                  <a:pt x="323" y="836"/>
                </a:cubicBezTo>
                <a:cubicBezTo>
                  <a:pt x="324" y="846"/>
                  <a:pt x="336" y="941"/>
                  <a:pt x="339" y="954"/>
                </a:cubicBezTo>
                <a:cubicBezTo>
                  <a:pt x="343" y="970"/>
                  <a:pt x="355" y="1002"/>
                  <a:pt x="355" y="1002"/>
                </a:cubicBezTo>
                <a:cubicBezTo>
                  <a:pt x="360" y="1180"/>
                  <a:pt x="334" y="1413"/>
                  <a:pt x="387" y="1254"/>
                </a:cubicBezTo>
                <a:cubicBezTo>
                  <a:pt x="393" y="1206"/>
                  <a:pt x="386" y="1185"/>
                  <a:pt x="426" y="1160"/>
                </a:cubicBezTo>
                <a:cubicBezTo>
                  <a:pt x="452" y="1198"/>
                  <a:pt x="442" y="1221"/>
                  <a:pt x="481" y="1246"/>
                </a:cubicBezTo>
                <a:cubicBezTo>
                  <a:pt x="484" y="1236"/>
                  <a:pt x="489" y="1215"/>
                  <a:pt x="489" y="121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2" name="Freeform 30">
            <a:extLst>
              <a:ext uri="{FF2B5EF4-FFF2-40B4-BE49-F238E27FC236}">
                <a16:creationId xmlns:a16="http://schemas.microsoft.com/office/drawing/2014/main" id="{F1764DFC-51D9-E812-03F9-5F679D313E30}"/>
              </a:ext>
            </a:extLst>
          </p:cNvPr>
          <p:cNvSpPr>
            <a:spLocks/>
          </p:cNvSpPr>
          <p:nvPr/>
        </p:nvSpPr>
        <p:spPr bwMode="auto">
          <a:xfrm>
            <a:off x="2830513" y="2630488"/>
            <a:ext cx="2981325" cy="1966912"/>
          </a:xfrm>
          <a:custGeom>
            <a:avLst/>
            <a:gdLst>
              <a:gd name="T0" fmla="*/ 0 w 1878"/>
              <a:gd name="T1" fmla="*/ 2147483647 h 1239"/>
              <a:gd name="T2" fmla="*/ 2147483647 w 1878"/>
              <a:gd name="T3" fmla="*/ 2147483647 h 1239"/>
              <a:gd name="T4" fmla="*/ 2147483647 w 1878"/>
              <a:gd name="T5" fmla="*/ 2147483647 h 1239"/>
              <a:gd name="T6" fmla="*/ 2147483647 w 1878"/>
              <a:gd name="T7" fmla="*/ 2147483647 h 1239"/>
              <a:gd name="T8" fmla="*/ 2147483647 w 1878"/>
              <a:gd name="T9" fmla="*/ 2147483647 h 1239"/>
              <a:gd name="T10" fmla="*/ 2147483647 w 1878"/>
              <a:gd name="T11" fmla="*/ 2147483647 h 1239"/>
              <a:gd name="T12" fmla="*/ 2147483647 w 1878"/>
              <a:gd name="T13" fmla="*/ 2147483647 h 1239"/>
              <a:gd name="T14" fmla="*/ 2147483647 w 1878"/>
              <a:gd name="T15" fmla="*/ 2147483647 h 1239"/>
              <a:gd name="T16" fmla="*/ 2147483647 w 1878"/>
              <a:gd name="T17" fmla="*/ 2147483647 h 1239"/>
              <a:gd name="T18" fmla="*/ 2147483647 w 1878"/>
              <a:gd name="T19" fmla="*/ 2147483647 h 1239"/>
              <a:gd name="T20" fmla="*/ 2147483647 w 1878"/>
              <a:gd name="T21" fmla="*/ 2147483647 h 1239"/>
              <a:gd name="T22" fmla="*/ 2147483647 w 1878"/>
              <a:gd name="T23" fmla="*/ 2147483647 h 1239"/>
              <a:gd name="T24" fmla="*/ 2147483647 w 1878"/>
              <a:gd name="T25" fmla="*/ 2147483647 h 1239"/>
              <a:gd name="T26" fmla="*/ 2147483647 w 1878"/>
              <a:gd name="T27" fmla="*/ 2147483647 h 1239"/>
              <a:gd name="T28" fmla="*/ 2147483647 w 1878"/>
              <a:gd name="T29" fmla="*/ 2147483647 h 1239"/>
              <a:gd name="T30" fmla="*/ 2147483647 w 1878"/>
              <a:gd name="T31" fmla="*/ 2147483647 h 1239"/>
              <a:gd name="T32" fmla="*/ 2147483647 w 1878"/>
              <a:gd name="T33" fmla="*/ 2147483647 h 1239"/>
              <a:gd name="T34" fmla="*/ 2147483647 w 1878"/>
              <a:gd name="T35" fmla="*/ 2147483647 h 1239"/>
              <a:gd name="T36" fmla="*/ 2147483647 w 1878"/>
              <a:gd name="T37" fmla="*/ 2147483647 h 1239"/>
              <a:gd name="T38" fmla="*/ 2147483647 w 1878"/>
              <a:gd name="T39" fmla="*/ 2147483647 h 1239"/>
              <a:gd name="T40" fmla="*/ 2147483647 w 1878"/>
              <a:gd name="T41" fmla="*/ 0 h 1239"/>
              <a:gd name="T42" fmla="*/ 2147483647 w 1878"/>
              <a:gd name="T43" fmla="*/ 2147483647 h 1239"/>
              <a:gd name="T44" fmla="*/ 2147483647 w 1878"/>
              <a:gd name="T45" fmla="*/ 2147483647 h 1239"/>
              <a:gd name="T46" fmla="*/ 2147483647 w 1878"/>
              <a:gd name="T47" fmla="*/ 2147483647 h 123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878"/>
              <a:gd name="T73" fmla="*/ 0 h 1239"/>
              <a:gd name="T74" fmla="*/ 1878 w 1878"/>
              <a:gd name="T75" fmla="*/ 1239 h 123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878" h="1239">
                <a:moveTo>
                  <a:pt x="0" y="1239"/>
                </a:moveTo>
                <a:cubicBezTo>
                  <a:pt x="3" y="1184"/>
                  <a:pt x="4" y="1128"/>
                  <a:pt x="8" y="1073"/>
                </a:cubicBezTo>
                <a:cubicBezTo>
                  <a:pt x="12" y="1027"/>
                  <a:pt x="36" y="987"/>
                  <a:pt x="55" y="947"/>
                </a:cubicBezTo>
                <a:cubicBezTo>
                  <a:pt x="72" y="911"/>
                  <a:pt x="80" y="860"/>
                  <a:pt x="87" y="821"/>
                </a:cubicBezTo>
                <a:cubicBezTo>
                  <a:pt x="103" y="732"/>
                  <a:pt x="101" y="639"/>
                  <a:pt x="126" y="552"/>
                </a:cubicBezTo>
                <a:cubicBezTo>
                  <a:pt x="130" y="507"/>
                  <a:pt x="134" y="442"/>
                  <a:pt x="142" y="395"/>
                </a:cubicBezTo>
                <a:cubicBezTo>
                  <a:pt x="154" y="326"/>
                  <a:pt x="183" y="255"/>
                  <a:pt x="205" y="189"/>
                </a:cubicBezTo>
                <a:cubicBezTo>
                  <a:pt x="212" y="139"/>
                  <a:pt x="210" y="99"/>
                  <a:pt x="253" y="71"/>
                </a:cubicBezTo>
                <a:cubicBezTo>
                  <a:pt x="314" y="76"/>
                  <a:pt x="332" y="73"/>
                  <a:pt x="379" y="87"/>
                </a:cubicBezTo>
                <a:cubicBezTo>
                  <a:pt x="395" y="92"/>
                  <a:pt x="426" y="103"/>
                  <a:pt x="426" y="103"/>
                </a:cubicBezTo>
                <a:cubicBezTo>
                  <a:pt x="428" y="91"/>
                  <a:pt x="439" y="34"/>
                  <a:pt x="442" y="32"/>
                </a:cubicBezTo>
                <a:cubicBezTo>
                  <a:pt x="451" y="26"/>
                  <a:pt x="463" y="37"/>
                  <a:pt x="474" y="39"/>
                </a:cubicBezTo>
                <a:cubicBezTo>
                  <a:pt x="514" y="101"/>
                  <a:pt x="487" y="93"/>
                  <a:pt x="553" y="71"/>
                </a:cubicBezTo>
                <a:cubicBezTo>
                  <a:pt x="561" y="66"/>
                  <a:pt x="569" y="62"/>
                  <a:pt x="576" y="55"/>
                </a:cubicBezTo>
                <a:cubicBezTo>
                  <a:pt x="583" y="48"/>
                  <a:pt x="583" y="35"/>
                  <a:pt x="592" y="32"/>
                </a:cubicBezTo>
                <a:cubicBezTo>
                  <a:pt x="604" y="29"/>
                  <a:pt x="641" y="42"/>
                  <a:pt x="655" y="47"/>
                </a:cubicBezTo>
                <a:cubicBezTo>
                  <a:pt x="708" y="100"/>
                  <a:pt x="721" y="76"/>
                  <a:pt x="813" y="63"/>
                </a:cubicBezTo>
                <a:cubicBezTo>
                  <a:pt x="963" y="70"/>
                  <a:pt x="1048" y="56"/>
                  <a:pt x="1200" y="63"/>
                </a:cubicBezTo>
                <a:cubicBezTo>
                  <a:pt x="1266" y="86"/>
                  <a:pt x="1299" y="75"/>
                  <a:pt x="1373" y="63"/>
                </a:cubicBezTo>
                <a:cubicBezTo>
                  <a:pt x="1389" y="53"/>
                  <a:pt x="1405" y="43"/>
                  <a:pt x="1421" y="32"/>
                </a:cubicBezTo>
                <a:cubicBezTo>
                  <a:pt x="1437" y="21"/>
                  <a:pt x="1468" y="0"/>
                  <a:pt x="1468" y="0"/>
                </a:cubicBezTo>
                <a:cubicBezTo>
                  <a:pt x="1525" y="7"/>
                  <a:pt x="1587" y="5"/>
                  <a:pt x="1641" y="24"/>
                </a:cubicBezTo>
                <a:cubicBezTo>
                  <a:pt x="1676" y="74"/>
                  <a:pt x="1683" y="44"/>
                  <a:pt x="1744" y="39"/>
                </a:cubicBezTo>
                <a:cubicBezTo>
                  <a:pt x="1789" y="35"/>
                  <a:pt x="1833" y="39"/>
                  <a:pt x="1878" y="3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3" name="AutoShape 31">
            <a:extLst>
              <a:ext uri="{FF2B5EF4-FFF2-40B4-BE49-F238E27FC236}">
                <a16:creationId xmlns:a16="http://schemas.microsoft.com/office/drawing/2014/main" id="{0EEDD939-AAB5-4526-9932-780E98088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941888"/>
            <a:ext cx="944562" cy="431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1C1C1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i-FI" altLang="fi-FI" sz="1400">
                <a:solidFill>
                  <a:srgbClr val="1C1C1C"/>
                </a:solidFill>
                <a:latin typeface="Century Schoolbook" panose="02040604050505020304" pitchFamily="18" charset="0"/>
              </a:rPr>
              <a:t>murr</a:t>
            </a:r>
          </a:p>
        </p:txBody>
      </p:sp>
      <p:sp>
        <p:nvSpPr>
          <p:cNvPr id="19479" name="Dian numeron paikkamerkki 23">
            <a:extLst>
              <a:ext uri="{FF2B5EF4-FFF2-40B4-BE49-F238E27FC236}">
                <a16:creationId xmlns:a16="http://schemas.microsoft.com/office/drawing/2014/main" id="{213D3872-92DC-7F7B-CB3A-B45EA77A2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18E6792A-AFE8-4C7E-9FE0-7F4775E6F20C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18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2" grpId="0" animBg="1"/>
      <p:bldP spid="17" grpId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228E1A-8920-0E64-C0CE-3F32CE1A8354}"/>
              </a:ext>
            </a:extLst>
          </p:cNvPr>
          <p:cNvSpPr txBox="1">
            <a:spLocks/>
          </p:cNvSpPr>
          <p:nvPr/>
        </p:nvSpPr>
        <p:spPr>
          <a:xfrm>
            <a:off x="1071563" y="428625"/>
            <a:ext cx="7772400" cy="12573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Sokki kriittisten äkkitilanteiden yhteydessä</a:t>
            </a:r>
          </a:p>
        </p:txBody>
      </p:sp>
      <p:sp>
        <p:nvSpPr>
          <p:cNvPr id="20483" name="Sisällön paikkamerkki 2">
            <a:extLst>
              <a:ext uri="{FF2B5EF4-FFF2-40B4-BE49-F238E27FC236}">
                <a16:creationId xmlns:a16="http://schemas.microsoft.com/office/drawing/2014/main" id="{8CA7C19F-1BDF-4A11-A381-28E10EFF1CAB}"/>
              </a:ext>
            </a:extLst>
          </p:cNvPr>
          <p:cNvSpPr txBox="1">
            <a:spLocks/>
          </p:cNvSpPr>
          <p:nvPr/>
        </p:nvSpPr>
        <p:spPr bwMode="auto">
          <a:xfrm>
            <a:off x="684213" y="1412875"/>
            <a:ext cx="77724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>
              <a:spcBef>
                <a:spcPts val="550"/>
              </a:spcBef>
              <a:buClr>
                <a:schemeClr val="accent1"/>
              </a:buClr>
              <a:buSzPct val="70000"/>
              <a:defRPr/>
            </a:pPr>
            <a:endParaRPr lang="fi-FI" sz="3200" dirty="0">
              <a:latin typeface="Century Schoolbook" pitchFamily="18" charset="0"/>
              <a:cs typeface="Arial" charset="0"/>
            </a:endParaRPr>
          </a:p>
          <a:p>
            <a:pPr marL="639763" lvl="1" indent="-273050">
              <a:spcBef>
                <a:spcPts val="550"/>
              </a:spcBef>
              <a:buClr>
                <a:schemeClr val="accent1"/>
              </a:buClr>
              <a:buSzPct val="70000"/>
              <a:defRPr/>
            </a:pPr>
            <a:r>
              <a:rPr lang="fi-FI" sz="3200" dirty="0">
                <a:latin typeface="Century Schoolbook" pitchFamily="18" charset="0"/>
                <a:cs typeface="Arial" charset="0"/>
              </a:rPr>
              <a:t>Akuutti sokki on suoja</a:t>
            </a:r>
          </a:p>
          <a:p>
            <a:pPr marL="639763" lvl="1" indent="-273050">
              <a:spcBef>
                <a:spcPts val="550"/>
              </a:spcBef>
              <a:buClr>
                <a:schemeClr val="accent1"/>
              </a:buClr>
              <a:buSzPct val="70000"/>
              <a:buFontTx/>
              <a:buChar char="•"/>
              <a:defRPr/>
            </a:pPr>
            <a:r>
              <a:rPr lang="fi-FI" sz="3200" dirty="0">
                <a:latin typeface="Century Schoolbook" pitchFamily="18" charset="0"/>
                <a:cs typeface="Arial" charset="0"/>
              </a:rPr>
              <a:t> </a:t>
            </a:r>
            <a:r>
              <a:rPr lang="fi-FI" sz="2800" dirty="0">
                <a:latin typeface="Century Schoolbook" pitchFamily="18" charset="0"/>
                <a:cs typeface="Arial" charset="0"/>
              </a:rPr>
              <a:t>ihmisen voimavarat kääntyvät pois kosketuksesta tuskalliseen todellisuuteen</a:t>
            </a:r>
          </a:p>
          <a:p>
            <a:pPr marL="639763" lvl="1" indent="-273050">
              <a:spcBef>
                <a:spcPts val="550"/>
              </a:spcBef>
              <a:buClr>
                <a:schemeClr val="accent1"/>
              </a:buClr>
              <a:buSzPct val="70000"/>
              <a:buFontTx/>
              <a:buChar char="•"/>
              <a:defRPr/>
            </a:pPr>
            <a:r>
              <a:rPr lang="fi-FI" sz="2800" dirty="0">
                <a:latin typeface="Century Schoolbook" pitchFamily="18" charset="0"/>
                <a:cs typeface="Arial" charset="0"/>
              </a:rPr>
              <a:t>tietoisuus todellisuudesta tulee pala palalta annostellen/</a:t>
            </a:r>
            <a:r>
              <a:rPr lang="fi-FI" sz="2900" dirty="0">
                <a:latin typeface="Century Schoolbook" pitchFamily="18" charset="0"/>
                <a:cs typeface="Arial" charset="0"/>
              </a:rPr>
              <a:t> ” mielen aikalisä” </a:t>
            </a:r>
          </a:p>
          <a:p>
            <a:pPr marL="639763" lvl="1" indent="-273050"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fi-FI" sz="2800" dirty="0">
                <a:latin typeface="Century Schoolbook" pitchFamily="18" charset="0"/>
                <a:cs typeface="Arial" charset="0"/>
              </a:rPr>
              <a:t>tavoitteena henkiinjääminen ja selviytyminen</a:t>
            </a:r>
          </a:p>
          <a:p>
            <a:pPr marL="7762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Char char="•"/>
              <a:defRPr/>
            </a:pPr>
            <a:r>
              <a:rPr lang="fi-FI" sz="2900" dirty="0">
                <a:latin typeface="Century Schoolbook" pitchFamily="18" charset="0"/>
                <a:cs typeface="Arial" charset="0"/>
              </a:rPr>
              <a:t>Kestää muutamasta sekunnista useisiin päiviin - aaltoillen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endParaRPr lang="fi-FI" sz="1200" dirty="0">
              <a:latin typeface="Century Schoolbook" pitchFamily="18" charset="0"/>
              <a:cs typeface="Arial" charset="0"/>
            </a:endParaRPr>
          </a:p>
        </p:txBody>
      </p:sp>
      <p:sp>
        <p:nvSpPr>
          <p:cNvPr id="20484" name="Dian numeron paikkamerkki 3">
            <a:extLst>
              <a:ext uri="{FF2B5EF4-FFF2-40B4-BE49-F238E27FC236}">
                <a16:creationId xmlns:a16="http://schemas.microsoft.com/office/drawing/2014/main" id="{446A82F1-9B67-FC91-6418-06B89986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3C84980-B127-44A2-8F87-13019B7F6AFA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19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3F6FE1C-2DE8-0E85-9AD2-0C6B7567C6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Kriisin käsitteestä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50530337-691A-1161-15B5-0A52F0C826A1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468313" y="1989138"/>
            <a:ext cx="36830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i-FI" altLang="fi-FI" sz="2800"/>
              <a:t>Kriisillä tarkoitetaan tilannetta, jolloin elämässä tapahtuu suuri muutos.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208BCCD2-90B2-C271-F10D-30473909D152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4427538" y="1916113"/>
            <a:ext cx="3657600" cy="4572000"/>
          </a:xfrm>
        </p:spPr>
        <p:txBody>
          <a:bodyPr rtlCol="0">
            <a:normAutofit lnSpcReduction="10000"/>
          </a:bodyPr>
          <a:lstStyle/>
          <a:p>
            <a:pPr marL="342900" lvl="4" indent="-3429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SzPct val="75000"/>
              <a:buFont typeface="Wingdings" pitchFamily="2" charset="2"/>
              <a:buChar char="n"/>
              <a:defRPr/>
            </a:pPr>
            <a:r>
              <a:rPr lang="fi-FI" sz="2800" dirty="0"/>
              <a:t>Kehityskriisit</a:t>
            </a:r>
          </a:p>
          <a:p>
            <a:pPr marL="342900" lvl="4" indent="-3429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SzPct val="75000"/>
              <a:buFont typeface="Wingdings" pitchFamily="2" charset="2"/>
              <a:buNone/>
              <a:defRPr/>
            </a:pPr>
            <a:r>
              <a:rPr lang="fi-FI" dirty="0"/>
              <a:t>	osaluonnollista elämänkulkua esim. murrosikä, eläkkeelle jääminen</a:t>
            </a:r>
            <a:endParaRPr lang="fi-FI" sz="2800" dirty="0"/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i-FI" sz="2800" dirty="0"/>
              <a:t>Elämänkriisit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000" dirty="0"/>
              <a:t>avioero, työttömyys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i-FI" sz="2800" dirty="0"/>
              <a:t>Äkilliset kriisit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i-FI" sz="2000" dirty="0"/>
              <a:t>Aiheutuvat äkillisestä, yllättävästä ja epätavallisen voimakkaasta tapahtumasta, joka tuottaisi kelle tahansa huomattavaa kärsimystä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i-FI" sz="2000" dirty="0"/>
              <a:t>Esim. onnettomuus, läheisen itsemurha, pahoinpitely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>
            <a:extLst>
              <a:ext uri="{FF2B5EF4-FFF2-40B4-BE49-F238E27FC236}">
                <a16:creationId xmlns:a16="http://schemas.microsoft.com/office/drawing/2014/main" id="{B634FDEF-8D96-382F-A25D-353FC6656C3B}"/>
              </a:ext>
            </a:extLst>
          </p:cNvPr>
          <p:cNvSpPr txBox="1">
            <a:spLocks/>
          </p:cNvSpPr>
          <p:nvPr/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4400">
                <a:solidFill>
                  <a:schemeClr val="tx2"/>
                </a:solidFill>
              </a:rPr>
              <a:t>Sokki kriittisten äkkitilanteiden yhteydessä</a:t>
            </a:r>
          </a:p>
        </p:txBody>
      </p:sp>
      <p:sp>
        <p:nvSpPr>
          <p:cNvPr id="21507" name="Sisällön paikkamerkki 2">
            <a:extLst>
              <a:ext uri="{FF2B5EF4-FFF2-40B4-BE49-F238E27FC236}">
                <a16:creationId xmlns:a16="http://schemas.microsoft.com/office/drawing/2014/main" id="{9A51D335-7BA1-1205-414C-67139C8D2C30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Sokkiin ei voi itse vaikuttaa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 se on autonomisen hermoston käynnistämä suoja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Ei voi vaikuttaa siihen, miten toimii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 Toiminnot poikkeavat tavanomaisista esim. 	olo epätodellinen, turtunut, hysteerinen, 	hyvin toimintakykyinen, tehokas, tekee 	päätöksiä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Ulkoinen levollisuus ja toimintakyvyn säilyminen tarjoavat pettävän mielikuvan, että kaikki on hallinnassa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1300">
                <a:latin typeface="Century Schoolbook" panose="02040604050505020304" pitchFamily="18" charset="0"/>
              </a:rPr>
              <a:t>lähde Salli Saari</a:t>
            </a:r>
          </a:p>
        </p:txBody>
      </p:sp>
      <p:sp>
        <p:nvSpPr>
          <p:cNvPr id="21508" name="Dian numeron paikkamerkki 3">
            <a:extLst>
              <a:ext uri="{FF2B5EF4-FFF2-40B4-BE49-F238E27FC236}">
                <a16:creationId xmlns:a16="http://schemas.microsoft.com/office/drawing/2014/main" id="{1AFB7779-7003-FBDE-A543-4737A21E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83E302AD-93BB-4356-AF95-F66D2C44861B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20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B350BC2-A532-4791-2ADA-5BC010129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  <a:latin typeface="Helvetica" pitchFamily="34" charset="0"/>
              </a:rPr>
              <a:t>Shokissa olevan ihmisen kohtaaminen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83073B9-41D3-2120-8998-DA60EE346A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Mitchell: kehoitus ei toimi kiellon kautta.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Aika on suhteellinen käsite – aavistuksen hitaampi puhe – istuminen.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Pieni aika valmistautua.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Muisti ei toimi normaalisti.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Shokkitilassa olevaa ihmistä ei ole hyvä asettaa valintatilanteeseen.</a:t>
            </a:r>
          </a:p>
          <a:p>
            <a:pPr eaLnBrk="1" hangingPunct="1"/>
            <a:endParaRPr lang="fi-FI" altLang="fi-FI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C37F2E8F-EBAB-AD61-AEE1-038A36CB6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5FB18B4-066A-C9D1-5F39-2FCED37E8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  <a:latin typeface="Helvetica" pitchFamily="34" charset="0"/>
              </a:rPr>
              <a:t>Miten auttaa omaista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9EF2EAE-3A4C-FE5F-3843-5ED6569C49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Helvetica" panose="020B0604020202020204" pitchFamily="34" charset="0"/>
                <a:cs typeface="Times New Roman" panose="02020603050405020304" pitchFamily="18" charset="0"/>
              </a:rPr>
              <a:t>aikuisuus ja koossapysyminen, rauhallisuus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  <a:cs typeface="Times New Roman" panose="02020603050405020304" pitchFamily="18" charset="0"/>
              </a:rPr>
              <a:t>läheisyys ja kosketus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  <a:cs typeface="Times New Roman" panose="02020603050405020304" pitchFamily="18" charset="0"/>
              </a:rPr>
              <a:t>kiireettömyys 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  <a:cs typeface="Times New Roman" panose="02020603050405020304" pitchFamily="18" charset="0"/>
              </a:rPr>
              <a:t>asenteet ja läsnäolo ovat tärkeämpiä kuin oikeat sanat</a:t>
            </a:r>
          </a:p>
          <a:p>
            <a:pPr eaLnBrk="1" hangingPunct="1"/>
            <a:endParaRPr lang="fi-FI" altLang="fi-FI">
              <a:latin typeface="Helvetica" panose="020B0604020202020204" pitchFamily="34" charset="0"/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B9E2FFC-280B-D927-F715-5D7E7DFC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BC1C8D-964C-39EA-3A6D-41FA0064FF37}"/>
              </a:ext>
            </a:extLst>
          </p:cNvPr>
          <p:cNvSpPr txBox="1">
            <a:spLocks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Shokissa olevan auttaminen</a:t>
            </a:r>
          </a:p>
        </p:txBody>
      </p:sp>
      <p:sp>
        <p:nvSpPr>
          <p:cNvPr id="24579" name="Sisällön paikkamerkki 2">
            <a:extLst>
              <a:ext uri="{FF2B5EF4-FFF2-40B4-BE49-F238E27FC236}">
                <a16:creationId xmlns:a16="http://schemas.microsoft.com/office/drawing/2014/main" id="{089A3B36-C983-1544-EFE8-03C25639913D}"/>
              </a:ext>
            </a:extLst>
          </p:cNvPr>
          <p:cNvSpPr txBox="1">
            <a:spLocks/>
          </p:cNvSpPr>
          <p:nvPr/>
        </p:nvSpPr>
        <p:spPr bwMode="auto">
          <a:xfrm>
            <a:off x="684213" y="14843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Traumatapahtuman kokenutta ei pidä jättää yksin, koska kukaan ei ennakkoon tiedä miten shokissa oleva ihminen reagoi.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Ihminen saattaa haluta olla yksin, ei tunne tarvitsevansa apua. Muista kuitenkin huolehtia turvallinen seura ja seuranta! 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Auta arkisissa asioissa mm. ruoka, juoma, lepo, liikunta </a:t>
            </a:r>
          </a:p>
        </p:txBody>
      </p:sp>
      <p:sp>
        <p:nvSpPr>
          <p:cNvPr id="24580" name="Dian numeron paikkamerkki 3">
            <a:extLst>
              <a:ext uri="{FF2B5EF4-FFF2-40B4-BE49-F238E27FC236}">
                <a16:creationId xmlns:a16="http://schemas.microsoft.com/office/drawing/2014/main" id="{A9072373-F3BE-4E7B-0570-41578F2CE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C161CDF4-E390-4BAA-89FE-5211A7C52BD9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23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52EBBE-1A95-D2F1-84A0-FC071F000224}"/>
              </a:ext>
            </a:extLst>
          </p:cNvPr>
          <p:cNvSpPr txBox="1">
            <a:spLocks/>
          </p:cNvSpPr>
          <p:nvPr/>
        </p:nvSpPr>
        <p:spPr>
          <a:xfrm>
            <a:off x="714375" y="428625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Shokissa olevan auttaminen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77C628-F2C0-7761-AECC-E016AA28C63B}"/>
              </a:ext>
            </a:extLst>
          </p:cNvPr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600" b="1" dirty="0"/>
              <a:t>Autetaan tulemaan omaan itseen ja nykyhetkeen!</a:t>
            </a:r>
          </a:p>
          <a:p>
            <a:pPr marL="777240" lvl="1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Esim. Tee itse mukana! ”Istutaan!”</a:t>
            </a:r>
          </a:p>
          <a:p>
            <a:pPr marL="777240" lvl="1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Kosketa, pidä kiinni, anna lämmintä vaatetta (</a:t>
            </a:r>
            <a:r>
              <a:rPr lang="fi-FI" sz="2900" dirty="0" err="1">
                <a:latin typeface="+mn-lt"/>
                <a:cs typeface="+mn-cs"/>
              </a:rPr>
              <a:t>yl</a:t>
            </a:r>
            <a:r>
              <a:rPr lang="fi-FI" sz="2900" dirty="0">
                <a:latin typeface="+mn-lt"/>
                <a:cs typeface="+mn-cs"/>
              </a:rPr>
              <a:t>. vilun tunne)!</a:t>
            </a:r>
          </a:p>
          <a:p>
            <a:pPr marL="777240" lvl="1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Puhu hitaasti, rauhallisesti, vähän, toista!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600" b="1" dirty="0"/>
              <a:t>Tee mukana: </a:t>
            </a:r>
            <a:r>
              <a:rPr lang="fi-FI" sz="2600" dirty="0"/>
              <a:t>Auta hengittämään! ” Hengitetään sisään ja ulos”; </a:t>
            </a:r>
            <a:r>
              <a:rPr lang="fi-FI" sz="2600" u="sng" dirty="0"/>
              <a:t>Asennon muutos</a:t>
            </a:r>
            <a:r>
              <a:rPr lang="fi-FI" sz="2600" dirty="0"/>
              <a:t>: ”oikaise vähän asentoasi!” ”noustaan välillä seisomaan!” kysymys: ”mitä näet ikkunasta?”</a:t>
            </a:r>
          </a:p>
          <a:p>
            <a:pPr lvl="2" indent="-228600" fontAlgn="auto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/>
              <a:buChar char=""/>
              <a:defRPr/>
            </a:pPr>
            <a:endParaRPr lang="fi-FI" sz="2300" dirty="0">
              <a:latin typeface="+mn-lt"/>
              <a:cs typeface="+mn-cs"/>
            </a:endParaRPr>
          </a:p>
        </p:txBody>
      </p:sp>
      <p:sp>
        <p:nvSpPr>
          <p:cNvPr id="25604" name="Dian numeron paikkamerkki 3">
            <a:extLst>
              <a:ext uri="{FF2B5EF4-FFF2-40B4-BE49-F238E27FC236}">
                <a16:creationId xmlns:a16="http://schemas.microsoft.com/office/drawing/2014/main" id="{C6A86E3A-D616-72BB-9BD8-66FBA54D0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56CC957-B35C-4FE9-8509-D9F01BAA5169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24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D31B9BD-426D-2A27-7B83-7DB5E4834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  <a:latin typeface="Helvetica" pitchFamily="34" charset="0"/>
              </a:rPr>
              <a:t>Ilmiöitä reaktiovaiheessa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8824510-2DAF-B03E-409F-4F32BBEAAF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Pelko muiden läheisten tai itsen puolesta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Tyhjyyden tunne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Syyllisyyden tunnot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Irrationaaliset pelot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Häpeä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Ns. siirtämisilmiö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C213C678-4416-B204-6342-A21016CC5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058E1CB-A203-A7C7-4786-EA64B5AA7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  <a:latin typeface="Helvetica" pitchFamily="34" charset="0"/>
              </a:rPr>
              <a:t>Ongelmia reaktiovaiheessa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C1DAC61-99C9-F945-C7B2-2C9530C23D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>
                <a:latin typeface="Helvetica" panose="020B0604020202020204" pitchFamily="34" charset="0"/>
              </a:rPr>
              <a:t>Syyttäminen ja syyllisten etsiminen suojaa omassa itsessä tapahtuvalta käsittelyltä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>
                <a:latin typeface="Helvetica" panose="020B0604020202020204" pitchFamily="34" charset="0"/>
              </a:rPr>
              <a:t>Häpeä voittaa puhumisen tarpeen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>
                <a:latin typeface="Helvetica" panose="020B0604020202020204" pitchFamily="34" charset="0"/>
              </a:rPr>
              <a:t>Voimakkaita tunteita pelätään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>
                <a:latin typeface="Helvetica" panose="020B0604020202020204" pitchFamily="34" charset="0"/>
              </a:rPr>
              <a:t>Nukkuminen – ns. kolmen yön sääntö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>
                <a:latin typeface="Helvetica" panose="020B0604020202020204" pitchFamily="34" charset="0"/>
              </a:rPr>
              <a:t>Kaikesta halutaan selviytyä hyvin nopeasti (myös uudelleensuuntautumisen vaihe)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A4923E99-C169-6421-9C82-5E5856629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9B4CE6-0ABE-B9FA-348B-0DE8AB1685CD}"/>
              </a:ext>
            </a:extLst>
          </p:cNvPr>
          <p:cNvSpPr txBox="1">
            <a:spLocks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Traumaattinen kriisi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018F6C-23FE-ACA6-3467-A0908F1782F1}"/>
              </a:ext>
            </a:extLst>
          </p:cNvPr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Hallinnassa ollut elämä pirstoutuu; seuraa turvattomuutta ja kylmyyttä.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Luottamus maailman hyvyyteen ja elämän tarkoituksenmukaisuuteen katoaa.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Luottamus itseen ja toisiin on hävinnyt.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Tuntuu painajaismaiselta, sekasorrolta, järjettömältä.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fi-FI" sz="1400" dirty="0">
              <a:latin typeface="+mn-lt"/>
              <a:cs typeface="+mn-cs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fi-FI" sz="1400" dirty="0">
              <a:latin typeface="+mn-lt"/>
              <a:cs typeface="+mn-cs"/>
            </a:endParaRPr>
          </a:p>
        </p:txBody>
      </p:sp>
      <p:sp>
        <p:nvSpPr>
          <p:cNvPr id="28676" name="Dian numeron paikkamerkki 3">
            <a:extLst>
              <a:ext uri="{FF2B5EF4-FFF2-40B4-BE49-F238E27FC236}">
                <a16:creationId xmlns:a16="http://schemas.microsoft.com/office/drawing/2014/main" id="{03EE811E-C1A0-0659-A189-DFA6A6AA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9F4970D-3D70-4E1B-8D65-BCA524151E61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27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EA9E01D-E30A-7A4D-FBF6-73CDC1086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  <a:latin typeface="Helvetica" pitchFamily="34" charset="0"/>
              </a:rPr>
              <a:t>Miksi työstämis- ja käsittelyvaihe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2369E90-A367-90DF-2BA3-2CEDC17EE3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Käsittelyprosessi hidastuu ja siirtyy mielensisäiseksi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”En jaksa puhua”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Menetetystä luopuminen eli suru</a:t>
            </a:r>
          </a:p>
          <a:p>
            <a:pPr eaLnBrk="1" hangingPunct="1">
              <a:buFontTx/>
              <a:buNone/>
            </a:pPr>
            <a:endParaRPr lang="fi-FI" altLang="fi-FI">
              <a:latin typeface="Helvetica" panose="020B0604020202020204" pitchFamily="34" charset="0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6F2C21CB-F67F-E6EC-5169-196D2278C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D8082BA-4AD7-982B-02BC-BF624E50A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  <a:latin typeface="Helvetica" pitchFamily="34" charset="0"/>
              </a:rPr>
              <a:t>Ilmiöitä työstämis- ja käsittelyvaiheessa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8C2BEBF-564B-C9AF-2B1C-B4781F0678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Ns. hyvät ja huonot päivät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Muisti ja keskittymisvaikeudet (mieli työstää taustalla)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Joustokyvyn häviäminen – ärtyneisyys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Yksinäisyyden kaipuu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Tulevaisuuden perspektiiviin alkaa tulla pituutta</a:t>
            </a:r>
          </a:p>
          <a:p>
            <a:pPr eaLnBrk="1" hangingPunct="1"/>
            <a:endParaRPr lang="fi-FI" altLang="fi-FI">
              <a:latin typeface="Helvetica" panose="020B0604020202020204" pitchFamily="34" charset="0"/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1EF932FF-129D-168F-9C0E-99601382A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>
            <a:extLst>
              <a:ext uri="{FF2B5EF4-FFF2-40B4-BE49-F238E27FC236}">
                <a16:creationId xmlns:a16="http://schemas.microsoft.com/office/drawing/2014/main" id="{8AA1040E-23B1-C604-F5CF-F02320DC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Elämän erilaiset kriisit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433E86-8E32-8E17-CAF3-097158867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defRPr/>
            </a:pPr>
            <a:r>
              <a:rPr lang="fi-FI" dirty="0"/>
              <a:t>Kehityskriisit </a:t>
            </a:r>
            <a:r>
              <a:rPr lang="fi-FI" sz="2000" dirty="0"/>
              <a:t>esim. murrosikä, ammatin valinta, ensimmäisen lapsen syntymä, lasten kotoa lähtö, kolmenkympin kriisi, eläkkeelle jääminen</a:t>
            </a:r>
          </a:p>
          <a:p>
            <a:pPr marL="4114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000" dirty="0"/>
              <a:t>	</a:t>
            </a:r>
            <a:r>
              <a:rPr lang="fi-FI" sz="2000" u="sng" dirty="0"/>
              <a:t>Ominaista</a:t>
            </a:r>
            <a:r>
              <a:rPr lang="fi-FI" sz="2000" dirty="0"/>
              <a:t>: Varaudutaan ennakkoon. Koskevat kaikkia. Muovaavat omalta osaltaan omaksi itseksi. </a:t>
            </a:r>
            <a:endParaRPr lang="fi-FI" dirty="0"/>
          </a:p>
          <a:p>
            <a:pPr marL="411480" eaLnBrk="1" fontAlgn="auto" hangingPunct="1">
              <a:spcAft>
                <a:spcPts val="0"/>
              </a:spcAft>
              <a:defRPr/>
            </a:pPr>
            <a:r>
              <a:rPr lang="fi-FI" dirty="0"/>
              <a:t>Elämän kriisit </a:t>
            </a:r>
            <a:r>
              <a:rPr lang="fi-FI" sz="2000" dirty="0"/>
              <a:t>esim. avioero, työstä irtisanominen, työpaikan vaihto, asuinpaikan vaihto</a:t>
            </a:r>
          </a:p>
          <a:p>
            <a:pPr marL="4114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000" dirty="0"/>
              <a:t>	</a:t>
            </a:r>
            <a:r>
              <a:rPr lang="fi-FI" sz="2000" u="sng" dirty="0"/>
              <a:t>Ominaista</a:t>
            </a:r>
            <a:r>
              <a:rPr lang="fi-FI" sz="2000" dirty="0"/>
              <a:t>:  Tavallisimmin etukäteen ennakoitavissa.  Ihminen joutuu ison päätöksenteon eteen, tai joku muu tekee päätöksen, johon itsellä ei sanansijaa.</a:t>
            </a:r>
            <a:endParaRPr lang="fi-FI" u="sng" dirty="0"/>
          </a:p>
          <a:p>
            <a:pPr marL="411480" eaLnBrk="1" fontAlgn="auto" hangingPunct="1">
              <a:spcAft>
                <a:spcPts val="0"/>
              </a:spcAft>
              <a:defRPr/>
            </a:pPr>
            <a:r>
              <a:rPr lang="fi-FI" dirty="0"/>
              <a:t>Äkilliset kriisit </a:t>
            </a:r>
            <a:r>
              <a:rPr lang="fi-FI" sz="2000" dirty="0"/>
              <a:t>esim. äkillinen kuolema, onnettomuus, läheisen itsemurha, väkivallan kohteeksi joutuminen, raiskaus</a:t>
            </a:r>
          </a:p>
          <a:p>
            <a:pPr marL="4114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000" dirty="0"/>
              <a:t>	</a:t>
            </a:r>
            <a:r>
              <a:rPr lang="fi-FI" sz="2000" u="sng" dirty="0"/>
              <a:t>Ominaista: </a:t>
            </a:r>
            <a:r>
              <a:rPr lang="fi-FI" sz="2000" dirty="0"/>
              <a:t>tulevat yllättäen. Omalla päätöksellä tai ratkaisuilla ei voi vaikuttaa.</a:t>
            </a:r>
            <a:endParaRPr lang="fi-F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B4D6AB3-3CE4-84F4-3AF8-D6B639B378EA}"/>
              </a:ext>
            </a:extLst>
          </p:cNvPr>
          <p:cNvSpPr txBox="1">
            <a:spLocks noChangeArrowheads="1"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TRAUMATISOITUMINEN( PDST)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CBB704A-A856-0E78-550E-5CE8D7F63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800">
                <a:latin typeface="Century Schoolbook" panose="02040604050505020304" pitchFamily="18" charset="0"/>
              </a:rPr>
              <a:t>Traumakokemus ei yhdisty osaksi todellisuutta, vaan säilyy mielessä ja kehossa irrallisina mielikuvina, ajatuksina, tunteina ja/ tai kehotuntemuksina.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4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400">
                <a:latin typeface="Century Schoolbook" panose="02040604050505020304" pitchFamily="18" charset="0"/>
              </a:rPr>
              <a:t>	VAIKEISTA UHKAAVISTA TILANTEISTA VOI SELVITÄ TRAUMATISOITUMATTA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4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400">
                <a:latin typeface="Century Schoolbook" panose="02040604050505020304" pitchFamily="18" charset="0"/>
              </a:rPr>
              <a:t>PTSD = post traumatic stress disorder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4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4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72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4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400">
              <a:latin typeface="Century Schoolbook" panose="02040604050505020304" pitchFamily="18" charset="0"/>
            </a:endParaRPr>
          </a:p>
        </p:txBody>
      </p:sp>
      <p:sp>
        <p:nvSpPr>
          <p:cNvPr id="31748" name="Dian numeron paikkamerkki 3">
            <a:extLst>
              <a:ext uri="{FF2B5EF4-FFF2-40B4-BE49-F238E27FC236}">
                <a16:creationId xmlns:a16="http://schemas.microsoft.com/office/drawing/2014/main" id="{D3A582BF-038B-1D7D-BE96-8685FAB5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23C1E49-6FA8-4BF4-BA91-B249E222BB64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30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343D166-19A3-86D6-CDAA-D0DB9AB8026F}"/>
              </a:ext>
            </a:extLst>
          </p:cNvPr>
          <p:cNvSpPr txBox="1">
            <a:spLocks noChangeArrowheads="1"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Tekijöitä, jotka vaikuttavat traumatisoitumista estävästi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5DB19B1-7D11-4959-114E-20BDF634E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Valmistautuminen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Onnistunut taistelu-pako -reaktio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Oma kehityshistoria, kiintymyssuhdemallit, aikaisemmat kokemukset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Ikä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Tuki ja apu; perheeltä, yhteisöltä, sosiaaliselta verkostolta, yhteiskunnalta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</p:txBody>
      </p:sp>
      <p:sp>
        <p:nvSpPr>
          <p:cNvPr id="32772" name="Dian numeron paikkamerkki 3">
            <a:extLst>
              <a:ext uri="{FF2B5EF4-FFF2-40B4-BE49-F238E27FC236}">
                <a16:creationId xmlns:a16="http://schemas.microsoft.com/office/drawing/2014/main" id="{EC6A714A-5A5B-A9E3-435A-FB9FAA41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B18C0FFE-77D6-4135-AD9F-5AAAD9F71E40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31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äivämäärän paikkamerkki 3">
            <a:extLst>
              <a:ext uri="{FF2B5EF4-FFF2-40B4-BE49-F238E27FC236}">
                <a16:creationId xmlns:a16="http://schemas.microsoft.com/office/drawing/2014/main" id="{3878EEE9-BD32-86FF-1142-BFE44424F8E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3124200" y="6248400"/>
            <a:ext cx="28956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/>
              <a:t>2010</a:t>
            </a:r>
          </a:p>
        </p:txBody>
      </p:sp>
      <p:sp>
        <p:nvSpPr>
          <p:cNvPr id="39939" name="Alatunnisteen paikkamerkki 4">
            <a:extLst>
              <a:ext uri="{FF2B5EF4-FFF2-40B4-BE49-F238E27FC236}">
                <a16:creationId xmlns:a16="http://schemas.microsoft.com/office/drawing/2014/main" id="{21590CE9-546B-A220-DF79-166541099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53200" y="6248400"/>
            <a:ext cx="21336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latin typeface="Arial Black" pitchFamily="34" charset="0"/>
              </a:rPr>
              <a:t>copyright reserved@soili poijula</a:t>
            </a:r>
          </a:p>
        </p:txBody>
      </p:sp>
      <p:sp>
        <p:nvSpPr>
          <p:cNvPr id="39940" name="Dian numeron paikkamerkki 5">
            <a:extLst>
              <a:ext uri="{FF2B5EF4-FFF2-40B4-BE49-F238E27FC236}">
                <a16:creationId xmlns:a16="http://schemas.microsoft.com/office/drawing/2014/main" id="{9824650B-CE49-B890-B61D-41F2356E0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560307-97DB-49CD-A019-3795F66994B6}" type="slidenum">
              <a:rPr lang="en-US" altLang="fi-FI">
                <a:solidFill>
                  <a:srgbClr val="898989"/>
                </a:solidFill>
              </a:rPr>
              <a:pPr eaLnBrk="1" hangingPunct="1"/>
              <a:t>32</a:t>
            </a:fld>
            <a:endParaRPr lang="en-US" altLang="fi-FI">
              <a:solidFill>
                <a:srgbClr val="898989"/>
              </a:solidFill>
            </a:endParaRPr>
          </a:p>
        </p:txBody>
      </p:sp>
      <p:sp>
        <p:nvSpPr>
          <p:cNvPr id="7" name="Päivämäärän paikkamerkki 4">
            <a:extLst>
              <a:ext uri="{FF2B5EF4-FFF2-40B4-BE49-F238E27FC236}">
                <a16:creationId xmlns:a16="http://schemas.microsoft.com/office/drawing/2014/main" id="{4C44E571-CC3B-7B3F-4F59-1B11010F94C2}"/>
              </a:ext>
            </a:extLst>
          </p:cNvPr>
          <p:cNvSpPr txBox="1">
            <a:spLocks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2009</a:t>
            </a:r>
          </a:p>
        </p:txBody>
      </p:sp>
      <p:sp>
        <p:nvSpPr>
          <p:cNvPr id="8" name="Alatunnisteen paikkamerkki 5">
            <a:extLst>
              <a:ext uri="{FF2B5EF4-FFF2-40B4-BE49-F238E27FC236}">
                <a16:creationId xmlns:a16="http://schemas.microsoft.com/office/drawing/2014/main" id="{82B1FAEE-C75C-E27F-5772-61DA3BF21C53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copyright reserved@soili poijula, luvaton kopiointi kielletty</a:t>
            </a:r>
          </a:p>
        </p:txBody>
      </p:sp>
      <p:sp>
        <p:nvSpPr>
          <p:cNvPr id="9" name="Dian numeron paikkamerkki 6">
            <a:extLst>
              <a:ext uri="{FF2B5EF4-FFF2-40B4-BE49-F238E27FC236}">
                <a16:creationId xmlns:a16="http://schemas.microsoft.com/office/drawing/2014/main" id="{6B980429-D25D-05C2-F2ED-FA824A6A1102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D6C6974-9805-4A6D-8997-1324F02E9DCB}" type="slidenum">
              <a:rPr lang="en-US" altLang="fi-FI"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32</a:t>
            </a:fld>
            <a:endParaRPr lang="en-US" altLang="fi-FI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00" name="Rectangle 2">
            <a:extLst>
              <a:ext uri="{FF2B5EF4-FFF2-40B4-BE49-F238E27FC236}">
                <a16:creationId xmlns:a16="http://schemas.microsoft.com/office/drawing/2014/main" id="{6DE17DB2-DB9F-0AD2-56FC-193E2AC8F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617538"/>
            <a:ext cx="779303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2400" b="1">
                <a:solidFill>
                  <a:schemeClr val="tx2"/>
                </a:solidFill>
              </a:rPr>
              <a:t>Tasapainottavien tekijöiden vaikutus stressiä aiheuttavan tapahtuman seurauksiin</a:t>
            </a:r>
          </a:p>
        </p:txBody>
      </p:sp>
      <p:sp>
        <p:nvSpPr>
          <p:cNvPr id="33801" name="Rectangle 3">
            <a:extLst>
              <a:ext uri="{FF2B5EF4-FFF2-40B4-BE49-F238E27FC236}">
                <a16:creationId xmlns:a16="http://schemas.microsoft.com/office/drawing/2014/main" id="{54212E8F-68D2-B220-0423-854D0A6A5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571625"/>
            <a:ext cx="4138612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None/>
            </a:pPr>
            <a:r>
              <a:rPr lang="fi-FI" altLang="fi-FI" sz="2400" u="sng"/>
              <a:t>Kun tasapainottavat tekijät vaikuttavat: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/>
              <a:t>tapahtuman realistinen havaitseminen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/>
              <a:t>asianmukainen tuki tilanteessa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/>
              <a:t>asianmukaiset ratkaisukeinot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/>
              <a:t>ongelman ratkaiseminen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/>
              <a:t>tasapainon palautuminen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/>
              <a:t>kriisin välttäminen</a:t>
            </a:r>
          </a:p>
        </p:txBody>
      </p:sp>
      <p:sp>
        <p:nvSpPr>
          <p:cNvPr id="33802" name="Rectangle 4">
            <a:extLst>
              <a:ext uri="{FF2B5EF4-FFF2-40B4-BE49-F238E27FC236}">
                <a16:creationId xmlns:a16="http://schemas.microsoft.com/office/drawing/2014/main" id="{66D0A8B6-B867-2F47-67CE-F8E2D6E38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196975"/>
            <a:ext cx="35052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None/>
            </a:pPr>
            <a:r>
              <a:rPr lang="fi-FI" altLang="fi-FI" sz="2400" u="sng">
                <a:solidFill>
                  <a:schemeClr val="hlink"/>
                </a:solidFill>
              </a:rPr>
              <a:t>Kun yksi tai useampi tasapainottava tekijä puuttuu: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>
                <a:solidFill>
                  <a:schemeClr val="hlink"/>
                </a:solidFill>
              </a:rPr>
              <a:t>vääristynyt havainto tapahtumasta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>
                <a:solidFill>
                  <a:schemeClr val="hlink"/>
                </a:solidFill>
              </a:rPr>
              <a:t>ei asianmukaista tukea tilanteessa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>
                <a:solidFill>
                  <a:schemeClr val="hlink"/>
                </a:solidFill>
              </a:rPr>
              <a:t>ei asianmukaisia ratkaisukeinoja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>
                <a:solidFill>
                  <a:schemeClr val="hlink"/>
                </a:solidFill>
              </a:rPr>
              <a:t>ratkaisematon ongelma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>
                <a:solidFill>
                  <a:schemeClr val="hlink"/>
                </a:solidFill>
              </a:rPr>
              <a:t>tasapainottomuuden jatkuminen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</a:pPr>
            <a:r>
              <a:rPr lang="fi-FI" altLang="fi-FI" sz="2400">
                <a:solidFill>
                  <a:schemeClr val="hlink"/>
                </a:solidFill>
              </a:rPr>
              <a:t>KRIISI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E34D316-4BE7-037E-28D0-BA2AB2830F9A}"/>
              </a:ext>
            </a:extLst>
          </p:cNvPr>
          <p:cNvSpPr txBox="1">
            <a:spLocks noChangeArrowheads="1"/>
          </p:cNvSpPr>
          <p:nvPr/>
        </p:nvSpPr>
        <p:spPr>
          <a:xfrm>
            <a:off x="428625" y="500063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MIKÄ SUOJAA TRAUMATISOITUMISELTA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113C758-389D-5A3D-1BA4-D7C4FB6A0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Hyvä sosiaalinen verkosto; joskus yksikin ihminen riittää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Tietoisuus, mitä itselle tapahtuu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Saa kokemuksen, ettei ole ansainnut kaltoin kohtelua, väkivaltaa tms.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 Joku kuulee, sietää, auttaa sanoittamaan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</p:txBody>
      </p:sp>
      <p:sp>
        <p:nvSpPr>
          <p:cNvPr id="34820" name="Dian numeron paikkamerkki 3">
            <a:extLst>
              <a:ext uri="{FF2B5EF4-FFF2-40B4-BE49-F238E27FC236}">
                <a16:creationId xmlns:a16="http://schemas.microsoft.com/office/drawing/2014/main" id="{C076C79C-605D-73AB-8E85-335C68A8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5C6D9B7-7686-4119-B558-55BAF7154451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33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DC8F508-DB52-F749-C8CB-60A1DD2E1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Toipumisessa auttavat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14A2248-23DA-F22B-5E3A-9F8DFD3A023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sz="2400"/>
              <a:t>Turvallisen ihmisen läsnäolo (ei tarvitse olla yksin)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400"/>
              <a:t>Arkirutiineista kiinni pitäminen: päivärytmi, uni, ravinto, mielekäs tekeminen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400"/>
              <a:t>Reaktioiden normalisointi; oireiden ymmärtäminen suojakeinoina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400"/>
              <a:t>Puhuminen silloin, kun tarve puhua (jos johtaa ylivireystilaan, puhetulvan jarruttaminen)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EB0CEBAD-49EB-F96F-14F4-F36F072A9B9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sz="2400"/>
              <a:t>Ylivireystilan havaitseminen ja rauhoittamiskeinot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400"/>
              <a:t>Kohtuullinen liikunta tai fyysinen työskentely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400"/>
              <a:t>Apu käytännön asioissa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400"/>
              <a:t>Läheisten tuki ja kärsivällisyys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400"/>
              <a:t>Lääkitys vain, jos oireiden kanssa ei muuten pärjää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fi-FI" altLang="fi-FI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65ED050-ACCE-FAAF-C66E-600A58B4814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Keinoja päästä nykyhetkeen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352DA68-8FD4-EB9C-B15A-060A992A0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00213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3200">
                <a:latin typeface="Century Schoolbook" panose="02040604050505020304" pitchFamily="18" charset="0"/>
              </a:rPr>
              <a:t>katso ympärillesi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3200">
                <a:latin typeface="Century Schoolbook" panose="02040604050505020304" pitchFamily="18" charset="0"/>
              </a:rPr>
              <a:t>hengitä syvään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3200">
                <a:latin typeface="Century Schoolbook" panose="02040604050505020304" pitchFamily="18" charset="0"/>
              </a:rPr>
              <a:t>liikuta käsiäsi ja jalkojasi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3200">
                <a:latin typeface="Century Schoolbook" panose="02040604050505020304" pitchFamily="18" charset="0"/>
              </a:rPr>
              <a:t>sano itsellesi rauhoittavia asioita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3200">
                <a:latin typeface="Century Schoolbook" panose="02040604050505020304" pitchFamily="18" charset="0"/>
              </a:rPr>
              <a:t>ajattele ihmisiä, paikkoja ja asioita, joihin olet positiivisesti yhteydessä</a:t>
            </a:r>
            <a:br>
              <a:rPr lang="fi-FI" altLang="fi-FI" sz="2900">
                <a:latin typeface="Century Schoolbook" panose="02040604050505020304" pitchFamily="18" charset="0"/>
              </a:rPr>
            </a:br>
            <a:br>
              <a:rPr lang="fi-FI" altLang="fi-FI" sz="2900">
                <a:latin typeface="Century Schoolbook" panose="02040604050505020304" pitchFamily="18" charset="0"/>
              </a:rPr>
            </a:b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Apuna ohje nykyhetkeen palauttamisesta (lähde: Rothschild)</a:t>
            </a:r>
          </a:p>
          <a:p>
            <a:pPr algn="ctr" eaLnBrk="1" hangingPunct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fi-FI" altLang="fi-FI" sz="2400">
                <a:latin typeface="Century Schoolbook" panose="02040604050505020304" pitchFamily="18" charset="0"/>
              </a:rPr>
              <a:t>”On opittava ensin jarruttamaan, </a:t>
            </a:r>
            <a:br>
              <a:rPr lang="fi-FI" altLang="fi-FI" sz="2400">
                <a:latin typeface="Century Schoolbook" panose="02040604050505020304" pitchFamily="18" charset="0"/>
              </a:rPr>
            </a:br>
            <a:r>
              <a:rPr lang="fi-FI" altLang="fi-FI" sz="2400">
                <a:latin typeface="Century Schoolbook" panose="02040604050505020304" pitchFamily="18" charset="0"/>
              </a:rPr>
              <a:t>ennen kuin voi painaa kaasua”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fi-FI" altLang="fi-FI" sz="1000">
                <a:latin typeface="Century Schoolbook" panose="02040604050505020304" pitchFamily="18" charset="0"/>
              </a:rPr>
              <a:t>SH 2007</a:t>
            </a:r>
          </a:p>
        </p:txBody>
      </p:sp>
      <p:sp>
        <p:nvSpPr>
          <p:cNvPr id="36868" name="Dian numeron paikkamerkki 4">
            <a:extLst>
              <a:ext uri="{FF2B5EF4-FFF2-40B4-BE49-F238E27FC236}">
                <a16:creationId xmlns:a16="http://schemas.microsoft.com/office/drawing/2014/main" id="{26EC0A1E-2188-8BD6-4614-DB862D91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C3412651-7557-4A74-92AA-D44EF557FB7C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35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D94535D-C202-99B3-37F2-B10DF53D0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  <a:latin typeface="Helvetica" pitchFamily="34" charset="0"/>
              </a:rPr>
              <a:t>Ongelmat kohtaamisessa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9D54176-A153-E619-9F0D-EB10B96A34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i-FI" altLang="fi-FI">
                <a:solidFill>
                  <a:srgbClr val="CC0000"/>
                </a:solidFill>
                <a:latin typeface="Helvetica" panose="020B0604020202020204" pitchFamily="34" charset="0"/>
              </a:rPr>
              <a:t>Omia tunteita ei kestetä vaan niitä lähdetään ”ratkaisemaan”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Lohduttelu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”Ymmärrän miltä sinusta tuntuu”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Emme huomioi uhrin tarpeita – esim: häntä ei rauhoita se mikä meitä rauhoittaa</a:t>
            </a:r>
          </a:p>
          <a:p>
            <a:pPr eaLnBrk="1" hangingPunct="1"/>
            <a:endParaRPr lang="fi-FI" altLang="fi-FI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B65E2D9-AD77-B5C2-2D53-DA314878A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A59F177-404B-0438-85E1-951DD8462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  <a:latin typeface="Helvetica" pitchFamily="34" charset="0"/>
              </a:rPr>
              <a:t>Ongelmat kohtaamisessa jatkuu…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C5A01BA-0958-2204-50EA-CF4409F40B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Pyrimme saamaan uhrin unohtamaan tapahtuneen ja  viemään hänen huomionsa muualle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Tulevaisuuteen viittaaminen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Liialliset lupaukset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Reagoimme omilla kokemuksilla</a:t>
            </a:r>
          </a:p>
          <a:p>
            <a:pPr eaLnBrk="1" hangingPunct="1"/>
            <a:r>
              <a:rPr lang="fi-FI" altLang="fi-FI">
                <a:latin typeface="Helvetica" panose="020B0604020202020204" pitchFamily="34" charset="0"/>
              </a:rPr>
              <a:t>Annamme neuvoja</a:t>
            </a:r>
          </a:p>
          <a:p>
            <a:pPr eaLnBrk="1" hangingPunct="1"/>
            <a:endParaRPr lang="fi-FI" altLang="fi-FI">
              <a:latin typeface="Helvetica" panose="020B0604020202020204" pitchFamily="34" charset="0"/>
            </a:endParaRPr>
          </a:p>
          <a:p>
            <a:pPr eaLnBrk="1" hangingPunct="1"/>
            <a:endParaRPr lang="fi-FI" altLang="fi-FI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7D9E9D92-65A2-1D91-7575-C6BF0C373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186B5A0-F1AC-102F-CC59-DC033853D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  <a:latin typeface="Helvetica" pitchFamily="34" charset="0"/>
              </a:rPr>
              <a:t>Ongelmat kohtaamisessa jatkuu…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C52A901-DEEB-1DB7-B972-678D6F48B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fi-FI" altLang="fi-FI">
              <a:solidFill>
                <a:srgbClr val="CC0000"/>
              </a:solidFill>
              <a:latin typeface="Helvetica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fi-FI" altLang="fi-FI">
                <a:solidFill>
                  <a:srgbClr val="CC0000"/>
                </a:solidFill>
                <a:latin typeface="Helvetica" panose="020B0604020202020204" pitchFamily="34" charset="0"/>
              </a:rPr>
              <a:t>Jos auttaja ei kestä, uhri ”pakkoreipastuu” eikä ilmaise mitä todellisuudessa ajattelee tai tuntee</a:t>
            </a:r>
          </a:p>
          <a:p>
            <a:pPr eaLnBrk="1" hangingPunct="1"/>
            <a:endParaRPr lang="fi-FI" altLang="fi-FI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059A403A-D73C-4D8B-53DF-659230204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A16FC5F-1D56-A567-2C0D-42B156FEEB9F}"/>
              </a:ext>
            </a:extLst>
          </p:cNvPr>
          <p:cNvSpPr txBox="1">
            <a:spLocks noChangeArrowheads="1"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Traumaattisen stressin oireita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48FE380-70B3-4B31-2835-D53402393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Trauman oireet tulevat arkeen yllättäen, kun joku asia muistuttaa traumasta (ns. traumamuistuttaja).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Ihminen kokee, ikään kuin tilanne tapahtuisi uudelleen tässä ja nyt, vaikka uhkaa tai vaaraa ei ole.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Reagointi ja tuntemukset ovat aivan samanlaisia kuin traumatilanteessa.</a:t>
            </a:r>
          </a:p>
        </p:txBody>
      </p:sp>
      <p:sp>
        <p:nvSpPr>
          <p:cNvPr id="40964" name="Dian numeron paikkamerkki 3">
            <a:extLst>
              <a:ext uri="{FF2B5EF4-FFF2-40B4-BE49-F238E27FC236}">
                <a16:creationId xmlns:a16="http://schemas.microsoft.com/office/drawing/2014/main" id="{4DC54A50-CBD8-B3A1-8ABD-118B46867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832C2128-EB70-4FA5-BDC7-DE6B0BE9870E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39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>
            <a:extLst>
              <a:ext uri="{FF2B5EF4-FFF2-40B4-BE49-F238E27FC236}">
                <a16:creationId xmlns:a16="http://schemas.microsoft.com/office/drawing/2014/main" id="{B9407040-AA2A-726D-22D7-858D4B98FE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Kriisi</a:t>
            </a:r>
          </a:p>
        </p:txBody>
      </p:sp>
      <p:sp>
        <p:nvSpPr>
          <p:cNvPr id="6147" name="Sisällön paikkamerkki 2">
            <a:extLst>
              <a:ext uri="{FF2B5EF4-FFF2-40B4-BE49-F238E27FC236}">
                <a16:creationId xmlns:a16="http://schemas.microsoft.com/office/drawing/2014/main" id="{EFF32661-B139-54EC-659C-2EA033E3E9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060575"/>
            <a:ext cx="8569325" cy="3886200"/>
          </a:xfrm>
        </p:spPr>
        <p:txBody>
          <a:bodyPr rtlCol="0">
            <a:normAutofit fontScale="92500" lnSpcReduction="10000"/>
          </a:bodyPr>
          <a:lstStyle/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i-FI" dirty="0"/>
              <a:t>Syntyy reaktiosta, kun on menettämässä tai menettänyt jotain itselleen tärkeää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i-FI" dirty="0"/>
              <a:t>menetetyn merkitys liittyy usein rakkauteen, vapauteen, terveyteen tai oman arvon tuntoon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i-FI" dirty="0"/>
              <a:t>Menetys voi olla konkreettinen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i-FI" dirty="0"/>
              <a:t> esim. ihminen, omaisuus, amputaatio, näön tai kuulon menettäminen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i-FI" dirty="0"/>
              <a:t>Menetys voi olla henkinen tai hengellinen</a:t>
            </a:r>
          </a:p>
          <a:p>
            <a:pPr marL="740664" lvl="1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i-FI" dirty="0"/>
              <a:t> liittyy valintoihin ja arvoihin</a:t>
            </a:r>
            <a:br>
              <a:rPr lang="fi-FI" dirty="0"/>
            </a:br>
            <a:endParaRPr lang="fi-FI" dirty="0"/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1400" dirty="0"/>
              <a:t>			lähde: </a:t>
            </a:r>
            <a:r>
              <a:rPr lang="fi-FI" sz="1400" dirty="0" err="1"/>
              <a:t>Bent</a:t>
            </a:r>
            <a:r>
              <a:rPr lang="fi-FI" sz="1400" dirty="0"/>
              <a:t> Falk Auttajan peili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fi-FI" dirty="0"/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399ECE-08CD-697F-7B88-C4398156580C}"/>
              </a:ext>
            </a:extLst>
          </p:cNvPr>
          <p:cNvSpPr txBox="1">
            <a:spLocks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TRAUMAPERÄINEN STRESSI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21E47F-1544-8D48-CF32-BEDF469F1829}"/>
              </a:ext>
            </a:extLst>
          </p:cNvPr>
          <p:cNvSpPr txBox="1">
            <a:spLocks/>
          </p:cNvSpPr>
          <p:nvPr/>
        </p:nvSpPr>
        <p:spPr>
          <a:xfrm>
            <a:off x="571472" y="2000240"/>
            <a:ext cx="7772400" cy="4114800"/>
          </a:xfrm>
          <a:prstGeom prst="rect">
            <a:avLst/>
          </a:prstGeom>
        </p:spPr>
        <p:txBody>
          <a:bodyPr/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1) Tapahtuman uudelleen kokeminen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2) Välttäminen ja turtuneisuus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3) Kohonnut vireystila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fi-FI" sz="2900" dirty="0">
              <a:latin typeface="+mn-lt"/>
              <a:cs typeface="+mn-cs"/>
            </a:endParaRPr>
          </a:p>
          <a:p>
            <a:pPr marL="2103120" lvl="5" indent="-228600">
              <a:spcBef>
                <a:spcPct val="20000"/>
              </a:spcBef>
              <a:buClr>
                <a:schemeClr val="accent1"/>
              </a:buClr>
              <a:defRPr/>
            </a:pPr>
            <a:endParaRPr lang="fi-FI" dirty="0">
              <a:latin typeface="+mn-lt"/>
              <a:cs typeface="+mn-cs"/>
            </a:endParaRPr>
          </a:p>
          <a:p>
            <a:pPr marL="2103120" lvl="5" indent="-228600">
              <a:spcBef>
                <a:spcPct val="20000"/>
              </a:spcBef>
              <a:buClr>
                <a:schemeClr val="accent1"/>
              </a:buClr>
              <a:defRPr/>
            </a:pPr>
            <a:endParaRPr lang="fi-FI" dirty="0">
              <a:latin typeface="+mn-lt"/>
              <a:cs typeface="+mn-cs"/>
            </a:endParaRPr>
          </a:p>
          <a:p>
            <a:pPr marL="2103120" lvl="5" indent="-228600">
              <a:spcBef>
                <a:spcPct val="20000"/>
              </a:spcBef>
              <a:buClr>
                <a:schemeClr val="accent1"/>
              </a:buClr>
              <a:defRPr/>
            </a:pPr>
            <a:endParaRPr lang="fi-FI" dirty="0">
              <a:latin typeface="+mn-lt"/>
              <a:cs typeface="+mn-cs"/>
            </a:endParaRPr>
          </a:p>
        </p:txBody>
      </p:sp>
      <p:sp>
        <p:nvSpPr>
          <p:cNvPr id="41988" name="Dian numeron paikkamerkki 3">
            <a:extLst>
              <a:ext uri="{FF2B5EF4-FFF2-40B4-BE49-F238E27FC236}">
                <a16:creationId xmlns:a16="http://schemas.microsoft.com/office/drawing/2014/main" id="{BE588C5C-3D3F-722A-FFF1-273FFBB3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B4090B81-ED85-4E04-8C6C-51868B7ACB2A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40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29C8B70-7800-1471-37DD-C53BC1294E96}"/>
              </a:ext>
            </a:extLst>
          </p:cNvPr>
          <p:cNvSpPr txBox="1">
            <a:spLocks noChangeArrowheads="1"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Traumaperäisen stressin oireita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8CC579B-5F25-AB0B-5C71-E7381D33C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002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fi-FI" altLang="fi-FI" sz="2900">
                <a:latin typeface="Century Schoolbook" panose="02040604050505020304" pitchFamily="18" charset="0"/>
              </a:rPr>
              <a:t>1. Traumaattisen tapahtuman uudelleen kokeminen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väkisin mieleen tunkeutuvat ahdistavat, 	pakottavat 	ajatukset, mielikuvat, tunteet, 	pelottavat unet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 käyttäytymistä tai tuntemuksia ikään kuin 	traumaattinen kokemus toistuisi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Voimakas ahdistus ja fysiologisia reaktioita 	traumaa muistuttavien asioiden 	yhteydessä esim. paniikki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</p:txBody>
      </p:sp>
      <p:sp>
        <p:nvSpPr>
          <p:cNvPr id="43012" name="Dian numeron paikkamerkki 3">
            <a:extLst>
              <a:ext uri="{FF2B5EF4-FFF2-40B4-BE49-F238E27FC236}">
                <a16:creationId xmlns:a16="http://schemas.microsoft.com/office/drawing/2014/main" id="{0224B9D5-6275-8F3E-AEF9-DBBE2904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07FE52E5-B51C-4C4C-A620-84479860F78B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41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C08B74-1A94-5E4C-4A28-E975BC966984}"/>
              </a:ext>
            </a:extLst>
          </p:cNvPr>
          <p:cNvSpPr txBox="1">
            <a:spLocks/>
          </p:cNvSpPr>
          <p:nvPr/>
        </p:nvSpPr>
        <p:spPr>
          <a:xfrm>
            <a:off x="642938" y="428625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Traumaperäisen stressin oireita</a:t>
            </a:r>
          </a:p>
        </p:txBody>
      </p:sp>
      <p:sp>
        <p:nvSpPr>
          <p:cNvPr id="44035" name="Sisällön paikkamerkki 2">
            <a:extLst>
              <a:ext uri="{FF2B5EF4-FFF2-40B4-BE49-F238E27FC236}">
                <a16:creationId xmlns:a16="http://schemas.microsoft.com/office/drawing/2014/main" id="{3FCE7D84-179E-CA2D-D11B-99D5723D53E3}"/>
              </a:ext>
            </a:extLst>
          </p:cNvPr>
          <p:cNvSpPr txBox="1">
            <a:spLocks/>
          </p:cNvSpPr>
          <p:nvPr/>
        </p:nvSpPr>
        <p:spPr bwMode="auto">
          <a:xfrm>
            <a:off x="684213" y="1412875"/>
            <a:ext cx="77724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9613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fi-FI" altLang="fi-FI" sz="2900">
                <a:latin typeface="Century Schoolbook" panose="02040604050505020304" pitchFamily="18" charset="0"/>
              </a:rPr>
              <a:t>2. Välttäminen ja turtuneisuus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200">
                <a:latin typeface="Century Schoolbook" panose="02040604050505020304" pitchFamily="18" charset="0"/>
              </a:rPr>
              <a:t>pyrkimys välttää traumaa koskevia ajatuksia, tunteita tai keskusteluja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200">
                <a:latin typeface="Century Schoolbook" panose="02040604050505020304" pitchFamily="18" charset="0"/>
              </a:rPr>
              <a:t>Pyrkimys välttää paikkoja, ihmisiä, toimintoja, jotka muistuttavat traumasta ( esim. läheisyyttä, kosketusta, seksiä)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200">
                <a:latin typeface="Century Schoolbook" panose="02040604050505020304" pitchFamily="18" charset="0"/>
              </a:rPr>
              <a:t>Etääntymisen ja vieraantumisen tunne, tunteiden laimeneminen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200">
                <a:latin typeface="Century Schoolbook" panose="02040604050505020304" pitchFamily="18" charset="0"/>
              </a:rPr>
              <a:t>Epätodellisuuden tunteet kuin olisi lasin takana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200">
                <a:latin typeface="Century Schoolbook" panose="02040604050505020304" pitchFamily="18" charset="0"/>
              </a:rPr>
              <a:t>Kiinnostus tärkeisiin asioihin vähenee, ei tulevaisuutta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200">
                <a:latin typeface="Century Schoolbook" panose="02040604050505020304" pitchFamily="18" charset="0"/>
              </a:rPr>
              <a:t>Ei pysty muistamaan tapahtumaan liittyviä asioita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fi-FI" altLang="fi-FI" sz="2000">
              <a:latin typeface="Century Schoolbook" panose="02040604050505020304" pitchFamily="18" charset="0"/>
            </a:endParaRPr>
          </a:p>
        </p:txBody>
      </p:sp>
      <p:sp>
        <p:nvSpPr>
          <p:cNvPr id="44036" name="Dian numeron paikkamerkki 3">
            <a:extLst>
              <a:ext uri="{FF2B5EF4-FFF2-40B4-BE49-F238E27FC236}">
                <a16:creationId xmlns:a16="http://schemas.microsoft.com/office/drawing/2014/main" id="{FF7516FD-FC20-51EC-3EC7-439CB0BB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F291825-7AB8-46D5-AB39-C708D6E6F9BD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42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A7F1FF-F13E-2773-FD2D-D1D3C61609A9}"/>
              </a:ext>
            </a:extLst>
          </p:cNvPr>
          <p:cNvSpPr txBox="1">
            <a:spLocks/>
          </p:cNvSpPr>
          <p:nvPr/>
        </p:nvSpPr>
        <p:spPr>
          <a:xfrm>
            <a:off x="785813" y="357188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Traumaperäisen stressin oireita</a:t>
            </a:r>
          </a:p>
        </p:txBody>
      </p:sp>
      <p:sp>
        <p:nvSpPr>
          <p:cNvPr id="45059" name="Sisällön paikkamerkki 2">
            <a:extLst>
              <a:ext uri="{FF2B5EF4-FFF2-40B4-BE49-F238E27FC236}">
                <a16:creationId xmlns:a16="http://schemas.microsoft.com/office/drawing/2014/main" id="{8CF388BD-AEED-CC43-C515-35A45F34CDB7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fi-FI" altLang="fi-FI" sz="3600">
                <a:latin typeface="Century Schoolbook" panose="02040604050505020304" pitchFamily="18" charset="0"/>
              </a:rPr>
              <a:t>3. Kohonnut vireystila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Nukahtamis- ja unessa pysymisvaikeuksia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Ärtyneisyyttä tai vihan purkauksia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tuntemus kuin olisi räjähtämässä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Korostunutta varuillaan olemista ja säikkymistä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400">
                <a:latin typeface="Century Schoolbook" panose="02040604050505020304" pitchFamily="18" charset="0"/>
              </a:rPr>
              <a:t>Keskittymisvaikeuksia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400">
                <a:latin typeface="Century Schoolbook" panose="02040604050505020304" pitchFamily="18" charset="0"/>
              </a:rPr>
              <a:t>	</a:t>
            </a:r>
          </a:p>
        </p:txBody>
      </p:sp>
      <p:sp>
        <p:nvSpPr>
          <p:cNvPr id="45060" name="Dian numeron paikkamerkki 3">
            <a:extLst>
              <a:ext uri="{FF2B5EF4-FFF2-40B4-BE49-F238E27FC236}">
                <a16:creationId xmlns:a16="http://schemas.microsoft.com/office/drawing/2014/main" id="{C2A4254B-3F6F-6B74-8540-4712517E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19AD5D22-708A-4B7D-995F-64754EB5248E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43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F5F003D-93CF-2450-67B1-77DF77077FBF}"/>
              </a:ext>
            </a:extLst>
          </p:cNvPr>
          <p:cNvSpPr txBox="1">
            <a:spLocks noChangeArrowheads="1"/>
          </p:cNvSpPr>
          <p:nvPr/>
        </p:nvSpPr>
        <p:spPr>
          <a:xfrm>
            <a:off x="357188" y="428625"/>
            <a:ext cx="7772400" cy="142875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Trauman aiheuttamia oireita ja ilmenemismuotoja</a:t>
            </a:r>
          </a:p>
          <a:p>
            <a:pPr fontAlgn="auto">
              <a:spcAft>
                <a:spcPts val="0"/>
              </a:spcAft>
              <a:defRPr/>
            </a:pPr>
            <a:endParaRPr lang="fi-FI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fi-FI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E9B4DAC-F22E-21AC-6420-9F1E36D87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Odottamattomia väkivallan purkauksia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Aggressiota itseä tai toista kohtaan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Fyysisiä oireita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esim. lihasheikkoutta tai -jäykkyyttä, kiputiloja, fyysisiä sairauksia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</p:txBody>
      </p:sp>
      <p:sp>
        <p:nvSpPr>
          <p:cNvPr id="46084" name="Dian numeron paikkamerkki 3">
            <a:extLst>
              <a:ext uri="{FF2B5EF4-FFF2-40B4-BE49-F238E27FC236}">
                <a16:creationId xmlns:a16="http://schemas.microsoft.com/office/drawing/2014/main" id="{BB39C845-7059-71B2-DA81-BED8FAA1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99A94B29-4BED-4B78-9F7B-D181FD42DC9A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44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3A66AF2-BE8A-D85D-4DAF-54A96EAD7367}"/>
              </a:ext>
            </a:extLst>
          </p:cNvPr>
          <p:cNvSpPr txBox="1">
            <a:spLocks noChangeArrowheads="1"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Trauman aiheuttamia fyysisiä oireita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64453FB-EEA9-02FD-A862-E26175FEF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sydämen tykytystä, rintakipua, lysähtämisen tunnetta, ei voi liikkua, mitä tahansa lihaskipuja, hengitysvaikeuksia, tukehtumisen tunnetta, pahoinvointia, vatsakipuja, gynekologisia vaivoja jne.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</p:txBody>
      </p:sp>
      <p:sp>
        <p:nvSpPr>
          <p:cNvPr id="47108" name="Dian numeron paikkamerkki 3">
            <a:extLst>
              <a:ext uri="{FF2B5EF4-FFF2-40B4-BE49-F238E27FC236}">
                <a16:creationId xmlns:a16="http://schemas.microsoft.com/office/drawing/2014/main" id="{02C14B77-106C-9A2C-E3A0-0A78702B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E42DCD2-53A5-4953-83DF-990A7370C5A2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45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>
            <a:extLst>
              <a:ext uri="{FF2B5EF4-FFF2-40B4-BE49-F238E27FC236}">
                <a16:creationId xmlns:a16="http://schemas.microsoft.com/office/drawing/2014/main" id="{CB0FA1A7-5187-44E1-ACEF-76649976A900}"/>
              </a:ext>
            </a:extLst>
          </p:cNvPr>
          <p:cNvSpPr txBox="1">
            <a:spLocks noChangeArrowheads="1"/>
          </p:cNvSpPr>
          <p:nvPr/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Uskomusjärjestelmän muutokset</a:t>
            </a:r>
          </a:p>
        </p:txBody>
      </p:sp>
      <p:sp>
        <p:nvSpPr>
          <p:cNvPr id="48131" name="Rectangle 1027">
            <a:extLst>
              <a:ext uri="{FF2B5EF4-FFF2-40B4-BE49-F238E27FC236}">
                <a16:creationId xmlns:a16="http://schemas.microsoft.com/office/drawing/2014/main" id="{7F449708-8ADF-56FD-8A60-FDD6D2E6C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Traumakokemukset voivat jättää rajoittavia uskomuksia, jotka ovat hyvin vahvoja kognitiivisia ajattelumalleja / kehyksiä turvallisuudesta, valinnoista ja vastuullisuudesta.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Se miten kokee maailman ja itsensä, juurtuu/juuttuu uskomukseksi itsestä ja suhteesta muihin.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29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</p:txBody>
      </p:sp>
      <p:sp>
        <p:nvSpPr>
          <p:cNvPr id="48132" name="Dian numeron paikkamerkki 3">
            <a:extLst>
              <a:ext uri="{FF2B5EF4-FFF2-40B4-BE49-F238E27FC236}">
                <a16:creationId xmlns:a16="http://schemas.microsoft.com/office/drawing/2014/main" id="{3A326FED-FCD2-F64C-CA57-0EC5BFC4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70AB2E59-ACB5-4499-8307-9EE8A5F55FBF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46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n numeron paikkamerkki 3">
            <a:extLst>
              <a:ext uri="{FF2B5EF4-FFF2-40B4-BE49-F238E27FC236}">
                <a16:creationId xmlns:a16="http://schemas.microsoft.com/office/drawing/2014/main" id="{78C25296-028B-6CD3-DDCF-F91E7761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7FB0FA2F-F65C-4704-B61F-4110C796F46A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47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0178" name="Otsikko 1">
            <a:extLst>
              <a:ext uri="{FF2B5EF4-FFF2-40B4-BE49-F238E27FC236}">
                <a16:creationId xmlns:a16="http://schemas.microsoft.com/office/drawing/2014/main" id="{CCE9CA8C-320B-C117-83AD-732FAB516F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Uskomusjärjestelmä…</a:t>
            </a:r>
          </a:p>
        </p:txBody>
      </p:sp>
      <p:sp>
        <p:nvSpPr>
          <p:cNvPr id="50179" name="Sisällön paikkamerkki 2">
            <a:extLst>
              <a:ext uri="{FF2B5EF4-FFF2-40B4-BE49-F238E27FC236}">
                <a16:creationId xmlns:a16="http://schemas.microsoft.com/office/drawing/2014/main" id="{0D7D6C0C-2630-5CD0-2D49-60BAD91F797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0" y="2060575"/>
            <a:ext cx="8748713" cy="4464050"/>
          </a:xfrm>
        </p:spPr>
        <p:txBody>
          <a:bodyPr rtlCol="0"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i-FI" b="1" dirty="0"/>
              <a:t>Turvallisuus, </a:t>
            </a:r>
            <a:r>
              <a:rPr lang="fi-FI" dirty="0"/>
              <a:t>omani ja heidän, joita rakastan:</a:t>
            </a:r>
          </a:p>
          <a:p>
            <a:pPr marL="811530"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i-FI" sz="2600" dirty="0"/>
              <a:t>		Tunnenko olevani kohtuullisen turvassa?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i-FI" b="1" dirty="0"/>
              <a:t>Arvostus, </a:t>
            </a:r>
            <a:r>
              <a:rPr lang="fi-FI" dirty="0"/>
              <a:t>itseni ja muiden ihmisten: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dirty="0"/>
              <a:t>		</a:t>
            </a:r>
            <a:r>
              <a:rPr lang="fi-FI" sz="2600" dirty="0"/>
              <a:t>Olenko ylpeä siitä kuka olen?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600" dirty="0"/>
              <a:t>		Uskonko, että toiset ansaitsevat kunnioituksen?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i-FI" b="1" dirty="0"/>
              <a:t>Luottamus: </a:t>
            </a:r>
          </a:p>
          <a:p>
            <a:pPr marL="811530"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i-FI" sz="2000" b="1" dirty="0"/>
              <a:t>	</a:t>
            </a:r>
            <a:r>
              <a:rPr lang="fi-FI" sz="2400" dirty="0"/>
              <a:t>Uskonko, että voin luottaa omaan arviooni tilanteista, ihmisistä? Että voin luottaa tai </a:t>
            </a:r>
            <a:r>
              <a:rPr lang="fi-FI" sz="2400" dirty="0" err="1"/>
              <a:t>tarvittaessaolla</a:t>
            </a:r>
            <a:r>
              <a:rPr lang="fi-FI" sz="2400" dirty="0"/>
              <a:t> riippuvainen toisista.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2400" b="1" dirty="0"/>
              <a:t>	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i-FI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n numeron paikkamerkki 3">
            <a:extLst>
              <a:ext uri="{FF2B5EF4-FFF2-40B4-BE49-F238E27FC236}">
                <a16:creationId xmlns:a16="http://schemas.microsoft.com/office/drawing/2014/main" id="{E5577781-C911-249D-2B5A-EBBA8603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752FA60B-4620-4F93-8E94-656D13321893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48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1202" name="Otsikko 1">
            <a:extLst>
              <a:ext uri="{FF2B5EF4-FFF2-40B4-BE49-F238E27FC236}">
                <a16:creationId xmlns:a16="http://schemas.microsoft.com/office/drawing/2014/main" id="{EF8C8A5A-C903-7017-5494-4449337ADD2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>
                <a:solidFill>
                  <a:schemeClr val="tx2">
                    <a:satMod val="200000"/>
                  </a:schemeClr>
                </a:solidFill>
              </a:rPr>
              <a:t>Uskomusjärjestelmä…</a:t>
            </a:r>
          </a:p>
        </p:txBody>
      </p:sp>
      <p:sp>
        <p:nvSpPr>
          <p:cNvPr id="50180" name="Sisällön paikkamerkki 2">
            <a:extLst>
              <a:ext uri="{FF2B5EF4-FFF2-40B4-BE49-F238E27FC236}">
                <a16:creationId xmlns:a16="http://schemas.microsoft.com/office/drawing/2014/main" id="{459CCE80-0913-6A21-800A-BF295AE6E74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11188" y="1989138"/>
            <a:ext cx="8229600" cy="3886200"/>
          </a:xfrm>
        </p:spPr>
        <p:txBody>
          <a:bodyPr/>
          <a:lstStyle/>
          <a:p>
            <a:pPr eaLnBrk="1" hangingPunct="1"/>
            <a:endParaRPr lang="fi-FI" altLang="fi-FI" b="1"/>
          </a:p>
          <a:p>
            <a:pPr eaLnBrk="1" hangingPunct="1"/>
            <a:r>
              <a:rPr lang="fi-FI" altLang="fi-FI" b="1"/>
              <a:t>Kontrolli</a:t>
            </a:r>
            <a:r>
              <a:rPr lang="fi-FI" altLang="fi-FI"/>
              <a:t> elämässäni ja muiden suhteen: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fi-FI" altLang="fi-FI"/>
              <a:t>	Uskonko, että minulla on oman elämäni hallinta?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i-FI" altLang="fi-FI" sz="2800"/>
          </a:p>
          <a:p>
            <a:pPr eaLnBrk="1" hangingPunct="1"/>
            <a:r>
              <a:rPr lang="fi-FI" altLang="fi-FI" b="1"/>
              <a:t>Inhimillisyys</a:t>
            </a:r>
            <a:r>
              <a:rPr lang="fi-FI" altLang="fi-FI"/>
              <a:t> ja läheisyys itseni ja muihin: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fi-FI" altLang="fi-FI"/>
              <a:t>	Uskonko olevani hyvää seuraa itselleni?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fi-FI" altLang="fi-FI"/>
              <a:t>	Uskonko, että voin olla läheinen toisten kanssa?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AF2D93B-C4EA-BD17-0580-55E82DA7555B}"/>
              </a:ext>
            </a:extLst>
          </p:cNvPr>
          <p:cNvSpPr txBox="1">
            <a:spLocks noChangeArrowheads="1"/>
          </p:cNvSpPr>
          <p:nvPr/>
        </p:nvSpPr>
        <p:spPr>
          <a:xfrm>
            <a:off x="500063" y="357188"/>
            <a:ext cx="7772400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Uskomusjärjestelmän muutokset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4A3CD14-6A52-1A4B-DE2A-FB5394DD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i-FI" altLang="fi-FI" sz="2900">
                <a:latin typeface="Century Schoolbook" panose="02040604050505020304" pitchFamily="18" charset="0"/>
              </a:rPr>
              <a:t>Esim.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”En ole turvassa, mitä vaan voi tapahtua koska vaan.”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”Ei ole vaihtoehtoa, ei valinnanvaraa.”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”Ansaitsin tämän, oli oma syyni.”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”En ole vastuussa mistään.”(uhri)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”En voi tehdä mitään auttaakseni itseäni.”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”Ihmisiin ei voi luottaa.”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fi-FI" altLang="fi-FI" sz="10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fi-FI" altLang="fi-FI" sz="2900">
              <a:latin typeface="Century Schoolbook" panose="02040604050505020304" pitchFamily="18" charset="0"/>
            </a:endParaRPr>
          </a:p>
        </p:txBody>
      </p:sp>
      <p:sp>
        <p:nvSpPr>
          <p:cNvPr id="51204" name="Dian numeron paikkamerkki 3">
            <a:extLst>
              <a:ext uri="{FF2B5EF4-FFF2-40B4-BE49-F238E27FC236}">
                <a16:creationId xmlns:a16="http://schemas.microsoft.com/office/drawing/2014/main" id="{13E7D354-3834-445D-A8FE-8365256A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529959A2-1E4D-4FC3-870D-E7F1A5B61DEE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49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>
            <a:extLst>
              <a:ext uri="{FF2B5EF4-FFF2-40B4-BE49-F238E27FC236}">
                <a16:creationId xmlns:a16="http://schemas.microsoft.com/office/drawing/2014/main" id="{CF55F47E-142D-5DAB-B10C-051FB43A1F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Kehityskriisit ja elämän kriisit</a:t>
            </a:r>
          </a:p>
        </p:txBody>
      </p:sp>
      <p:sp>
        <p:nvSpPr>
          <p:cNvPr id="7171" name="Sisällön paikkamerkki 2">
            <a:extLst>
              <a:ext uri="{FF2B5EF4-FFF2-40B4-BE49-F238E27FC236}">
                <a16:creationId xmlns:a16="http://schemas.microsoft.com/office/drawing/2014/main" id="{2595BF86-3F1B-E8DB-1A3E-3103B945FC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3886200"/>
          </a:xfrm>
        </p:spPr>
        <p:txBody>
          <a:bodyPr rtlCol="0"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fi-FI" dirty="0"/>
              <a:t>Ovat kasvun kohtia, elämän muutoskohtia - eivät välttämättä kielteisiä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i-FI" dirty="0"/>
              <a:t>Kriisissä omat elämäntapamme tai elämänkatsomuksemme saattavat muuttua riittämättömäksi.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i-FI" dirty="0"/>
              <a:t>Tämä voi aiheuttaa voimakasta ahdistusta.</a:t>
            </a:r>
          </a:p>
          <a:p>
            <a:pPr marL="740664" lvl="1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fi-FI" dirty="0"/>
              <a:t> Se voi olla myös kehittävää.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fi-FI" dirty="0"/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1400" dirty="0"/>
              <a:t>			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n numeron paikkamerkki 1">
            <a:extLst>
              <a:ext uri="{FF2B5EF4-FFF2-40B4-BE49-F238E27FC236}">
                <a16:creationId xmlns:a16="http://schemas.microsoft.com/office/drawing/2014/main" id="{FE6E8878-176D-D7D6-DC85-057AEBA2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0C61959D-4ABA-47BD-B81A-04A81720F816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50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2227" name="Otsikko 1">
            <a:extLst>
              <a:ext uri="{FF2B5EF4-FFF2-40B4-BE49-F238E27FC236}">
                <a16:creationId xmlns:a16="http://schemas.microsoft.com/office/drawing/2014/main" id="{BD7B90F1-A731-D409-D280-648FA7481E26}"/>
              </a:ext>
            </a:extLst>
          </p:cNvPr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4400">
                <a:solidFill>
                  <a:schemeClr val="tx2"/>
                </a:solidFill>
                <a:latin typeface="Century Schoolbook" panose="02040604050505020304" pitchFamily="18" charset="0"/>
              </a:rPr>
              <a:t>Trauma ja rajat</a:t>
            </a:r>
          </a:p>
        </p:txBody>
      </p:sp>
      <p:sp>
        <p:nvSpPr>
          <p:cNvPr id="52228" name="Sisällön paikkamerkki 2">
            <a:extLst>
              <a:ext uri="{FF2B5EF4-FFF2-40B4-BE49-F238E27FC236}">
                <a16:creationId xmlns:a16="http://schemas.microsoft.com/office/drawing/2014/main" id="{4B565E77-4656-E5E5-95B0-9A79A2D64569}"/>
              </a:ext>
            </a:extLst>
          </p:cNvPr>
          <p:cNvSpPr txBox="1">
            <a:spLocks/>
          </p:cNvSpPr>
          <p:nvPr/>
        </p:nvSpPr>
        <p:spPr bwMode="auto">
          <a:xfrm>
            <a:off x="457200" y="1219200"/>
            <a:ext cx="82296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Rajojen tehtävä: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Kyky sietää vaihtelevia fyysisiä tuntemuksia,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Kyky suojella itseä vahingolta,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latin typeface="Century Schoolbook" panose="02040604050505020304" pitchFamily="18" charset="0"/>
              </a:rPr>
              <a:t>Kyky valita ärsykkeet, joita voi ottaa vastaan ja joita ei voi.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solidFill>
                  <a:srgbClr val="FF0000"/>
                </a:solidFill>
                <a:latin typeface="Century Schoolbook" panose="02040604050505020304" pitchFamily="18" charset="0"/>
              </a:rPr>
              <a:t>Fyysiset rajat</a:t>
            </a:r>
            <a:r>
              <a:rPr lang="fi-FI" altLang="fi-FI" sz="2900">
                <a:latin typeface="Century Schoolbook" panose="02040604050505020304" pitchFamily="18" charset="0"/>
              </a:rPr>
              <a:t>:  liittyvät kehoon, fyysinen kosketus ja läheisyys.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900">
                <a:solidFill>
                  <a:srgbClr val="FF0000"/>
                </a:solidFill>
                <a:latin typeface="Century Schoolbook" panose="02040604050505020304" pitchFamily="18" charset="0"/>
              </a:rPr>
              <a:t>Ajattelun rajat: </a:t>
            </a:r>
            <a:r>
              <a:rPr lang="fi-FI" altLang="fi-FI" sz="2900">
                <a:latin typeface="Century Schoolbook" panose="02040604050505020304" pitchFamily="18" charset="0"/>
              </a:rPr>
              <a:t>auttaa erottamaan ajatukset mielipiteet , käyttäytymisen toisistaan ja toisten vastaavista.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fi-FI" altLang="fi-FI" sz="1300">
                <a:latin typeface="Century Schoolbook" panose="02040604050505020304" pitchFamily="18" charset="0"/>
              </a:rPr>
              <a:t>Lähde  Pat Ogden 2006: Trauma and body</a:t>
            </a:r>
          </a:p>
        </p:txBody>
      </p:sp>
      <p:sp>
        <p:nvSpPr>
          <p:cNvPr id="52229" name="Dian numeron paikkamerkki 3">
            <a:extLst>
              <a:ext uri="{FF2B5EF4-FFF2-40B4-BE49-F238E27FC236}">
                <a16:creationId xmlns:a16="http://schemas.microsoft.com/office/drawing/2014/main" id="{9C149C21-B259-23DD-4B05-90E2A6DFF326}"/>
              </a:ext>
            </a:extLst>
          </p:cNvPr>
          <p:cNvSpPr txBox="1">
            <a:spLocks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5BB100D2-4EB9-41BB-AA7A-1FD68EFE7126}" type="slidenum">
              <a:rPr lang="fi-FI" altLang="fi-FI" sz="1400" b="1">
                <a:solidFill>
                  <a:schemeClr val="tx2"/>
                </a:solidFill>
                <a:latin typeface="Century Schoolbook" panose="02040604050505020304" pitchFamily="18" charset="0"/>
              </a:rPr>
              <a:pPr algn="ctr" eaLnBrk="1" hangingPunct="1"/>
              <a:t>50</a:t>
            </a:fld>
            <a:endParaRPr lang="fi-FI" altLang="fi-FI" sz="1400" b="1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n numeron paikkamerkki 1">
            <a:extLst>
              <a:ext uri="{FF2B5EF4-FFF2-40B4-BE49-F238E27FC236}">
                <a16:creationId xmlns:a16="http://schemas.microsoft.com/office/drawing/2014/main" id="{D350735F-EB7A-0280-6512-765A92E3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4A2E0EAD-8E95-4D9F-8520-AAACAF8EB3F1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51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Otsikko 1">
            <a:extLst>
              <a:ext uri="{FF2B5EF4-FFF2-40B4-BE49-F238E27FC236}">
                <a16:creationId xmlns:a16="http://schemas.microsoft.com/office/drawing/2014/main" id="{7F601CC5-2CB3-A6F6-99AE-B0D3EAB9DDA4}"/>
              </a:ext>
            </a:extLst>
          </p:cNvPr>
          <p:cNvSpPr txBox="1">
            <a:spLocks/>
          </p:cNvSpPr>
          <p:nvPr/>
        </p:nvSpPr>
        <p:spPr>
          <a:xfrm>
            <a:off x="428625" y="214313"/>
            <a:ext cx="8229600" cy="9906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Ehjät rajat</a:t>
            </a:r>
            <a:endParaRPr lang="fi-FI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B468055D-EE56-81A7-6543-61658D6E529C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Joustavat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Joissain tilanteissa voi olla avoin ja toisissa pidättyvä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Voi valita kyllä ja ei välillä käyttäen erilaisia välimuotoja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Voi ylläpitää erillisyyttä ja yhteyttä ja samalla kunnioittaa toisen rajoja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Rajat opitaan kehityksen myötä vuorovaikutuksessa toisen kanssa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Trauma vaikuttaa kykyyn ylläpitää ehjiä rajoja.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1300" dirty="0">
                <a:latin typeface="+mn-lt"/>
                <a:cs typeface="+mn-cs"/>
              </a:rPr>
              <a:t>Lähde/ </a:t>
            </a:r>
            <a:r>
              <a:rPr lang="fi-FI" sz="1300" dirty="0" err="1">
                <a:latin typeface="+mn-lt"/>
                <a:cs typeface="+mn-cs"/>
              </a:rPr>
              <a:t>Ogden</a:t>
            </a:r>
            <a:endParaRPr lang="fi-FI" sz="1300" dirty="0">
              <a:latin typeface="+mn-lt"/>
              <a:cs typeface="+mn-cs"/>
            </a:endParaRPr>
          </a:p>
        </p:txBody>
      </p:sp>
      <p:sp>
        <p:nvSpPr>
          <p:cNvPr id="53253" name="Dian numeron paikkamerkki 3">
            <a:extLst>
              <a:ext uri="{FF2B5EF4-FFF2-40B4-BE49-F238E27FC236}">
                <a16:creationId xmlns:a16="http://schemas.microsoft.com/office/drawing/2014/main" id="{4E2FAA1B-6DCA-520E-C4C7-70D57BC6BE69}"/>
              </a:ext>
            </a:extLst>
          </p:cNvPr>
          <p:cNvSpPr txBox="1">
            <a:spLocks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04D58D76-0427-4FBF-A237-8193D384D6F4}" type="slidenum">
              <a:rPr lang="fi-FI" altLang="fi-FI" sz="1400" b="1">
                <a:solidFill>
                  <a:schemeClr val="tx2"/>
                </a:solidFill>
                <a:latin typeface="Century Schoolbook" panose="02040604050505020304" pitchFamily="18" charset="0"/>
              </a:rPr>
              <a:pPr algn="ctr" eaLnBrk="1" hangingPunct="1"/>
              <a:t>51</a:t>
            </a:fld>
            <a:endParaRPr lang="fi-FI" altLang="fi-FI" sz="1400" b="1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n numeron paikkamerkki 1">
            <a:extLst>
              <a:ext uri="{FF2B5EF4-FFF2-40B4-BE49-F238E27FC236}">
                <a16:creationId xmlns:a16="http://schemas.microsoft.com/office/drawing/2014/main" id="{EDB05C16-0293-F9AC-93E4-F7183B56A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911B97E-26AF-4112-BD5F-2343CD40B292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52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4275" name="Otsikko 1">
            <a:extLst>
              <a:ext uri="{FF2B5EF4-FFF2-40B4-BE49-F238E27FC236}">
                <a16:creationId xmlns:a16="http://schemas.microsoft.com/office/drawing/2014/main" id="{EE7CD882-3E5F-47E0-20E5-AA0A151431B8}"/>
              </a:ext>
            </a:extLst>
          </p:cNvPr>
          <p:cNvSpPr txBox="1">
            <a:spLocks/>
          </p:cNvSpPr>
          <p:nvPr/>
        </p:nvSpPr>
        <p:spPr bwMode="auto">
          <a:xfrm>
            <a:off x="395288" y="333375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4400">
                <a:solidFill>
                  <a:schemeClr val="tx2"/>
                </a:solidFill>
                <a:latin typeface="Century Schoolbook" panose="02040604050505020304" pitchFamily="18" charset="0"/>
              </a:rPr>
              <a:t>Ylirajaisuus tai jäykät rajat</a:t>
            </a: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686E1E88-C3C8-1179-75A9-989CA921CAB5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82880" lvl="2" indent="-228600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/>
            </a:pPr>
            <a:r>
              <a:rPr lang="fi-FI" sz="2800" dirty="0">
                <a:latin typeface="+mn-lt"/>
                <a:cs typeface="+mn-cs"/>
              </a:rPr>
              <a:t>Pitää muita uhkana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Vaikeutta luottamuksen, läheisyyden ja haavoittuvuuden kanssa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Vaikeutta lopettaa vartiointi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Johtaa eristymiseen, vaatii etäisyyttä toisiin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Raastava tai vailla herkkyyttä ihmissuhteissa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Pelkää joutuvansa tunteiden ja tuntemusten valtaan, pelkää räjähtämistä, mutta osaa hallita sen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b="1" i="1" dirty="0">
                <a:latin typeface="+mn-lt"/>
                <a:cs typeface="+mn-cs"/>
              </a:rPr>
              <a:t>Tehtävä:</a:t>
            </a:r>
          </a:p>
          <a:p>
            <a:pPr marL="777240" lvl="1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2900" dirty="0">
                <a:latin typeface="+mn-lt"/>
                <a:cs typeface="+mn-cs"/>
              </a:rPr>
              <a:t> Harjoiteltava hallinnan vähentämistä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fi-FI" sz="1300" dirty="0" err="1">
                <a:latin typeface="+mn-lt"/>
                <a:cs typeface="+mn-cs"/>
              </a:rPr>
              <a:t>Lähde/Ogden</a:t>
            </a:r>
            <a:endParaRPr lang="fi-FI" sz="1300" dirty="0">
              <a:latin typeface="+mn-lt"/>
              <a:cs typeface="+mn-cs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fi-FI" sz="2900" dirty="0">
              <a:latin typeface="+mn-lt"/>
              <a:cs typeface="+mn-cs"/>
            </a:endParaRPr>
          </a:p>
        </p:txBody>
      </p:sp>
      <p:sp>
        <p:nvSpPr>
          <p:cNvPr id="54277" name="Dian numeron paikkamerkki 3">
            <a:extLst>
              <a:ext uri="{FF2B5EF4-FFF2-40B4-BE49-F238E27FC236}">
                <a16:creationId xmlns:a16="http://schemas.microsoft.com/office/drawing/2014/main" id="{59E83AED-B669-3A9F-CE3E-112F5A80FA26}"/>
              </a:ext>
            </a:extLst>
          </p:cNvPr>
          <p:cNvSpPr txBox="1">
            <a:spLocks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3D294F7-41BC-4DBD-A47F-34AF10E7853D}" type="slidenum">
              <a:rPr lang="fi-FI" altLang="fi-FI" sz="1400" b="1">
                <a:solidFill>
                  <a:schemeClr val="tx2"/>
                </a:solidFill>
                <a:latin typeface="Century Schoolbook" panose="02040604050505020304" pitchFamily="18" charset="0"/>
              </a:rPr>
              <a:pPr algn="ctr" eaLnBrk="1" hangingPunct="1"/>
              <a:t>52</a:t>
            </a:fld>
            <a:endParaRPr lang="fi-FI" altLang="fi-FI" sz="1400" b="1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n numeron paikkamerkki 1">
            <a:extLst>
              <a:ext uri="{FF2B5EF4-FFF2-40B4-BE49-F238E27FC236}">
                <a16:creationId xmlns:a16="http://schemas.microsoft.com/office/drawing/2014/main" id="{6A8AB557-3C2C-7B9B-4803-DE164771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573405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93642F83-B59E-448A-B752-6166793DD5F3}" type="slidenum">
              <a:rPr lang="fi-FI" altLang="fi-FI" sz="1400" b="1">
                <a:solidFill>
                  <a:srgbClr val="FFFFFF"/>
                </a:solidFill>
                <a:latin typeface="Century Schoolbook" panose="02040604050505020304" pitchFamily="18" charset="0"/>
              </a:rPr>
              <a:pPr algn="ctr" eaLnBrk="1" hangingPunct="1"/>
              <a:t>53</a:t>
            </a:fld>
            <a:endParaRPr lang="fi-FI" altLang="fi-FI" sz="1400" b="1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Otsikko 1">
            <a:extLst>
              <a:ext uri="{FF2B5EF4-FFF2-40B4-BE49-F238E27FC236}">
                <a16:creationId xmlns:a16="http://schemas.microsoft.com/office/drawing/2014/main" id="{2A457192-CBFA-72BA-61BC-02C10FF413B1}"/>
              </a:ext>
            </a:extLst>
          </p:cNvPr>
          <p:cNvSpPr txBox="1">
            <a:spLocks/>
          </p:cNvSpPr>
          <p:nvPr/>
        </p:nvSpPr>
        <p:spPr>
          <a:xfrm>
            <a:off x="468313" y="549275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4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Läpäisevät rajat tai alirajaisuus</a:t>
            </a:r>
            <a:endParaRPr lang="fi-FI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5300" name="Sisällön paikkamerkki 2">
            <a:extLst>
              <a:ext uri="{FF2B5EF4-FFF2-40B4-BE49-F238E27FC236}">
                <a16:creationId xmlns:a16="http://schemas.microsoft.com/office/drawing/2014/main" id="{882F2573-BB33-E150-E3CF-E49E5C8F2EFF}"/>
              </a:ext>
            </a:extLst>
          </p:cNvPr>
          <p:cNvSpPr txBox="1">
            <a:spLocks/>
          </p:cNvSpPr>
          <p:nvPr/>
        </p:nvSpPr>
        <p:spPr bwMode="auto">
          <a:xfrm>
            <a:off x="457200" y="1219200"/>
            <a:ext cx="82296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6288" indent="-319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fi-FI" altLang="fi-FI" sz="2500">
              <a:latin typeface="Century Schoolbook" panose="020406040505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Vaikeutta sanoa ei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Vaikeutta tunnistaa tunteita ja tarpeita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Joutuu helposti omien ja toisten tunteiden valtaan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Tulee liian lähelle tai rikkoo toisten rajoja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Antaa liikaa suhteessa ja vaatii sulautumista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On empaattinen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Riski joutua uhriksi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 b="1">
                <a:latin typeface="Century Schoolbook" panose="02040604050505020304" pitchFamily="18" charset="0"/>
              </a:rPr>
              <a:t>Tehtävä:</a:t>
            </a:r>
            <a:r>
              <a:rPr lang="fi-FI" altLang="fi-FI" sz="2500">
                <a:latin typeface="Century Schoolbook" panose="020406040505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fi-FI" altLang="fi-FI" sz="2500">
                <a:latin typeface="Century Schoolbook" panose="02040604050505020304" pitchFamily="18" charset="0"/>
              </a:rPr>
              <a:t>Kehollisten tuntemusten kääntäminen tietoiseksi/ harjoitella tunnistamaan kehon tuntemuksia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fi-FI" altLang="fi-FI" sz="1100">
                <a:latin typeface="Century Schoolbook" panose="02040604050505020304" pitchFamily="18" charset="0"/>
              </a:rPr>
              <a:t>Lähde/Ogden</a:t>
            </a:r>
          </a:p>
        </p:txBody>
      </p:sp>
      <p:sp>
        <p:nvSpPr>
          <p:cNvPr id="55301" name="Dian numeron paikkamerkki 3">
            <a:extLst>
              <a:ext uri="{FF2B5EF4-FFF2-40B4-BE49-F238E27FC236}">
                <a16:creationId xmlns:a16="http://schemas.microsoft.com/office/drawing/2014/main" id="{C60D134F-3747-86CD-0677-D514279BCB07}"/>
              </a:ext>
            </a:extLst>
          </p:cNvPr>
          <p:cNvSpPr txBox="1">
            <a:spLocks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ABAEE4E8-A274-4235-A839-36D6FF89FEFB}" type="slidenum">
              <a:rPr lang="fi-FI" altLang="fi-FI" sz="1400" b="1">
                <a:solidFill>
                  <a:schemeClr val="tx2"/>
                </a:solidFill>
                <a:latin typeface="Century Schoolbook" panose="02040604050505020304" pitchFamily="18" charset="0"/>
              </a:rPr>
              <a:pPr algn="ctr" eaLnBrk="1" hangingPunct="1"/>
              <a:t>53</a:t>
            </a:fld>
            <a:endParaRPr lang="fi-FI" altLang="fi-FI" sz="1400" b="1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17D6F3-C2DE-21C2-3F9C-8754D110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b="1" dirty="0">
                <a:solidFill>
                  <a:schemeClr val="tx2">
                    <a:satMod val="200000"/>
                  </a:schemeClr>
                </a:solidFill>
              </a:rPr>
              <a:t>Heilurirajat ja epätäydelliset rajat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FE29D0-2817-E727-6C39-18D3CFA77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Rajat vaihtuvat yli- ja alirajaisuuden välillä</a:t>
            </a:r>
          </a:p>
          <a:p>
            <a:pPr eaLnBrk="1" hangingPunct="1"/>
            <a:r>
              <a:rPr lang="fi-FI" altLang="fi-FI"/>
              <a:t>On välillä torjuvia ja tarvitsevia</a:t>
            </a:r>
          </a:p>
          <a:p>
            <a:pPr eaLnBrk="1" hangingPunct="1"/>
            <a:r>
              <a:rPr lang="fi-FI" altLang="fi-FI"/>
              <a:t>Ristiriitaisuutta; sisäinen sekasorto ja ulkoinen jäykkyys</a:t>
            </a:r>
          </a:p>
          <a:p>
            <a:pPr eaLnBrk="1" hangingPunct="1"/>
            <a:r>
              <a:rPr lang="fi-FI" altLang="fi-FI"/>
              <a:t> Rajat eivät toimi tietyissä olosuhteissa; rakkaussuhteissa, vanhempien kanssa, auktoriteettien kanssa jne.</a:t>
            </a:r>
          </a:p>
          <a:p>
            <a:pPr eaLnBrk="1" hangingPunct="1"/>
            <a:endParaRPr lang="fi-FI" altLang="fi-FI" sz="1300"/>
          </a:p>
          <a:p>
            <a:pPr eaLnBrk="1" hangingPunct="1"/>
            <a:r>
              <a:rPr lang="fi-FI" altLang="fi-FI" sz="1300"/>
              <a:t>Lähde/Ogden</a:t>
            </a:r>
          </a:p>
        </p:txBody>
      </p:sp>
      <p:sp>
        <p:nvSpPr>
          <p:cNvPr id="62468" name="Dian numeron paikkamerkki 3">
            <a:extLst>
              <a:ext uri="{FF2B5EF4-FFF2-40B4-BE49-F238E27FC236}">
                <a16:creationId xmlns:a16="http://schemas.microsoft.com/office/drawing/2014/main" id="{8D5A3F2B-9565-A454-AF83-1C320ABA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6D65E4-79C2-41A4-AE71-4A1574096D84}" type="slidenum">
              <a:rPr lang="fi-FI" altLang="fi-FI">
                <a:solidFill>
                  <a:srgbClr val="898989"/>
                </a:solidFill>
              </a:rPr>
              <a:pPr eaLnBrk="1" hangingPunct="1"/>
              <a:t>54</a:t>
            </a:fld>
            <a:endParaRPr lang="fi-FI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C6CE7F1-8B12-83CD-0CF3-2660E7C51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Myötätuntouupumus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7C3CC0A-E6AA-34C7-6D80-3098392095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/>
              <a:t>Luonnollinen seuraamus, joka johtuu siitä, että on saatu tietoon traumaattinen tapahtuma ja sen yksityiskohtia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/>
              <a:t>Tapahtuman kokija on itselle läheinen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/>
              <a:t>omainen, ystävä, asiakas, potilas</a:t>
            </a:r>
          </a:p>
          <a:p>
            <a:pPr lvl="2" eaLnBrk="1" hangingPunct="1">
              <a:lnSpc>
                <a:spcPct val="90000"/>
              </a:lnSpc>
            </a:pPr>
            <a:r>
              <a:rPr lang="fi-FI" altLang="fi-FI"/>
              <a:t>Välittäminen  ja liittoutuminen</a:t>
            </a:r>
          </a:p>
          <a:p>
            <a:pPr lvl="1" eaLnBrk="1" hangingPunct="1">
              <a:lnSpc>
                <a:spcPct val="90000"/>
              </a:lnSpc>
            </a:pPr>
            <a:endParaRPr lang="fi-FI" altLang="fi-FI"/>
          </a:p>
          <a:p>
            <a:pPr lvl="1" eaLnBrk="1" hangingPunct="1">
              <a:lnSpc>
                <a:spcPct val="90000"/>
              </a:lnSpc>
            </a:pPr>
            <a:endParaRPr lang="fi-FI" altLang="fi-FI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fi-FI" altLang="fi-FI" sz="1000"/>
          </a:p>
        </p:txBody>
      </p:sp>
      <p:sp>
        <p:nvSpPr>
          <p:cNvPr id="63492" name="Dian numeron paikkamerkki 3">
            <a:extLst>
              <a:ext uri="{FF2B5EF4-FFF2-40B4-BE49-F238E27FC236}">
                <a16:creationId xmlns:a16="http://schemas.microsoft.com/office/drawing/2014/main" id="{1D07130B-0C15-0FD9-3B26-70CA0D4F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477401-49B8-43BE-91B0-D052CF503FE6}" type="slidenum">
              <a:rPr lang="fi-FI" altLang="fi-FI">
                <a:solidFill>
                  <a:srgbClr val="898989"/>
                </a:solidFill>
              </a:rPr>
              <a:pPr eaLnBrk="1" hangingPunct="1"/>
              <a:t>55</a:t>
            </a:fld>
            <a:endParaRPr lang="fi-FI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DDA6A44-AB70-230B-E8FC-D084650DB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Myötätuntouupumukseen vaikuttaa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6448C71-555C-D7CF-F903-2778B9572F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Työn luonne</a:t>
            </a:r>
          </a:p>
          <a:p>
            <a:pPr lvl="1" eaLnBrk="1" hangingPunct="1"/>
            <a:r>
              <a:rPr lang="fi-FI" altLang="fi-FI"/>
              <a:t>Kriisityö:</a:t>
            </a:r>
          </a:p>
          <a:p>
            <a:pPr lvl="2" eaLnBrk="1" hangingPunct="1"/>
            <a:r>
              <a:rPr lang="fi-FI" altLang="fi-FI"/>
              <a:t>lyhytaikaiset asiakaskontaktit</a:t>
            </a:r>
          </a:p>
          <a:p>
            <a:pPr lvl="2" eaLnBrk="1" hangingPunct="1"/>
            <a:r>
              <a:rPr lang="fi-FI" altLang="fi-FI"/>
              <a:t>ei aina tiedetä  selviytymisestä</a:t>
            </a:r>
          </a:p>
          <a:p>
            <a:pPr lvl="2" eaLnBrk="1" hangingPunct="1"/>
            <a:r>
              <a:rPr lang="fi-FI" altLang="fi-FI"/>
              <a:t>altistus voimakkaille tunteille ja traumatapahtumien kuvauksille yksityiskohtineen</a:t>
            </a:r>
          </a:p>
          <a:p>
            <a:pPr lvl="2" eaLnBrk="1" hangingPunct="1"/>
            <a:r>
              <a:rPr lang="fi-FI" altLang="fi-FI"/>
              <a:t>auttajan avuttomuuden tunteet;  toivon -  toivottomuuden tunteet</a:t>
            </a:r>
          </a:p>
          <a:p>
            <a:pPr lvl="2" eaLnBrk="1" hangingPunct="1"/>
            <a:endParaRPr lang="fi-FI" altLang="fi-FI" sz="2000"/>
          </a:p>
          <a:p>
            <a:pPr lvl="2" eaLnBrk="1" hangingPunct="1"/>
            <a:endParaRPr lang="fi-FI" altLang="fi-FI" sz="2000"/>
          </a:p>
          <a:p>
            <a:pPr lvl="2" eaLnBrk="1" hangingPunct="1">
              <a:buFont typeface="Wingdings" panose="05000000000000000000" pitchFamily="2" charset="2"/>
              <a:buNone/>
            </a:pPr>
            <a:endParaRPr lang="fi-FI" altLang="fi-FI" sz="800"/>
          </a:p>
          <a:p>
            <a:pPr lvl="2" eaLnBrk="1" hangingPunct="1"/>
            <a:endParaRPr lang="fi-FI" altLang="fi-FI" sz="800"/>
          </a:p>
          <a:p>
            <a:pPr lvl="2" eaLnBrk="1" hangingPunct="1"/>
            <a:endParaRPr lang="fi-FI" altLang="fi-FI" sz="2000"/>
          </a:p>
        </p:txBody>
      </p:sp>
      <p:sp>
        <p:nvSpPr>
          <p:cNvPr id="64516" name="Dian numeron paikkamerkki 3">
            <a:extLst>
              <a:ext uri="{FF2B5EF4-FFF2-40B4-BE49-F238E27FC236}">
                <a16:creationId xmlns:a16="http://schemas.microsoft.com/office/drawing/2014/main" id="{45F0FA0F-90AC-64A4-C4C2-A8493220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41B7E1-37F5-4DDB-8BF7-C18295C23052}" type="slidenum">
              <a:rPr lang="fi-FI" altLang="fi-FI">
                <a:solidFill>
                  <a:srgbClr val="898989"/>
                </a:solidFill>
              </a:rPr>
              <a:pPr eaLnBrk="1" hangingPunct="1"/>
              <a:t>56</a:t>
            </a:fld>
            <a:endParaRPr lang="fi-FI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>
            <a:extLst>
              <a:ext uri="{FF2B5EF4-FFF2-40B4-BE49-F238E27FC236}">
                <a16:creationId xmlns:a16="http://schemas.microsoft.com/office/drawing/2014/main" id="{2D5B0CEC-1D7F-94AC-3A4C-A67167036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Auttajat/ Myötätuntouupumusta vahvistavat tekijät</a:t>
            </a:r>
          </a:p>
        </p:txBody>
      </p:sp>
      <p:sp>
        <p:nvSpPr>
          <p:cNvPr id="59395" name="Rectangle 1027">
            <a:extLst>
              <a:ext uri="{FF2B5EF4-FFF2-40B4-BE49-F238E27FC236}">
                <a16:creationId xmlns:a16="http://schemas.microsoft.com/office/drawing/2014/main" id="{24EC1FE8-9035-8BB3-5ADF-627624DBFD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i-FI" altLang="fi-FI"/>
          </a:p>
          <a:p>
            <a:pPr eaLnBrk="1" hangingPunct="1">
              <a:lnSpc>
                <a:spcPct val="90000"/>
              </a:lnSpc>
            </a:pPr>
            <a:r>
              <a:rPr lang="fi-FI" altLang="fi-FI"/>
              <a:t>omat epärealistiset ammatilliset odotukset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/>
              <a:t>oma traumahistoria aktivoituessaan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/>
              <a:t>uskomukset reagoimattomuuden arvosta, mikä saa kokemaan häpeää ja vaikenemaan tunteistaan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/>
              <a:t>omat selviytymiskeinot, jotka eivät auta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altLang="fi-FI"/>
              <a:t>		 </a:t>
            </a:r>
            <a:r>
              <a:rPr lang="fi-FI" altLang="fi-FI" sz="2800"/>
              <a:t>esim. riippuvuudet, turtuneisuus, eristyneisyys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sz="1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sz="1000"/>
          </a:p>
          <a:p>
            <a:pPr eaLnBrk="1" hangingPunct="1">
              <a:lnSpc>
                <a:spcPct val="90000"/>
              </a:lnSpc>
            </a:pPr>
            <a:endParaRPr lang="fi-FI" altLang="fi-FI" sz="2400"/>
          </a:p>
        </p:txBody>
      </p:sp>
      <p:sp>
        <p:nvSpPr>
          <p:cNvPr id="65540" name="Dian numeron paikkamerkki 3">
            <a:extLst>
              <a:ext uri="{FF2B5EF4-FFF2-40B4-BE49-F238E27FC236}">
                <a16:creationId xmlns:a16="http://schemas.microsoft.com/office/drawing/2014/main" id="{23B1936D-97EA-3F6A-B49B-AFE9F35E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9D4178-74A5-4182-8DFB-09C2D8420DA5}" type="slidenum">
              <a:rPr lang="fi-FI" altLang="fi-FI">
                <a:solidFill>
                  <a:srgbClr val="898989"/>
                </a:solidFill>
              </a:rPr>
              <a:pPr eaLnBrk="1" hangingPunct="1"/>
              <a:t>57</a:t>
            </a:fld>
            <a:endParaRPr lang="fi-FI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9B52D24-A7E0-ED78-432A-EAC3D4B3E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Auttajat/ Myötätuntouupumusta vahvistavat tekijät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20CB615-7683-6643-E18E-0ECF3C3D3C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Oma stressaava elämän tilanne</a:t>
            </a:r>
          </a:p>
          <a:p>
            <a:pPr eaLnBrk="1" hangingPunct="1"/>
            <a:r>
              <a:rPr lang="fi-FI" altLang="fi-FI"/>
              <a:t>Työskentely tehtävissä, joihin ei ole riittävää koulutusta tai perehdytystä</a:t>
            </a:r>
          </a:p>
          <a:p>
            <a:pPr eaLnBrk="1" hangingPunct="1"/>
            <a:r>
              <a:rPr lang="fi-FI" altLang="fi-FI"/>
              <a:t>Työnohjauksen ja konsultaation puute tai vähäisyys</a:t>
            </a:r>
          </a:p>
          <a:p>
            <a:pPr eaLnBrk="1" hangingPunct="1"/>
            <a:r>
              <a:rPr lang="fi-FI" altLang="fi-FI"/>
              <a:t>Uutena ”vihreänä” traumatyöhön</a:t>
            </a:r>
          </a:p>
          <a:p>
            <a:pPr eaLnBrk="1" hangingPunct="1"/>
            <a:endParaRPr lang="fi-FI" altLang="fi-FI"/>
          </a:p>
          <a:p>
            <a:pPr eaLnBrk="1" hangingPunct="1">
              <a:buFontTx/>
              <a:buNone/>
            </a:pPr>
            <a:endParaRPr lang="fi-FI" altLang="fi-FI" sz="1000"/>
          </a:p>
        </p:txBody>
      </p:sp>
      <p:sp>
        <p:nvSpPr>
          <p:cNvPr id="66564" name="Dian numeron paikkamerkki 3">
            <a:extLst>
              <a:ext uri="{FF2B5EF4-FFF2-40B4-BE49-F238E27FC236}">
                <a16:creationId xmlns:a16="http://schemas.microsoft.com/office/drawing/2014/main" id="{C0491A02-5EB3-44B6-E745-7DD64E5C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ABDE9D-C706-41D0-97FB-D08C12C71853}" type="slidenum">
              <a:rPr lang="fi-FI" altLang="fi-FI">
                <a:solidFill>
                  <a:srgbClr val="898989"/>
                </a:solidFill>
              </a:rPr>
              <a:pPr eaLnBrk="1" hangingPunct="1"/>
              <a:t>58</a:t>
            </a:fld>
            <a:endParaRPr lang="fi-FI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tsikko 1">
            <a:extLst>
              <a:ext uri="{FF2B5EF4-FFF2-40B4-BE49-F238E27FC236}">
                <a16:creationId xmlns:a16="http://schemas.microsoft.com/office/drawing/2014/main" id="{99654D25-509C-7C61-A8AC-765EDDBA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KEINOJA EHKÄISTÄ….</a:t>
            </a:r>
          </a:p>
        </p:txBody>
      </p:sp>
      <p:sp>
        <p:nvSpPr>
          <p:cNvPr id="61443" name="Sisällön paikkamerkki 2">
            <a:extLst>
              <a:ext uri="{FF2B5EF4-FFF2-40B4-BE49-F238E27FC236}">
                <a16:creationId xmlns:a16="http://schemas.microsoft.com/office/drawing/2014/main" id="{C65533B0-45D5-8AA5-3EE5-BD9774AA0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Unelmien vaaliminen</a:t>
            </a:r>
          </a:p>
          <a:p>
            <a:pPr eaLnBrk="1" hangingPunct="1"/>
            <a:r>
              <a:rPr lang="fi-FI" altLang="fi-FI"/>
              <a:t>Itsen hemmottelu ja hoivaaminen</a:t>
            </a:r>
          </a:p>
          <a:p>
            <a:pPr eaLnBrk="1" hangingPunct="1"/>
            <a:r>
              <a:rPr lang="fi-FI" altLang="fi-FI"/>
              <a:t>Omien heikkouksien tunnistaminen</a:t>
            </a:r>
          </a:p>
          <a:p>
            <a:pPr eaLnBrk="1" hangingPunct="1"/>
            <a:r>
              <a:rPr lang="fi-FI" altLang="fi-FI"/>
              <a:t>Päiväkirjan pitäminen</a:t>
            </a:r>
          </a:p>
          <a:p>
            <a:pPr eaLnBrk="1" hangingPunct="1"/>
            <a:r>
              <a:rPr lang="fi-FI" altLang="fi-FI"/>
              <a:t>Työn mielekkyyden löytäminen</a:t>
            </a:r>
          </a:p>
          <a:p>
            <a:pPr eaLnBrk="1" hangingPunct="1"/>
            <a:r>
              <a:rPr lang="fi-FI" altLang="fi-FI"/>
              <a:t>Hyvien rajojen löytäminen ja kiinnipitäminen</a:t>
            </a:r>
          </a:p>
          <a:p>
            <a:pPr eaLnBrk="1" hangingPunct="1"/>
            <a:endParaRPr lang="fi-FI" altLang="fi-FI" sz="1400"/>
          </a:p>
          <a:p>
            <a:pPr eaLnBrk="1" hangingPunct="1"/>
            <a:r>
              <a:rPr lang="fi-FI" altLang="fi-FI" sz="1400"/>
              <a:t>R-LR Naapuri 2007</a:t>
            </a:r>
            <a:endParaRPr lang="fi-FI" altLang="fi-FI"/>
          </a:p>
        </p:txBody>
      </p:sp>
      <p:sp>
        <p:nvSpPr>
          <p:cNvPr id="67588" name="Dian numeron paikkamerkki 3">
            <a:extLst>
              <a:ext uri="{FF2B5EF4-FFF2-40B4-BE49-F238E27FC236}">
                <a16:creationId xmlns:a16="http://schemas.microsoft.com/office/drawing/2014/main" id="{13482867-32F4-0890-4F63-9D6E5552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endParaRPr lang="fi-FI">
              <a:solidFill>
                <a:schemeClr val="tx1">
                  <a:tint val="7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>
            <a:extLst>
              <a:ext uri="{FF2B5EF4-FFF2-40B4-BE49-F238E27FC236}">
                <a16:creationId xmlns:a16="http://schemas.microsoft.com/office/drawing/2014/main" id="{78759D70-9342-A60E-B422-79FD03A1EA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Kriisi/kriisireaktiot</a:t>
            </a:r>
          </a:p>
        </p:txBody>
      </p:sp>
      <p:sp>
        <p:nvSpPr>
          <p:cNvPr id="8195" name="Sisällön paikkamerkki 2">
            <a:extLst>
              <a:ext uri="{FF2B5EF4-FFF2-40B4-BE49-F238E27FC236}">
                <a16:creationId xmlns:a16="http://schemas.microsoft.com/office/drawing/2014/main" id="{82AFCB5D-A377-7997-2367-8CE6E59DC9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3886200"/>
          </a:xfrm>
        </p:spPr>
        <p:txBody>
          <a:bodyPr rtlCol="0">
            <a:normAutofit lnSpcReduction="10000"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i-FI" dirty="0"/>
              <a:t>Kriisi ei ole sairautta, josta pitää parantua vaan elämää, jonka läpi on kuljettava.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i-FI" dirty="0"/>
              <a:t>Kriisi haastaa/pakottaa etsimään uutta luovuutta ja viisautta.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fi-FI" dirty="0"/>
              <a:t>Jos ei pääse eteenpäin, jää kiinni johonkin kohtaan, silloin tarvitsee apua.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fi-FI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dirty="0"/>
              <a:t>	</a:t>
            </a:r>
            <a:r>
              <a:rPr lang="fi-FI" sz="1400" dirty="0"/>
              <a:t>Lähde : </a:t>
            </a:r>
            <a:r>
              <a:rPr lang="fi-FI" sz="1400" dirty="0" err="1"/>
              <a:t>Bent</a:t>
            </a:r>
            <a:r>
              <a:rPr lang="fi-FI" sz="1400" dirty="0"/>
              <a:t> Falk Auttajan peili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sz="1400" dirty="0"/>
              <a:t>	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tsikko 1">
            <a:extLst>
              <a:ext uri="{FF2B5EF4-FFF2-40B4-BE49-F238E27FC236}">
                <a16:creationId xmlns:a16="http://schemas.microsoft.com/office/drawing/2014/main" id="{2F3A546B-BC76-4EAD-887D-F21008BD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Selviytymisen voimavarat</a:t>
            </a:r>
          </a:p>
        </p:txBody>
      </p:sp>
      <p:sp>
        <p:nvSpPr>
          <p:cNvPr id="62467" name="Sisällön paikkamerkki 2">
            <a:extLst>
              <a:ext uri="{FF2B5EF4-FFF2-40B4-BE49-F238E27FC236}">
                <a16:creationId xmlns:a16="http://schemas.microsoft.com/office/drawing/2014/main" id="{1694DD82-794D-FCCE-D802-F981DEE7D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sz="3600"/>
              <a:t>Fyysiset</a:t>
            </a:r>
          </a:p>
          <a:p>
            <a:pPr eaLnBrk="1" hangingPunct="1"/>
            <a:r>
              <a:rPr lang="fi-FI" altLang="fi-FI" sz="3600"/>
              <a:t>Henkiset/hengelliset</a:t>
            </a:r>
          </a:p>
          <a:p>
            <a:pPr eaLnBrk="1" hangingPunct="1"/>
            <a:r>
              <a:rPr lang="fi-FI" altLang="fi-FI" sz="3600"/>
              <a:t>Luovuus</a:t>
            </a:r>
          </a:p>
          <a:p>
            <a:pPr eaLnBrk="1" hangingPunct="1"/>
            <a:r>
              <a:rPr lang="fi-FI" altLang="fi-FI" sz="3600"/>
              <a:t>Sosiaalisuus</a:t>
            </a:r>
          </a:p>
          <a:p>
            <a:pPr eaLnBrk="1" hangingPunct="1"/>
            <a:r>
              <a:rPr lang="fi-FI" altLang="fi-FI" sz="3600"/>
              <a:t>Kognitiivisuus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i-FI" altLang="fi-FI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i-FI" altLang="fi-FI"/>
              <a:t>Näiden tasapaino pidemmällä periodilla!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BBAF79FC-4B71-4F9D-C85B-6844C028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solidFill>
                  <a:schemeClr val="tx2">
                    <a:satMod val="200000"/>
                  </a:schemeClr>
                </a:solidFill>
              </a:rPr>
              <a:t>Työstetty kriisi/läpikäyty kriisi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BF141D-F1C4-BB5D-33F6-A63E93E23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defRPr/>
            </a:pPr>
            <a:r>
              <a:rPr lang="fi-FI" dirty="0"/>
              <a:t>Miten kriisi on ohi työstettynä?</a:t>
            </a:r>
          </a:p>
          <a:p>
            <a:pPr marL="4114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dirty="0"/>
              <a:t>	</a:t>
            </a:r>
            <a:r>
              <a:rPr lang="fi-FI" sz="2400" dirty="0"/>
              <a:t>Mitä työstäminen kullekin on?</a:t>
            </a:r>
          </a:p>
          <a:p>
            <a:pPr marL="4114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/>
              <a:t>	Mikä auttaa? </a:t>
            </a:r>
            <a:r>
              <a:rPr lang="fi-FI" dirty="0"/>
              <a:t>     </a:t>
            </a:r>
            <a:r>
              <a:rPr lang="fi-FI" sz="2400" dirty="0"/>
              <a:t>Aika - luonto  - usko, Jumala- puhuminen…… </a:t>
            </a:r>
          </a:p>
          <a:p>
            <a:pPr marL="811530"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i-FI" sz="2000" dirty="0"/>
              <a:t>	</a:t>
            </a:r>
            <a:r>
              <a:rPr lang="fi-FI" sz="2400" dirty="0"/>
              <a:t>Milloin ja mihin tarvitsee  toisia ihmisiä, ystäviä, ammattiauttajaa? </a:t>
            </a:r>
          </a:p>
          <a:p>
            <a:pPr marL="811530"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i-FI" sz="2400" dirty="0"/>
              <a:t>	Onko  kyky pyytää apua, ottaa vastaan apua?</a:t>
            </a:r>
          </a:p>
          <a:p>
            <a:pPr marL="4114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/>
              <a:t>	 </a:t>
            </a:r>
          </a:p>
          <a:p>
            <a:pPr marL="4114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/>
              <a:t> 	</a:t>
            </a:r>
            <a:r>
              <a:rPr lang="fi-FI" sz="2400" b="1" dirty="0"/>
              <a:t>Kriisi on työstetty, kun kertomus muuttuu ja saa uusia vivahteita</a:t>
            </a:r>
            <a:r>
              <a:rPr lang="fi-FI" sz="2400" dirty="0"/>
              <a:t>. Tapahtuma on osa elämää, joka on tapahtunut ja vaikuttanut itseen ja läheisiini.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2">
            <a:extLst>
              <a:ext uri="{FF2B5EF4-FFF2-40B4-BE49-F238E27FC236}">
                <a16:creationId xmlns:a16="http://schemas.microsoft.com/office/drawing/2014/main" id="{DD735143-9682-69C6-11FD-5026FC713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 flipV="1">
            <a:off x="0" y="188913"/>
            <a:ext cx="2627313" cy="503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Päivämäärän paikkamerkki 3">
            <a:extLst>
              <a:ext uri="{FF2B5EF4-FFF2-40B4-BE49-F238E27FC236}">
                <a16:creationId xmlns:a16="http://schemas.microsoft.com/office/drawing/2014/main" id="{F25C19FB-12F2-A32E-8367-D354939B226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3124200" y="6248400"/>
            <a:ext cx="28956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/>
              <a:t>2010</a:t>
            </a:r>
          </a:p>
        </p:txBody>
      </p:sp>
      <p:sp>
        <p:nvSpPr>
          <p:cNvPr id="15364" name="Alatunnisteen paikkamerkki 4">
            <a:extLst>
              <a:ext uri="{FF2B5EF4-FFF2-40B4-BE49-F238E27FC236}">
                <a16:creationId xmlns:a16="http://schemas.microsoft.com/office/drawing/2014/main" id="{DF97959C-D9B5-FF79-5236-AF2EDB72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53200" y="6248400"/>
            <a:ext cx="21336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latin typeface="Arial Black" pitchFamily="34" charset="0"/>
              </a:rPr>
              <a:t>copyright reserved@soili poijula</a:t>
            </a:r>
          </a:p>
        </p:txBody>
      </p:sp>
      <p:sp>
        <p:nvSpPr>
          <p:cNvPr id="15365" name="Dian numeron paikkamerkki 5">
            <a:extLst>
              <a:ext uri="{FF2B5EF4-FFF2-40B4-BE49-F238E27FC236}">
                <a16:creationId xmlns:a16="http://schemas.microsoft.com/office/drawing/2014/main" id="{B3CA337B-4786-BD7B-9A0A-7BD9518AD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5C4E73-6D03-4B5A-B7AF-349F88A9A9BD}" type="slidenum">
              <a:rPr lang="en-US" altLang="fi-FI">
                <a:solidFill>
                  <a:srgbClr val="898989"/>
                </a:solidFill>
              </a:rPr>
              <a:pPr eaLnBrk="1" hangingPunct="1"/>
              <a:t>8</a:t>
            </a:fld>
            <a:endParaRPr lang="en-US" altLang="fi-FI">
              <a:solidFill>
                <a:srgbClr val="898989"/>
              </a:solidFill>
            </a:endParaRPr>
          </a:p>
        </p:txBody>
      </p:sp>
      <p:sp>
        <p:nvSpPr>
          <p:cNvPr id="7" name="Alatunnisteen paikkamerkki 3">
            <a:extLst>
              <a:ext uri="{FF2B5EF4-FFF2-40B4-BE49-F238E27FC236}">
                <a16:creationId xmlns:a16="http://schemas.microsoft.com/office/drawing/2014/main" id="{75392D4B-0C6A-DB67-5A45-E990D71C6A70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copyright reserved @ Soili Poijula</a:t>
            </a:r>
          </a:p>
        </p:txBody>
      </p:sp>
      <p:sp>
        <p:nvSpPr>
          <p:cNvPr id="8" name="Dian numeron paikkamerkki 4">
            <a:extLst>
              <a:ext uri="{FF2B5EF4-FFF2-40B4-BE49-F238E27FC236}">
                <a16:creationId xmlns:a16="http://schemas.microsoft.com/office/drawing/2014/main" id="{165EBEB0-966E-C38C-9F93-E76F0406160A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4E61AECD-2A60-4B34-A7F6-5E54964EED68}" type="slidenum">
              <a:rPr lang="en-US" altLang="fi-FI"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eaLnBrk="1" hangingPunct="1"/>
              <a:t>8</a:t>
            </a:fld>
            <a:endParaRPr lang="en-US" altLang="fi-FI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Päivämäärän paikkamerkki 5">
            <a:extLst>
              <a:ext uri="{FF2B5EF4-FFF2-40B4-BE49-F238E27FC236}">
                <a16:creationId xmlns:a16="http://schemas.microsoft.com/office/drawing/2014/main" id="{D84492FB-8429-F155-2A2A-B4A2B7D0CA4D}"/>
              </a:ext>
            </a:extLst>
          </p:cNvPr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2009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5C6A448-116F-68A4-403F-F68C223A2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fi-FI" sz="40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Kriisityöntekijä</a:t>
            </a:r>
            <a:endParaRPr lang="en-US" sz="40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Alatunnisteen paikkamerkki 3">
            <a:extLst>
              <a:ext uri="{FF2B5EF4-FFF2-40B4-BE49-F238E27FC236}">
                <a16:creationId xmlns:a16="http://schemas.microsoft.com/office/drawing/2014/main" id="{DA791CB7-2326-BA10-09CE-A8D27A758894}"/>
              </a:ext>
            </a:extLst>
          </p:cNvPr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copyright reserved @ Soili Poijula</a:t>
            </a:r>
          </a:p>
        </p:txBody>
      </p:sp>
      <p:sp>
        <p:nvSpPr>
          <p:cNvPr id="13" name="Dian numeron paikkamerkki 4">
            <a:extLst>
              <a:ext uri="{FF2B5EF4-FFF2-40B4-BE49-F238E27FC236}">
                <a16:creationId xmlns:a16="http://schemas.microsoft.com/office/drawing/2014/main" id="{5DE69E58-363C-3CCF-7E95-8456A67D31B8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AF05E9CB-F285-4EB4-BFC2-F0FE9E8A9C91}" type="slidenum">
              <a:rPr lang="en-US" altLang="fi-FI"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eaLnBrk="1" hangingPunct="1"/>
              <a:t>8</a:t>
            </a:fld>
            <a:endParaRPr lang="en-US" altLang="fi-FI"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Päivämäärän paikkamerkki 5">
            <a:extLst>
              <a:ext uri="{FF2B5EF4-FFF2-40B4-BE49-F238E27FC236}">
                <a16:creationId xmlns:a16="http://schemas.microsoft.com/office/drawing/2014/main" id="{DA093676-8537-787B-9D78-76D7629B3367}"/>
              </a:ext>
            </a:extLst>
          </p:cNvPr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2009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6F52BA8-4B01-3D89-AA16-50CC26E3D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25538"/>
            <a:ext cx="7643812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fi-FI" sz="24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Soveltuvuuteen kuuluvia yksilön ominaisuuksia</a:t>
            </a: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: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empaattisuus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kestävyys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todellisuudentajuisuus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rauhallisuus rankoissa tilanteissa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tyyneys ja hallinta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objektiivisuus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vahva minäkäsitys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usko siihen, että ihmiset ovat vahvoja, lannistumattomia ja kykeneviä voittamaan ylivoimaisilta vaikuttavat vastoinkäymiset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kyky säilyttää pää kylmänä ja sydän lämpimänä rauhoittaa ja toimii mallina järkyttyneille ja pelkoon reagoiville autettaville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fi-FI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hyvät kommunikaatiotaidot</a:t>
            </a:r>
            <a:endParaRPr lang="en-US" sz="24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orakulmio 1">
            <a:extLst>
              <a:ext uri="{FF2B5EF4-FFF2-40B4-BE49-F238E27FC236}">
                <a16:creationId xmlns:a16="http://schemas.microsoft.com/office/drawing/2014/main" id="{7E442830-D635-77A6-6E96-8C3B4B193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1571625"/>
            <a:ext cx="61436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3200"/>
              <a:t>Äkillisyys merkitsee erilaista reaktiokulkua ja erilaista palautumissysteemiä kuin odotettu kriisi, se johon voi valmistautua.</a:t>
            </a:r>
          </a:p>
          <a:p>
            <a:pPr eaLnBrk="1" hangingPunct="1"/>
            <a:r>
              <a:rPr lang="fi-FI" altLang="fi-FI" sz="3200"/>
              <a:t>Se merkitsee myös erilaisia auttamisen keinoja.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2523</TotalTime>
  <Words>2710</Words>
  <Application>Microsoft Office PowerPoint</Application>
  <PresentationFormat>Näytössä katseltava diaesitys (4:3)</PresentationFormat>
  <Paragraphs>526</Paragraphs>
  <Slides>60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60</vt:i4>
      </vt:variant>
    </vt:vector>
  </HeadingPairs>
  <TitlesOfParts>
    <vt:vector size="68" baseType="lpstr">
      <vt:lpstr>Arial</vt:lpstr>
      <vt:lpstr>Calibri</vt:lpstr>
      <vt:lpstr>Century Schoolbook</vt:lpstr>
      <vt:lpstr>Wingdings</vt:lpstr>
      <vt:lpstr>Arial Black</vt:lpstr>
      <vt:lpstr>Helvetica</vt:lpstr>
      <vt:lpstr>Times New Roman</vt:lpstr>
      <vt:lpstr>Office-teema</vt:lpstr>
      <vt:lpstr>Kriisit ja trauma/ kriisissä olevan kohtaaminen </vt:lpstr>
      <vt:lpstr>Kriisin käsitteestä</vt:lpstr>
      <vt:lpstr>Elämän erilaiset kriisit</vt:lpstr>
      <vt:lpstr>Kriisi</vt:lpstr>
      <vt:lpstr>Kehityskriisit ja elämän kriisit</vt:lpstr>
      <vt:lpstr>Kriisi/kriisireaktiot</vt:lpstr>
      <vt:lpstr>Työstetty kriisi/läpikäyty kriisi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Shokissa olevan ihmisen kohtaaminen</vt:lpstr>
      <vt:lpstr>Miten auttaa omaista</vt:lpstr>
      <vt:lpstr>PowerPoint-esitys</vt:lpstr>
      <vt:lpstr>PowerPoint-esitys</vt:lpstr>
      <vt:lpstr>Ilmiöitä reaktiovaiheessa</vt:lpstr>
      <vt:lpstr>Ongelmia reaktiovaiheessa</vt:lpstr>
      <vt:lpstr>PowerPoint-esitys</vt:lpstr>
      <vt:lpstr>Miksi työstämis- ja käsittelyvaihe</vt:lpstr>
      <vt:lpstr>Ilmiöitä työstämis- ja käsittelyvaiheessa</vt:lpstr>
      <vt:lpstr>PowerPoint-esitys</vt:lpstr>
      <vt:lpstr>PowerPoint-esitys</vt:lpstr>
      <vt:lpstr>PowerPoint-esitys</vt:lpstr>
      <vt:lpstr>PowerPoint-esitys</vt:lpstr>
      <vt:lpstr>Toipumisessa auttavat</vt:lpstr>
      <vt:lpstr>PowerPoint-esitys</vt:lpstr>
      <vt:lpstr>Ongelmat kohtaamisessa</vt:lpstr>
      <vt:lpstr>Ongelmat kohtaamisessa jatkuu…</vt:lpstr>
      <vt:lpstr>Ongelmat kohtaamisessa jatkuu…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Uskomusjärjestelmä…</vt:lpstr>
      <vt:lpstr>Uskomusjärjestelmä…</vt:lpstr>
      <vt:lpstr>PowerPoint-esitys</vt:lpstr>
      <vt:lpstr>PowerPoint-esitys</vt:lpstr>
      <vt:lpstr>PowerPoint-esitys</vt:lpstr>
      <vt:lpstr>PowerPoint-esitys</vt:lpstr>
      <vt:lpstr>PowerPoint-esitys</vt:lpstr>
      <vt:lpstr>Heilurirajat ja epätäydelliset rajat</vt:lpstr>
      <vt:lpstr>Myötätuntouupumus </vt:lpstr>
      <vt:lpstr>Myötätuntouupumukseen vaikuttaa</vt:lpstr>
      <vt:lpstr>Auttajat/ Myötätuntouupumusta vahvistavat tekijät</vt:lpstr>
      <vt:lpstr>Auttajat/ Myötätuntouupumusta vahvistavat tekijät</vt:lpstr>
      <vt:lpstr>KEINOJA EHKÄISTÄ….</vt:lpstr>
      <vt:lpstr>Selviytymisen voimavarat</vt:lpstr>
    </vt:vector>
  </TitlesOfParts>
  <Company>Setlementtiyhdistys Naapuri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Riitta-Liisa Rusi</dc:creator>
  <cp:lastModifiedBy>Patronen Petri</cp:lastModifiedBy>
  <cp:revision>44</cp:revision>
  <dcterms:created xsi:type="dcterms:W3CDTF">2008-01-20T11:53:46Z</dcterms:created>
  <dcterms:modified xsi:type="dcterms:W3CDTF">2023-07-24T07:54:46Z</dcterms:modified>
</cp:coreProperties>
</file>