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60D4AB-87CB-4DFB-BCF8-6D980B25DF38}" v="2" dt="2022-10-19T13:11:58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" y="3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s Linda" userId="cef42e8e-2d29-456d-972a-70442b914493" providerId="ADAL" clId="{938F32F9-9941-4579-B138-B1DED823E016}"/>
    <pc:docChg chg="modSld">
      <pc:chgData name="Jordas Linda" userId="cef42e8e-2d29-456d-972a-70442b914493" providerId="ADAL" clId="{938F32F9-9941-4579-B138-B1DED823E016}" dt="2022-10-20T05:38:16.966" v="20" actId="20577"/>
      <pc:docMkLst>
        <pc:docMk/>
      </pc:docMkLst>
      <pc:sldChg chg="modSp mod">
        <pc:chgData name="Jordas Linda" userId="cef42e8e-2d29-456d-972a-70442b914493" providerId="ADAL" clId="{938F32F9-9941-4579-B138-B1DED823E016}" dt="2022-10-20T05:38:16.966" v="20" actId="20577"/>
        <pc:sldMkLst>
          <pc:docMk/>
          <pc:sldMk cId="2651057800" sldId="263"/>
        </pc:sldMkLst>
        <pc:spChg chg="mod">
          <ac:chgData name="Jordas Linda" userId="cef42e8e-2d29-456d-972a-70442b914493" providerId="ADAL" clId="{938F32F9-9941-4579-B138-B1DED823E016}" dt="2022-10-20T05:38:16.966" v="20" actId="20577"/>
          <ac:spMkLst>
            <pc:docMk/>
            <pc:sldMk cId="2651057800" sldId="263"/>
            <ac:spMk id="3" creationId="{2F2BDC42-7909-66B1-A252-E019C04501A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C41CDD-36D2-2287-B8CA-B63CCD887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fi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81520DB-5182-E9F5-4A2B-67DD430D1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fi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98C44F2-C228-EBBD-DD16-FB4EE494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7C1E-53EB-4307-92FF-359F43FCF2F6}" type="datetimeFigureOut">
              <a:rPr lang="fi-FI" smtClean="0"/>
              <a:t>20.10.2022</a:t>
            </a:fld>
            <a:endParaRPr lang="fi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278A151-6B74-79A9-1240-5A0C0710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2F245C-41EC-EAAD-6FEB-2B9DD537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38C3-6EB8-45A1-AC0B-0A50113EDF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50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E0654F-75F4-C38A-84C6-9B380D7E9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fi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021014C-DEDE-9E53-317D-780D3A00A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fi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31E744-A7CF-DA5A-685C-DE51B5060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7C1E-53EB-4307-92FF-359F43FCF2F6}" type="datetimeFigureOut">
              <a:rPr lang="fi-FI" smtClean="0"/>
              <a:t>20.10.2022</a:t>
            </a:fld>
            <a:endParaRPr lang="fi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B4DE56-9116-5D29-C26E-451385342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99E4FB5-C19B-D827-9240-E29A2EDB9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38C3-6EB8-45A1-AC0B-0A50113EDF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85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B6C7D5F-F3AC-75EC-DF42-43032696F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fi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58E4F9C-1AEB-C30C-439C-AB4813E5E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fi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D8BF86-A97E-5AE2-1E4C-C0C332DC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7C1E-53EB-4307-92FF-359F43FCF2F6}" type="datetimeFigureOut">
              <a:rPr lang="fi-FI" smtClean="0"/>
              <a:t>20.10.2022</a:t>
            </a:fld>
            <a:endParaRPr lang="fi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525E7C-B2E8-02FE-4722-45C56465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1274F0-8035-A074-2B70-117BDB6C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38C3-6EB8-45A1-AC0B-0A50113EDF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8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49F87F-1F26-9438-75E5-DC986C984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fi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78530C-5BAF-C137-62A4-1B6FC18E8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fi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B4E44D-10C5-0C51-7FFC-2D2B1165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7C1E-53EB-4307-92FF-359F43FCF2F6}" type="datetimeFigureOut">
              <a:rPr lang="fi-FI" smtClean="0"/>
              <a:t>20.10.2022</a:t>
            </a:fld>
            <a:endParaRPr lang="fi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C30DE1-936E-03F5-3BAA-4269A81B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382ADF2-ECAD-AE30-0EC6-B0638389D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38C3-6EB8-45A1-AC0B-0A50113EDF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230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68910B-9F0E-BD56-7F50-7C21E472A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fi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9DF7C6D-D1A4-EAC0-39C7-5D992C3EC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A6BBD1-7EE1-7196-6115-B5EBBB933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7C1E-53EB-4307-92FF-359F43FCF2F6}" type="datetimeFigureOut">
              <a:rPr lang="fi-FI" smtClean="0"/>
              <a:t>20.10.2022</a:t>
            </a:fld>
            <a:endParaRPr lang="fi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44EE5F-154F-1387-50C4-F02712FE1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B4E614-A5DF-2052-31AB-3363F94B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38C3-6EB8-45A1-AC0B-0A50113EDF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164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FFD9EA-02E1-97CB-EC1D-1668B4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fi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26B8DE-99D8-B2CA-9399-BF3E4C425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fi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0E4869D-966F-92BE-5B97-0CC062E60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fi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EFE1674-AD99-96FA-421C-BC1BE700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7C1E-53EB-4307-92FF-359F43FCF2F6}" type="datetimeFigureOut">
              <a:rPr lang="fi-FI" smtClean="0"/>
              <a:t>20.10.2022</a:t>
            </a:fld>
            <a:endParaRPr lang="fi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EE05524-9634-91B0-C7F5-C13E44E1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ACF0D2D-9A69-EFB8-59AF-A46E6B37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38C3-6EB8-45A1-AC0B-0A50113EDF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052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EE66F1-4E55-1F01-763E-8A816F64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fi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75CBC97-2C1C-5ABA-F278-A1B1061AF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60C2E22-78DB-BA0E-49EA-41A2B29F8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fi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62BA206-6CFB-B46C-33F2-BA328B0B1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F422631-CE0F-E05C-E6F9-CCAF6D329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fi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4A25D4F-8E00-09B0-AAB8-E7493C39F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7C1E-53EB-4307-92FF-359F43FCF2F6}" type="datetimeFigureOut">
              <a:rPr lang="fi-FI" smtClean="0"/>
              <a:t>20.10.2022</a:t>
            </a:fld>
            <a:endParaRPr lang="fi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CD53223-5B9D-F917-378C-B67C6732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2B56EAB-A587-2320-4E39-7BF0D26C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38C3-6EB8-45A1-AC0B-0A50113EDF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9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9516B5-BF2C-360F-7E02-33CE51F0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fi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0537B32-6AF1-473D-D107-3F2EC6DEA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7C1E-53EB-4307-92FF-359F43FCF2F6}" type="datetimeFigureOut">
              <a:rPr lang="fi-FI" smtClean="0"/>
              <a:t>20.10.2022</a:t>
            </a:fld>
            <a:endParaRPr lang="fi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C6B39FD-1494-7991-D628-1457F6EA2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CCAF5B2-BE01-44E5-F8E9-0DB08191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38C3-6EB8-45A1-AC0B-0A50113EDF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426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A966D9-1F36-1053-958C-8AA9D6039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7C1E-53EB-4307-92FF-359F43FCF2F6}" type="datetimeFigureOut">
              <a:rPr lang="fi-FI" smtClean="0"/>
              <a:t>20.10.2022</a:t>
            </a:fld>
            <a:endParaRPr lang="fi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DF2B11D-849A-4B39-DCEC-D5235FAE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89EDB37-32F6-B06D-F034-A961FB79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38C3-6EB8-45A1-AC0B-0A50113EDF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196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8D2824-F9E5-8EAA-BD50-B397E945C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fi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CB1C77-CFC1-224A-2002-02602130C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fi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D34A9D-AE76-5763-1C14-A6B1E9116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8C03F81-3ABD-8969-7FBD-C1B4BD00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7C1E-53EB-4307-92FF-359F43FCF2F6}" type="datetimeFigureOut">
              <a:rPr lang="fi-FI" smtClean="0"/>
              <a:t>20.10.2022</a:t>
            </a:fld>
            <a:endParaRPr lang="fi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572AD31-FF71-351A-3490-20A24149C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AD27E2D-1C36-4A38-0E20-BDD48DDE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38C3-6EB8-45A1-AC0B-0A50113EDF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785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382831-5581-A1F7-3066-71FF225D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fi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9298F9C-CE86-17CC-372A-5F3A1A8E1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4CB52AA-971C-E3F7-E49A-154BDA647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5E0D88-836A-A475-CF1F-EB79BFDE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7C1E-53EB-4307-92FF-359F43FCF2F6}" type="datetimeFigureOut">
              <a:rPr lang="fi-FI" smtClean="0"/>
              <a:t>20.10.2022</a:t>
            </a:fld>
            <a:endParaRPr lang="fi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0C27F69-C78F-9F8C-A779-366A3CF8E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6C7D9F-A0B8-5E8D-F865-9AC3B024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38C3-6EB8-45A1-AC0B-0A50113EDF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132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DC43FBD-76EB-BDD2-4F0D-65AFA51D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fi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A670A48-8A51-4F76-B91C-1F846E67D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fi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9D64C1F-B4C8-5E98-90DB-22482389A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07C1E-53EB-4307-92FF-359F43FCF2F6}" type="datetimeFigureOut">
              <a:rPr lang="fi-FI" smtClean="0"/>
              <a:t>20.10.2022</a:t>
            </a:fld>
            <a:endParaRPr lang="fi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7C2A9AE-58D4-FBC9-1F43-CDD75F4F3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2259C4-8661-943C-52A5-E4C289384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938C3-6EB8-45A1-AC0B-0A50113EDF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996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vl.fi/borgastift10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hyperlink" Target="https://youtu.be/GcaS_W8ZcA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vl.fi/borgastift100/for-forsamlingar/jubileumssan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vl.fi/borgastift100/for-forsamlingar/jubileumsbakels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6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text, träd, utomhus, hus&#10;&#10;Automatiskt genererad beskrivning">
            <a:extLst>
              <a:ext uri="{FF2B5EF4-FFF2-40B4-BE49-F238E27FC236}">
                <a16:creationId xmlns:a16="http://schemas.microsoft.com/office/drawing/2014/main" id="{6F4EA239-E0ED-D4C7-E4D5-819CF4DFE2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4"/>
          <a:stretch/>
        </p:blipFill>
        <p:spPr>
          <a:xfrm>
            <a:off x="20" y="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7EF40E2-4019-8441-40F3-27A42652B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70" y="5656351"/>
            <a:ext cx="6931319" cy="752217"/>
          </a:xfrm>
        </p:spPr>
        <p:txBody>
          <a:bodyPr anchor="b">
            <a:noAutofit/>
          </a:bodyPr>
          <a:lstStyle/>
          <a:p>
            <a:pPr algn="l"/>
            <a:r>
              <a:rPr lang="sv-FI" dirty="0">
                <a:solidFill>
                  <a:schemeClr val="tx1">
                    <a:lumMod val="85000"/>
                    <a:lumOff val="15000"/>
                  </a:schemeClr>
                </a:solidFill>
                <a:latin typeface="Martti" panose="02000000000000000000" pitchFamily="2" charset="0"/>
              </a:rPr>
              <a:t>Borgå stift 100 år</a:t>
            </a:r>
            <a:endParaRPr lang="fi-FI" dirty="0">
              <a:solidFill>
                <a:schemeClr val="tx1">
                  <a:lumMod val="85000"/>
                  <a:lumOff val="15000"/>
                </a:schemeClr>
              </a:solidFill>
              <a:latin typeface="Martt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10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5FCD0F9-4688-5B0C-2F5C-0E793AE3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077" y="1042080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Martti" panose="02000000000000000000" pitchFamily="2" charset="0"/>
              </a:rPr>
              <a:t>100 </a:t>
            </a:r>
            <a:r>
              <a:rPr lang="en-US" sz="4000" kern="1200" dirty="0" err="1">
                <a:solidFill>
                  <a:schemeClr val="tx1"/>
                </a:solidFill>
                <a:latin typeface="Martti" panose="02000000000000000000" pitchFamily="2" charset="0"/>
              </a:rPr>
              <a:t>års</a:t>
            </a:r>
            <a:r>
              <a:rPr lang="en-US" sz="4000" kern="1200" dirty="0">
                <a:solidFill>
                  <a:schemeClr val="tx1"/>
                </a:solidFill>
                <a:latin typeface="Martti" panose="020000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Martti" panose="02000000000000000000" pitchFamily="2" charset="0"/>
              </a:rPr>
              <a:t>jubileum</a:t>
            </a:r>
            <a:endParaRPr lang="en-US" sz="4000" kern="1200" dirty="0">
              <a:solidFill>
                <a:schemeClr val="tx1"/>
              </a:solidFill>
              <a:latin typeface="Martti" panose="02000000000000000000" pitchFamily="2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2B5CC9-9C1E-37AE-BC38-24763DA65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2623381"/>
            <a:ext cx="4062273" cy="355358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200" dirty="0" err="1">
                <a:latin typeface="Martti" panose="02000000000000000000" pitchFamily="2" charset="0"/>
              </a:rPr>
              <a:t>Jubileumsåret</a:t>
            </a:r>
            <a:r>
              <a:rPr lang="en-US" sz="2200" dirty="0">
                <a:latin typeface="Martti" panose="02000000000000000000" pitchFamily="2" charset="0"/>
              </a:rPr>
              <a:t> </a:t>
            </a:r>
            <a:r>
              <a:rPr lang="en-US" sz="2200" dirty="0" err="1">
                <a:latin typeface="Martti" panose="02000000000000000000" pitchFamily="2" charset="0"/>
              </a:rPr>
              <a:t>inleds</a:t>
            </a:r>
            <a:r>
              <a:rPr lang="en-US" sz="2200" dirty="0">
                <a:latin typeface="Martti" panose="02000000000000000000" pitchFamily="2" charset="0"/>
              </a:rPr>
              <a:t> med </a:t>
            </a:r>
            <a:r>
              <a:rPr lang="en-US" sz="2200" dirty="0" err="1">
                <a:latin typeface="Martti" panose="02000000000000000000" pitchFamily="2" charset="0"/>
              </a:rPr>
              <a:t>högmässa</a:t>
            </a:r>
            <a:r>
              <a:rPr lang="en-US" sz="2200" dirty="0">
                <a:latin typeface="Martti" panose="02000000000000000000" pitchFamily="2" charset="0"/>
              </a:rPr>
              <a:t> </a:t>
            </a:r>
            <a:r>
              <a:rPr lang="en-US" sz="2200" dirty="0" err="1">
                <a:latin typeface="Martti" panose="02000000000000000000" pitchFamily="2" charset="0"/>
              </a:rPr>
              <a:t>i</a:t>
            </a:r>
            <a:r>
              <a:rPr lang="en-US" sz="2200" dirty="0">
                <a:latin typeface="Martti" panose="02000000000000000000" pitchFamily="2" charset="0"/>
              </a:rPr>
              <a:t> </a:t>
            </a:r>
            <a:r>
              <a:rPr lang="en-US" sz="2200" dirty="0" err="1">
                <a:latin typeface="Martti" panose="02000000000000000000" pitchFamily="2" charset="0"/>
              </a:rPr>
              <a:t>Borgå</a:t>
            </a:r>
            <a:r>
              <a:rPr lang="en-US" sz="2200" dirty="0">
                <a:latin typeface="Martti" panose="02000000000000000000" pitchFamily="2" charset="0"/>
              </a:rPr>
              <a:t> </a:t>
            </a:r>
            <a:r>
              <a:rPr lang="en-US" sz="2200" dirty="0" err="1">
                <a:latin typeface="Martti" panose="02000000000000000000" pitchFamily="2" charset="0"/>
              </a:rPr>
              <a:t>domkyrka</a:t>
            </a:r>
            <a:r>
              <a:rPr lang="en-US" sz="2200" dirty="0">
                <a:latin typeface="Martti" panose="02000000000000000000" pitchFamily="2" charset="0"/>
              </a:rPr>
              <a:t> </a:t>
            </a:r>
            <a:r>
              <a:rPr lang="en-US" sz="2200" dirty="0" err="1">
                <a:latin typeface="Martti" panose="02000000000000000000" pitchFamily="2" charset="0"/>
              </a:rPr>
              <a:t>och</a:t>
            </a:r>
            <a:r>
              <a:rPr lang="en-US" sz="2200" dirty="0">
                <a:latin typeface="Martti" panose="02000000000000000000" pitchFamily="2" charset="0"/>
              </a:rPr>
              <a:t> </a:t>
            </a:r>
            <a:r>
              <a:rPr lang="en-US" sz="2200" dirty="0" err="1">
                <a:latin typeface="Martti" panose="02000000000000000000" pitchFamily="2" charset="0"/>
              </a:rPr>
              <a:t>nyårsmottagning</a:t>
            </a:r>
            <a:r>
              <a:rPr lang="en-US" sz="2200" dirty="0">
                <a:latin typeface="Martti" panose="02000000000000000000" pitchFamily="2" charset="0"/>
              </a:rPr>
              <a:t> </a:t>
            </a:r>
            <a:r>
              <a:rPr lang="en-US" sz="2200" dirty="0" err="1">
                <a:latin typeface="Martti" panose="02000000000000000000" pitchFamily="2" charset="0"/>
              </a:rPr>
              <a:t>i</a:t>
            </a:r>
            <a:r>
              <a:rPr lang="en-US" sz="2200" dirty="0">
                <a:latin typeface="Martti" panose="02000000000000000000" pitchFamily="2" charset="0"/>
              </a:rPr>
              <a:t> </a:t>
            </a:r>
            <a:r>
              <a:rPr lang="en-US" sz="2200" dirty="0" err="1">
                <a:latin typeface="Martti" panose="02000000000000000000" pitchFamily="2" charset="0"/>
              </a:rPr>
              <a:t>biskopsgården</a:t>
            </a:r>
            <a:r>
              <a:rPr lang="en-US" sz="2200" dirty="0">
                <a:latin typeface="Martti" panose="02000000000000000000" pitchFamily="2" charset="0"/>
              </a:rPr>
              <a:t> </a:t>
            </a:r>
            <a:r>
              <a:rPr lang="en-US" sz="2200" dirty="0" err="1">
                <a:latin typeface="Martti" panose="02000000000000000000" pitchFamily="2" charset="0"/>
              </a:rPr>
              <a:t>på</a:t>
            </a:r>
            <a:r>
              <a:rPr lang="en-US" sz="2200" dirty="0">
                <a:latin typeface="Martti" panose="02000000000000000000" pitchFamily="2" charset="0"/>
              </a:rPr>
              <a:t> </a:t>
            </a:r>
            <a:r>
              <a:rPr lang="en-US" sz="2200" dirty="0" err="1">
                <a:latin typeface="Martti" panose="02000000000000000000" pitchFamily="2" charset="0"/>
              </a:rPr>
              <a:t>nyårsdagen</a:t>
            </a:r>
            <a:r>
              <a:rPr lang="en-US" sz="2200" dirty="0">
                <a:latin typeface="Martti" panose="02000000000000000000" pitchFamily="2" charset="0"/>
              </a:rPr>
              <a:t> 2023. </a:t>
            </a:r>
          </a:p>
          <a:p>
            <a:r>
              <a:rPr lang="en-US" sz="2200" dirty="0" err="1">
                <a:latin typeface="Martti" panose="02000000000000000000" pitchFamily="2" charset="0"/>
              </a:rPr>
              <a:t>Året</a:t>
            </a:r>
            <a:r>
              <a:rPr lang="en-US" sz="2200" dirty="0">
                <a:latin typeface="Martti" panose="02000000000000000000" pitchFamily="2" charset="0"/>
              </a:rPr>
              <a:t> </a:t>
            </a:r>
            <a:r>
              <a:rPr lang="en-US" sz="2200" dirty="0" err="1">
                <a:latin typeface="Martti" panose="02000000000000000000" pitchFamily="2" charset="0"/>
              </a:rPr>
              <a:t>avslutas</a:t>
            </a:r>
            <a:r>
              <a:rPr lang="en-US" sz="2200" dirty="0">
                <a:latin typeface="Martti" panose="02000000000000000000" pitchFamily="2" charset="0"/>
              </a:rPr>
              <a:t> med </a:t>
            </a:r>
            <a:r>
              <a:rPr lang="en-US" sz="2200" dirty="0" err="1">
                <a:latin typeface="Martti" panose="02000000000000000000" pitchFamily="2" charset="0"/>
              </a:rPr>
              <a:t>Stiftsdagar</a:t>
            </a:r>
            <a:r>
              <a:rPr lang="en-US" sz="2200" dirty="0">
                <a:latin typeface="Martti" panose="02000000000000000000" pitchFamily="2" charset="0"/>
              </a:rPr>
              <a:t> </a:t>
            </a:r>
            <a:r>
              <a:rPr lang="en-US" sz="2200" dirty="0" err="1">
                <a:latin typeface="Martti" panose="02000000000000000000" pitchFamily="2" charset="0"/>
              </a:rPr>
              <a:t>och</a:t>
            </a:r>
            <a:r>
              <a:rPr lang="en-US" sz="2200" dirty="0">
                <a:latin typeface="Martti" panose="02000000000000000000" pitchFamily="2" charset="0"/>
              </a:rPr>
              <a:t> </a:t>
            </a:r>
            <a:r>
              <a:rPr lang="en-US" sz="2200" dirty="0" err="1">
                <a:latin typeface="Martti" panose="02000000000000000000" pitchFamily="2" charset="0"/>
              </a:rPr>
              <a:t>jubileumsfest</a:t>
            </a:r>
            <a:r>
              <a:rPr lang="en-US" sz="2200" dirty="0">
                <a:latin typeface="Martti" panose="02000000000000000000" pitchFamily="2" charset="0"/>
              </a:rPr>
              <a:t> den 27-29 </a:t>
            </a:r>
            <a:r>
              <a:rPr lang="en-US" sz="2200" dirty="0" err="1">
                <a:latin typeface="Martti" panose="02000000000000000000" pitchFamily="2" charset="0"/>
              </a:rPr>
              <a:t>oktober</a:t>
            </a:r>
            <a:r>
              <a:rPr lang="en-US" sz="2200" dirty="0">
                <a:latin typeface="Martti" panose="02000000000000000000" pitchFamily="2" charset="0"/>
              </a:rPr>
              <a:t> </a:t>
            </a:r>
            <a:r>
              <a:rPr lang="en-US" sz="2200" dirty="0" err="1">
                <a:latin typeface="Martti" panose="02000000000000000000" pitchFamily="2" charset="0"/>
              </a:rPr>
              <a:t>på</a:t>
            </a:r>
            <a:r>
              <a:rPr lang="en-US" sz="2200" dirty="0">
                <a:latin typeface="Martti" panose="02000000000000000000" pitchFamily="2" charset="0"/>
              </a:rPr>
              <a:t> </a:t>
            </a:r>
            <a:r>
              <a:rPr lang="en-US" sz="2200" dirty="0" err="1">
                <a:latin typeface="Martti" panose="02000000000000000000" pitchFamily="2" charset="0"/>
              </a:rPr>
              <a:t>Konstfabriken</a:t>
            </a:r>
            <a:r>
              <a:rPr lang="en-US" sz="2200" dirty="0">
                <a:latin typeface="Martti" panose="02000000000000000000" pitchFamily="2" charset="0"/>
              </a:rPr>
              <a:t> </a:t>
            </a:r>
            <a:r>
              <a:rPr lang="en-US" sz="2200" dirty="0" err="1">
                <a:latin typeface="Martti" panose="02000000000000000000" pitchFamily="2" charset="0"/>
              </a:rPr>
              <a:t>i</a:t>
            </a:r>
            <a:r>
              <a:rPr lang="en-US" sz="2200" dirty="0">
                <a:latin typeface="Martti" panose="02000000000000000000" pitchFamily="2" charset="0"/>
              </a:rPr>
              <a:t> </a:t>
            </a:r>
            <a:r>
              <a:rPr lang="en-US" sz="2200" dirty="0" err="1">
                <a:latin typeface="Martti" panose="02000000000000000000" pitchFamily="2" charset="0"/>
              </a:rPr>
              <a:t>Borgå</a:t>
            </a:r>
            <a:r>
              <a:rPr lang="en-US" sz="2200" dirty="0">
                <a:latin typeface="Martti" panose="02000000000000000000" pitchFamily="2" charset="0"/>
              </a:rPr>
              <a:t>. </a:t>
            </a:r>
          </a:p>
          <a:p>
            <a:r>
              <a:rPr lang="en-US" sz="2200" dirty="0" err="1">
                <a:latin typeface="Martti" panose="02000000000000000000" pitchFamily="2" charset="0"/>
              </a:rPr>
              <a:t>Däremellan</a:t>
            </a:r>
            <a:r>
              <a:rPr lang="en-US" sz="2200" dirty="0">
                <a:latin typeface="Martti" panose="02000000000000000000" pitchFamily="2" charset="0"/>
              </a:rPr>
              <a:t> </a:t>
            </a:r>
            <a:r>
              <a:rPr lang="en-US" sz="2200" dirty="0" err="1">
                <a:latin typeface="Martti" panose="02000000000000000000" pitchFamily="2" charset="0"/>
              </a:rPr>
              <a:t>syns</a:t>
            </a:r>
            <a:r>
              <a:rPr lang="en-US" sz="2200" dirty="0">
                <a:latin typeface="Martti" panose="02000000000000000000" pitchFamily="2" charset="0"/>
              </a:rPr>
              <a:t> </a:t>
            </a:r>
            <a:r>
              <a:rPr lang="en-US" sz="2200" dirty="0" err="1">
                <a:latin typeface="Martti" panose="02000000000000000000" pitchFamily="2" charset="0"/>
              </a:rPr>
              <a:t>festligheterna</a:t>
            </a:r>
            <a:r>
              <a:rPr lang="en-US" sz="2200" dirty="0">
                <a:latin typeface="Martti" panose="02000000000000000000" pitchFamily="2" charset="0"/>
              </a:rPr>
              <a:t> </a:t>
            </a:r>
            <a:r>
              <a:rPr lang="en-US" sz="2200" dirty="0" err="1">
                <a:latin typeface="Martti" panose="02000000000000000000" pitchFamily="2" charset="0"/>
              </a:rPr>
              <a:t>på</a:t>
            </a:r>
            <a:r>
              <a:rPr lang="en-US" sz="2200" dirty="0">
                <a:latin typeface="Martti" panose="02000000000000000000" pitchFamily="2" charset="0"/>
              </a:rPr>
              <a:t> </a:t>
            </a:r>
            <a:r>
              <a:rPr lang="en-US" sz="2200" dirty="0" err="1">
                <a:latin typeface="Martti" panose="02000000000000000000" pitchFamily="2" charset="0"/>
              </a:rPr>
              <a:t>olika</a:t>
            </a:r>
            <a:r>
              <a:rPr lang="en-US" sz="2200" dirty="0">
                <a:latin typeface="Martti" panose="02000000000000000000" pitchFamily="2" charset="0"/>
              </a:rPr>
              <a:t> </a:t>
            </a:r>
            <a:r>
              <a:rPr lang="en-US" sz="2200" dirty="0" err="1">
                <a:latin typeface="Martti" panose="02000000000000000000" pitchFamily="2" charset="0"/>
              </a:rPr>
              <a:t>sätt</a:t>
            </a:r>
            <a:r>
              <a:rPr lang="en-US" sz="2200" dirty="0">
                <a:latin typeface="Martti" panose="02000000000000000000" pitchFamily="2" charset="0"/>
              </a:rPr>
              <a:t> </a:t>
            </a:r>
            <a:r>
              <a:rPr lang="en-US" sz="2200" dirty="0" err="1">
                <a:latin typeface="Martti" panose="02000000000000000000" pitchFamily="2" charset="0"/>
              </a:rPr>
              <a:t>i</a:t>
            </a:r>
            <a:r>
              <a:rPr lang="en-US" sz="2200" dirty="0">
                <a:latin typeface="Martti" panose="02000000000000000000" pitchFamily="2" charset="0"/>
              </a:rPr>
              <a:t> </a:t>
            </a:r>
            <a:r>
              <a:rPr lang="en-US" sz="2200" dirty="0" err="1">
                <a:latin typeface="Martti" panose="02000000000000000000" pitchFamily="2" charset="0"/>
              </a:rPr>
              <a:t>stiftet</a:t>
            </a:r>
            <a:r>
              <a:rPr lang="en-US" sz="2200" dirty="0">
                <a:latin typeface="Martti" panose="02000000000000000000" pitchFamily="2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latin typeface="Martti" panose="02000000000000000000" pitchFamily="2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4D87AA8-BD60-A7CA-4578-A7498AA9F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17" y="643467"/>
            <a:ext cx="5869987" cy="5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B25404-33B3-7E3A-9A17-57EC2309A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937882"/>
            <a:ext cx="4840010" cy="723936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en-US" sz="4000" dirty="0"/>
            </a:br>
            <a:r>
              <a:rPr lang="sv-FI" sz="4000" dirty="0">
                <a:latin typeface="MarttiTeksti" panose="02000000000000000000" pitchFamily="2" charset="0"/>
              </a:rPr>
              <a:t>Information och kommunikation</a:t>
            </a:r>
            <a:endParaRPr lang="sv-FI" sz="4000" dirty="0"/>
          </a:p>
        </p:txBody>
      </p:sp>
      <p:pic>
        <p:nvPicPr>
          <p:cNvPr id="6" name="Platshållare för innehåll 5" descr="En bild som visar text, träd, utomhus, hus&#10;&#10;Automatiskt genererad beskrivning">
            <a:extLst>
              <a:ext uri="{FF2B5EF4-FFF2-40B4-BE49-F238E27FC236}">
                <a16:creationId xmlns:a16="http://schemas.microsoft.com/office/drawing/2014/main" id="{D025D2A7-C330-B6F5-4F50-8C736933C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r="18601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48F67E-FF23-8903-39CC-848499A2D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3787" y="2080008"/>
            <a:ext cx="5293025" cy="425995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sv-FI" dirty="0">
              <a:latin typeface="MarttiTeksti" panose="02000000000000000000" pitchFamily="2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sv-FI" dirty="0">
                <a:latin typeface="MarttiTeksti" panose="02000000000000000000" pitchFamily="2" charset="0"/>
              </a:rPr>
              <a:t>Teamskanal: Anställda i Borgå stift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sv-FI" dirty="0">
                <a:latin typeface="MarttiTeksti" panose="02000000000000000000" pitchFamily="2" charset="0"/>
              </a:rPr>
              <a:t>Nyhetsbrevet i kyrkan (via e-post eller på webben)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sv-FI" dirty="0">
                <a:latin typeface="MarttiTeksti" panose="02000000000000000000" pitchFamily="2" charset="0"/>
              </a:rPr>
              <a:t>Jubiléets webbplats (</a:t>
            </a:r>
            <a:r>
              <a:rPr lang="sv-FI" dirty="0">
                <a:latin typeface="MarttiTeksti" panose="02000000000000000000" pitchFamily="2" charset="0"/>
                <a:hlinkClick r:id="rId3"/>
              </a:rPr>
              <a:t>https://evl.fi/borgastift100</a:t>
            </a:r>
            <a:r>
              <a:rPr lang="sv-FI" dirty="0">
                <a:latin typeface="MarttiTeksti" panose="02000000000000000000" pitchFamily="2" charset="0"/>
              </a:rPr>
              <a:t>)</a:t>
            </a:r>
          </a:p>
          <a:p>
            <a:endParaRPr lang="sv-FI" sz="1000" dirty="0"/>
          </a:p>
        </p:txBody>
      </p:sp>
      <p:pic>
        <p:nvPicPr>
          <p:cNvPr id="13" name="Bildobjekt 12">
            <a:hlinkClick r:id="rId4"/>
            <a:extLst>
              <a:ext uri="{FF2B5EF4-FFF2-40B4-BE49-F238E27FC236}">
                <a16:creationId xmlns:a16="http://schemas.microsoft.com/office/drawing/2014/main" id="{0F6A5787-8BCC-F729-5F15-427FA4193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787" y="3741826"/>
            <a:ext cx="4824764" cy="27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6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1AA226E-06F2-D1D0-6DBE-EF90E04A7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337" y="340385"/>
            <a:ext cx="6464332" cy="765978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altLang="sv-FI" sz="3000" dirty="0" err="1">
                <a:latin typeface="MarttiTeksti" panose="02000000000000000000" pitchFamily="2" charset="0"/>
              </a:rPr>
              <a:t>Jubileumskommittén</a:t>
            </a:r>
            <a:r>
              <a:rPr lang="en-US" altLang="sv-FI" sz="3000" dirty="0">
                <a:latin typeface="MarttiTeksti" panose="02000000000000000000" pitchFamily="2" charset="0"/>
              </a:rPr>
              <a:t> </a:t>
            </a:r>
            <a:r>
              <a:rPr lang="en-US" altLang="sv-FI" sz="3000" dirty="0" err="1">
                <a:latin typeface="MarttiTeksti" panose="02000000000000000000" pitchFamily="2" charset="0"/>
              </a:rPr>
              <a:t>har</a:t>
            </a:r>
            <a:r>
              <a:rPr lang="en-US" altLang="sv-FI" sz="3000" dirty="0">
                <a:latin typeface="MarttiTeksti" panose="02000000000000000000" pitchFamily="2" charset="0"/>
              </a:rPr>
              <a:t> </a:t>
            </a:r>
            <a:r>
              <a:rPr lang="en-US" altLang="sv-FI" sz="3000" dirty="0" err="1">
                <a:latin typeface="MarttiTeksti" panose="02000000000000000000" pitchFamily="2" charset="0"/>
              </a:rPr>
              <a:t>planerat</a:t>
            </a:r>
            <a:r>
              <a:rPr lang="en-US" altLang="sv-FI" sz="3000" dirty="0">
                <a:latin typeface="MarttiTeksti" panose="02000000000000000000" pitchFamily="2" charset="0"/>
              </a:rPr>
              <a:t> </a:t>
            </a:r>
            <a:r>
              <a:rPr lang="en-US" altLang="sv-FI" sz="3000" dirty="0" err="1">
                <a:latin typeface="MarttiTeksti" panose="02000000000000000000" pitchFamily="2" charset="0"/>
              </a:rPr>
              <a:t>följande</a:t>
            </a:r>
            <a:r>
              <a:rPr lang="en-US" altLang="sv-FI" sz="3000" dirty="0">
                <a:latin typeface="MarttiTeksti" panose="02000000000000000000" pitchFamily="2" charset="0"/>
              </a:rPr>
              <a:t>: </a:t>
            </a:r>
            <a:endParaRPr lang="en-US" sz="3000" dirty="0">
              <a:latin typeface="MarttiTeksti" panose="02000000000000000000" pitchFamily="2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0866664-79A3-65F8-7923-F5BECE42B1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7" r="16221"/>
          <a:stretch/>
        </p:blipFill>
        <p:spPr>
          <a:xfrm>
            <a:off x="838205" y="1106363"/>
            <a:ext cx="3449476" cy="3864154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9CC0B3-992E-C7D3-033C-4E382714D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6337" y="1380931"/>
            <a:ext cx="6397458" cy="4197936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En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glad </a:t>
            </a:r>
            <a:r>
              <a:rPr lang="en-US" altLang="sv-FI" sz="2200" b="1" dirty="0" err="1">
                <a:solidFill>
                  <a:schemeClr val="tx1"/>
                </a:solidFill>
                <a:latin typeface="MarttiTeksti" panose="02000000000000000000" pitchFamily="2" charset="0"/>
              </a:rPr>
              <a:t>jubileumssång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med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samhörighet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som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tema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.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Sången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är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skriven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av Camilla Cederholm för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att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användas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vid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församlingarnas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gudstjänster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och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samlingar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samt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vid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olika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tillfällen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i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stiftet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. Text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och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melodi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finns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på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  <a:hlinkClick r:id="rId3"/>
              </a:rPr>
              <a:t>jubiléets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  <a:hlinkClick r:id="rId3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  <a:hlinkClick r:id="rId3"/>
              </a:rPr>
              <a:t>webbplats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.  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sv-FI" altLang="sv-FI" sz="2200" b="1" dirty="0">
                <a:solidFill>
                  <a:schemeClr val="tx1"/>
                </a:solidFill>
                <a:latin typeface="MarttiTeksti" panose="02000000000000000000" pitchFamily="2" charset="0"/>
              </a:rPr>
              <a:t>Ett undervisningsmaterial </a:t>
            </a:r>
            <a:r>
              <a:rPr lang="sv-FI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som ska kunna användas i samarbete med skolorna på orten. Profilen på materialet är sådan att alla i skolan ska kunna ta del av innehållet.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Ett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b="1" dirty="0" err="1">
                <a:solidFill>
                  <a:schemeClr val="tx1"/>
                </a:solidFill>
                <a:latin typeface="MarttiTeksti" panose="02000000000000000000" pitchFamily="2" charset="0"/>
              </a:rPr>
              <a:t>sånghäfte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med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jubileumssången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,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psalmer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och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sånger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.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Sånghäftet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ska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kunna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användas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vid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samlingar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och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olika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tillfällen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under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jubileumsåret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.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Sånghäftet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utkommer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i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både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tryckt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och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digital form. </a:t>
            </a:r>
            <a:endParaRPr lang="en-US" sz="2200" dirty="0">
              <a:solidFill>
                <a:schemeClr val="tx1"/>
              </a:solidFill>
              <a:latin typeface="MarttiTekst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6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5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7438EDD-2179-98B4-9C52-4ABC68D2AC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7" r="16221"/>
          <a:stretch/>
        </p:blipFill>
        <p:spPr>
          <a:xfrm>
            <a:off x="7128587" y="1184947"/>
            <a:ext cx="4170784" cy="4672174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0C46E3-79B3-E801-B3BF-30F3C140B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427512"/>
            <a:ext cx="5452534" cy="618704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endParaRPr lang="en-US" altLang="sv-FI" sz="2200" dirty="0">
              <a:solidFill>
                <a:schemeClr val="tx1"/>
              </a:solidFill>
              <a:latin typeface="MarttiTeksti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En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b="1" dirty="0" err="1">
                <a:solidFill>
                  <a:schemeClr val="tx1"/>
                </a:solidFill>
                <a:latin typeface="MarttiTeksti" panose="02000000000000000000" pitchFamily="2" charset="0"/>
              </a:rPr>
              <a:t>jubileumsbakelse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har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skapats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av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Marthaförbundet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.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Receptet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finns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på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  <a:hlinkClick r:id="rId3"/>
              </a:rPr>
              <a:t>jubiléets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  <a:hlinkClick r:id="rId3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  <a:hlinkClick r:id="rId3"/>
              </a:rPr>
              <a:t>webbplats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En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b="1" dirty="0" err="1">
                <a:solidFill>
                  <a:schemeClr val="tx1"/>
                </a:solidFill>
                <a:latin typeface="MarttiTeksti" panose="02000000000000000000" pitchFamily="2" charset="0"/>
              </a:rPr>
              <a:t>jubileumsbok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som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skildrar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mångfalden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i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Borgå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stifts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liv,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både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i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nutid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och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i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historien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.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Boken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skrivs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av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ett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flertal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skribenter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och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utkommer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hösten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2023. I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boken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ingår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även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en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tabula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gratulatoria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med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möjlighet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till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uppvaktning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i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anledning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av </a:t>
            </a:r>
            <a:r>
              <a:rPr lang="en-US" altLang="sv-FI" sz="2200" dirty="0" err="1">
                <a:solidFill>
                  <a:schemeClr val="tx1"/>
                </a:solidFill>
                <a:latin typeface="MarttiTeksti" panose="02000000000000000000" pitchFamily="2" charset="0"/>
              </a:rPr>
              <a:t>jubiléet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. </a:t>
            </a:r>
          </a:p>
          <a:p>
            <a:pPr marR="0" lvl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sv-FI" sz="22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En</a:t>
            </a:r>
            <a:r>
              <a:rPr kumimoji="0" lang="en-US" altLang="sv-FI" sz="22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 </a:t>
            </a:r>
            <a:r>
              <a:rPr kumimoji="0" lang="en-US" altLang="sv-FI" sz="2200" b="1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tv-</a:t>
            </a:r>
            <a:r>
              <a:rPr kumimoji="0" lang="en-US" altLang="sv-FI" sz="2200" b="1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serie</a:t>
            </a:r>
            <a:r>
              <a:rPr kumimoji="0" lang="en-US" altLang="sv-FI" sz="22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 med </a:t>
            </a:r>
            <a:r>
              <a:rPr kumimoji="0" lang="en-US" altLang="sv-FI" sz="22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stiftets</a:t>
            </a:r>
            <a:r>
              <a:rPr kumimoji="0" lang="en-US" altLang="sv-FI" sz="22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 fem </a:t>
            </a:r>
            <a:r>
              <a:rPr kumimoji="0" lang="en-US" altLang="sv-FI" sz="22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biskopar</a:t>
            </a:r>
            <a:r>
              <a:rPr kumimoji="0" lang="en-US" altLang="sv-FI" sz="22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. I </a:t>
            </a:r>
            <a:r>
              <a:rPr kumimoji="0" lang="en-US" altLang="sv-FI" sz="22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programmen</a:t>
            </a:r>
            <a:r>
              <a:rPr lang="en-US" altLang="sv-FI" sz="2200" dirty="0">
                <a:solidFill>
                  <a:schemeClr val="tx1"/>
                </a:solidFill>
                <a:latin typeface="MarttiTeksti" panose="02000000000000000000" pitchFamily="2" charset="0"/>
              </a:rPr>
              <a:t> </a:t>
            </a:r>
            <a:r>
              <a:rPr kumimoji="0" lang="en-US" altLang="sv-FI" sz="22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(á 20 min) </a:t>
            </a:r>
            <a:r>
              <a:rPr kumimoji="0" lang="en-US" altLang="sv-FI" sz="22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varvas</a:t>
            </a:r>
            <a:r>
              <a:rPr kumimoji="0" lang="en-US" altLang="sv-FI" sz="22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 </a:t>
            </a:r>
            <a:r>
              <a:rPr kumimoji="0" lang="en-US" altLang="sv-FI" sz="22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personliga</a:t>
            </a:r>
            <a:r>
              <a:rPr kumimoji="0" lang="en-US" altLang="sv-FI" sz="22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 </a:t>
            </a:r>
            <a:r>
              <a:rPr kumimoji="0" lang="en-US" altLang="sv-FI" sz="22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minnen</a:t>
            </a:r>
            <a:r>
              <a:rPr kumimoji="0" lang="en-US" altLang="sv-FI" sz="22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 med </a:t>
            </a:r>
            <a:r>
              <a:rPr kumimoji="0" lang="en-US" altLang="sv-FI" sz="22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speciella</a:t>
            </a:r>
            <a:r>
              <a:rPr kumimoji="0" lang="en-US" altLang="sv-FI" sz="22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 </a:t>
            </a:r>
            <a:r>
              <a:rPr kumimoji="0" lang="en-US" altLang="sv-FI" sz="22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händelser</a:t>
            </a:r>
            <a:r>
              <a:rPr kumimoji="0" lang="en-US" altLang="sv-FI" sz="22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 </a:t>
            </a:r>
            <a:r>
              <a:rPr kumimoji="0" lang="en-US" altLang="sv-FI" sz="22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och</a:t>
            </a:r>
            <a:r>
              <a:rPr kumimoji="0" lang="en-US" altLang="sv-FI" sz="22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 </a:t>
            </a:r>
            <a:r>
              <a:rPr kumimoji="0" lang="en-US" altLang="sv-FI" sz="22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vändpunkter</a:t>
            </a:r>
            <a:r>
              <a:rPr kumimoji="0" lang="en-US" altLang="sv-FI" sz="22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 </a:t>
            </a:r>
            <a:r>
              <a:rPr kumimoji="0" lang="en-US" altLang="sv-FI" sz="22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i</a:t>
            </a:r>
            <a:r>
              <a:rPr kumimoji="0" lang="en-US" altLang="sv-FI" sz="22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 </a:t>
            </a:r>
            <a:r>
              <a:rPr kumimoji="0" lang="en-US" altLang="sv-FI" sz="22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Borgå</a:t>
            </a:r>
            <a:r>
              <a:rPr kumimoji="0" lang="en-US" altLang="sv-FI" sz="22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 </a:t>
            </a:r>
            <a:r>
              <a:rPr kumimoji="0" lang="en-US" altLang="sv-FI" sz="22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stift</a:t>
            </a:r>
            <a:r>
              <a:rPr kumimoji="0" lang="en-US" altLang="sv-FI" sz="22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 under </a:t>
            </a:r>
            <a:r>
              <a:rPr kumimoji="0" lang="en-US" altLang="sv-FI" sz="22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deras</a:t>
            </a:r>
            <a:r>
              <a:rPr kumimoji="0" lang="en-US" altLang="sv-FI" sz="22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 </a:t>
            </a:r>
            <a:r>
              <a:rPr kumimoji="0" lang="en-US" altLang="sv-FI" sz="22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tid</a:t>
            </a:r>
            <a:r>
              <a:rPr kumimoji="0" lang="en-US" altLang="sv-FI" sz="22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 </a:t>
            </a:r>
            <a:r>
              <a:rPr kumimoji="0" lang="en-US" altLang="sv-FI" sz="22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som</a:t>
            </a:r>
            <a:r>
              <a:rPr kumimoji="0" lang="en-US" altLang="sv-FI" sz="22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ttiTeksti" panose="02000000000000000000" pitchFamily="2" charset="0"/>
              </a:rPr>
              <a:t> biskop.</a:t>
            </a:r>
          </a:p>
          <a:p>
            <a:pPr>
              <a:spcAft>
                <a:spcPts val="600"/>
              </a:spcAft>
            </a:pPr>
            <a:endParaRPr lang="en-US" altLang="sv-FI" sz="600" dirty="0">
              <a:solidFill>
                <a:schemeClr val="tx1"/>
              </a:solidFill>
            </a:endParaRPr>
          </a:p>
          <a:p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98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 descr="En bild som visar text, träd, utomhus, hus&#10;&#10;Automatiskt genererad beskrivning">
            <a:extLst>
              <a:ext uri="{FF2B5EF4-FFF2-40B4-BE49-F238E27FC236}">
                <a16:creationId xmlns:a16="http://schemas.microsoft.com/office/drawing/2014/main" id="{519ED4F8-BDD1-9795-2DC6-D13221C2C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4"/>
          <a:stretch/>
        </p:blipFill>
        <p:spPr>
          <a:xfrm>
            <a:off x="-3028" y="10"/>
            <a:ext cx="12191980" cy="6857990"/>
          </a:xfrm>
          <a:prstGeom prst="rect">
            <a:avLst/>
          </a:prstGeom>
        </p:spPr>
      </p:pic>
      <p:sp>
        <p:nvSpPr>
          <p:cNvPr id="13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655438" y="838201"/>
            <a:ext cx="7098161" cy="4549051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3CAFDAA-23DB-531E-3218-DE591AE29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2435" y="2510285"/>
            <a:ext cx="5541054" cy="26831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sv-SE" sz="2200" dirty="0">
                <a:latin typeface="MarttiTeksti" panose="02000000000000000000" pitchFamily="2" charset="0"/>
              </a:rPr>
            </a:br>
            <a:br>
              <a:rPr lang="sv-SE" sz="2200" dirty="0">
                <a:latin typeface="MarttiTeksti" panose="02000000000000000000" pitchFamily="2" charset="0"/>
              </a:rPr>
            </a:br>
            <a:br>
              <a:rPr lang="sv-SE" sz="2200" dirty="0">
                <a:latin typeface="MarttiTeksti" panose="02000000000000000000" pitchFamily="2" charset="0"/>
              </a:rPr>
            </a:br>
            <a:br>
              <a:rPr lang="sv-SE" sz="2200" dirty="0">
                <a:latin typeface="MarttiTeksti" panose="02000000000000000000" pitchFamily="2" charset="0"/>
              </a:rPr>
            </a:br>
            <a:br>
              <a:rPr lang="sv-SE" sz="2200" dirty="0">
                <a:latin typeface="MarttiTeksti" panose="02000000000000000000" pitchFamily="2" charset="0"/>
              </a:rPr>
            </a:br>
            <a:r>
              <a:rPr lang="sv-FI" sz="3100" dirty="0">
                <a:latin typeface="MarttiTeksti" panose="02000000000000000000" pitchFamily="2" charset="0"/>
              </a:rPr>
              <a:t>Jubileumsåret avslutas med Stiftsdagar och jubileumsfest</a:t>
            </a:r>
            <a:br>
              <a:rPr lang="sv-FI" sz="3100" dirty="0">
                <a:latin typeface="MarttiTeksti" panose="02000000000000000000" pitchFamily="2" charset="0"/>
              </a:rPr>
            </a:br>
            <a:r>
              <a:rPr lang="sv-FI" sz="3100" dirty="0">
                <a:latin typeface="MarttiTeksti" panose="02000000000000000000" pitchFamily="2" charset="0"/>
              </a:rPr>
              <a:t>den 27-29 oktober i Borgå. </a:t>
            </a:r>
            <a:br>
              <a:rPr lang="sv-FI" sz="3100" dirty="0">
                <a:latin typeface="MarttiTeksti" panose="02000000000000000000" pitchFamily="2" charset="0"/>
              </a:rPr>
            </a:br>
            <a:br>
              <a:rPr lang="sv-FI" sz="3100" dirty="0">
                <a:latin typeface="MarttiTeksti" panose="02000000000000000000" pitchFamily="2" charset="0"/>
              </a:rPr>
            </a:br>
            <a:r>
              <a:rPr lang="sv-FI" sz="3100" dirty="0">
                <a:latin typeface="MarttiTeksti" panose="02000000000000000000" pitchFamily="2" charset="0"/>
              </a:rPr>
              <a:t>Söndagens festmässa sänds</a:t>
            </a:r>
            <a:br>
              <a:rPr lang="sv-FI" sz="3100" dirty="0">
                <a:latin typeface="MarttiTeksti" panose="02000000000000000000" pitchFamily="2" charset="0"/>
              </a:rPr>
            </a:br>
            <a:r>
              <a:rPr lang="sv-FI" sz="3100" dirty="0">
                <a:latin typeface="MarttiTeksti" panose="02000000000000000000" pitchFamily="2" charset="0"/>
              </a:rPr>
              <a:t>i Yle Fem och Yle Vega.</a:t>
            </a:r>
            <a:br>
              <a:rPr lang="sv-SE" sz="4400" dirty="0"/>
            </a:br>
            <a:endParaRPr lang="en-US" sz="44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F2BDC42-7909-66B1-A252-E019C04501AB}"/>
              </a:ext>
            </a:extLst>
          </p:cNvPr>
          <p:cNvSpPr txBox="1"/>
          <p:nvPr/>
        </p:nvSpPr>
        <p:spPr>
          <a:xfrm>
            <a:off x="8765875" y="5799460"/>
            <a:ext cx="3276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>
                <a:solidFill>
                  <a:schemeClr val="bg1"/>
                </a:solidFill>
              </a:rPr>
              <a:t>Foto: Niko Laurila</a:t>
            </a:r>
          </a:p>
          <a:p>
            <a:r>
              <a:rPr lang="sv-FI" dirty="0">
                <a:solidFill>
                  <a:schemeClr val="bg1"/>
                </a:solidFill>
              </a:rPr>
              <a:t>Logo: </a:t>
            </a:r>
            <a:r>
              <a:rPr lang="sv-FI" dirty="0" err="1">
                <a:solidFill>
                  <a:schemeClr val="bg1"/>
                </a:solidFill>
              </a:rPr>
              <a:t>Antonomia</a:t>
            </a:r>
            <a:r>
              <a:rPr lang="sv-FI" dirty="0">
                <a:solidFill>
                  <a:schemeClr val="bg1"/>
                </a:solidFill>
              </a:rPr>
              <a:t> Ab/Moa Eklund</a:t>
            </a:r>
          </a:p>
          <a:p>
            <a:r>
              <a:rPr lang="sv-FI" dirty="0">
                <a:solidFill>
                  <a:schemeClr val="bg1"/>
                </a:solidFill>
              </a:rPr>
              <a:t>Layout: Linda Jordas </a:t>
            </a:r>
          </a:p>
        </p:txBody>
      </p:sp>
    </p:spTree>
    <p:extLst>
      <p:ext uri="{BB962C8B-B14F-4D97-AF65-F5344CB8AC3E}">
        <p14:creationId xmlns:p14="http://schemas.microsoft.com/office/powerpoint/2010/main" val="2651057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312</Words>
  <Application>Microsoft Office PowerPoint</Application>
  <PresentationFormat>Bredbild</PresentationFormat>
  <Paragraphs>22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Martti</vt:lpstr>
      <vt:lpstr>MarttiTeksti</vt:lpstr>
      <vt:lpstr>Office-tema</vt:lpstr>
      <vt:lpstr>Borgå stift 100 år</vt:lpstr>
      <vt:lpstr>100 års jubileum</vt:lpstr>
      <vt:lpstr> Information och kommunikation</vt:lpstr>
      <vt:lpstr>Jubileumskommittén har planerat följande: </vt:lpstr>
      <vt:lpstr>PowerPoint-presentation</vt:lpstr>
      <vt:lpstr>     Jubileumsåret avslutas med Stiftsdagar och jubileumsfest den 27-29 oktober i Borgå.   Söndagens festmässa sänds i Yle Fem och Yle Vega.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Borgå stift  100 år</dc:title>
  <dc:creator>Jordas Linda</dc:creator>
  <cp:lastModifiedBy>Jordas Linda</cp:lastModifiedBy>
  <cp:revision>3</cp:revision>
  <dcterms:created xsi:type="dcterms:W3CDTF">2022-09-01T11:06:26Z</dcterms:created>
  <dcterms:modified xsi:type="dcterms:W3CDTF">2022-10-20T05:38:27Z</dcterms:modified>
</cp:coreProperties>
</file>