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516" r:id="rId6"/>
    <p:sldId id="514" r:id="rId7"/>
    <p:sldId id="518" r:id="rId8"/>
    <p:sldId id="1583" r:id="rId9"/>
    <p:sldId id="476" r:id="rId10"/>
    <p:sldId id="519" r:id="rId11"/>
    <p:sldId id="520" r:id="rId12"/>
    <p:sldId id="1584" r:id="rId13"/>
    <p:sldId id="1585" r:id="rId14"/>
    <p:sldId id="479" r:id="rId15"/>
    <p:sldId id="47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CCDF5-A977-4DB8-94A6-DE833E49B2CE}" v="18" dt="2021-12-09T11:51:38.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67" d="100"/>
          <a:sy n="67"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én Mirva" userId="818f8f1a-2e5e-4735-9bb2-ff9151cec557" providerId="ADAL" clId="{499CCDF5-A977-4DB8-94A6-DE833E49B2CE}"/>
    <pc:docChg chg="custSel delSld modSld">
      <pc:chgData name="Sandén Mirva" userId="818f8f1a-2e5e-4735-9bb2-ff9151cec557" providerId="ADAL" clId="{499CCDF5-A977-4DB8-94A6-DE833E49B2CE}" dt="2021-12-20T12:29:22.574" v="86" actId="20577"/>
      <pc:docMkLst>
        <pc:docMk/>
      </pc:docMkLst>
      <pc:sldChg chg="modSp mod">
        <pc:chgData name="Sandén Mirva" userId="818f8f1a-2e5e-4735-9bb2-ff9151cec557" providerId="ADAL" clId="{499CCDF5-A977-4DB8-94A6-DE833E49B2CE}" dt="2021-12-09T11:51:23.504" v="25" actId="20577"/>
        <pc:sldMkLst>
          <pc:docMk/>
          <pc:sldMk cId="1029858864" sldId="256"/>
        </pc:sldMkLst>
        <pc:spChg chg="mod">
          <ac:chgData name="Sandén Mirva" userId="818f8f1a-2e5e-4735-9bb2-ff9151cec557" providerId="ADAL" clId="{499CCDF5-A977-4DB8-94A6-DE833E49B2CE}" dt="2021-12-09T11:51:23.504" v="25" actId="20577"/>
          <ac:spMkLst>
            <pc:docMk/>
            <pc:sldMk cId="1029858864" sldId="256"/>
            <ac:spMk id="2" creationId="{8C750194-FE4B-4CC1-8FC6-05A6E71120FF}"/>
          </ac:spMkLst>
        </pc:spChg>
      </pc:sldChg>
      <pc:sldChg chg="addSp delSp modSp mod">
        <pc:chgData name="Sandén Mirva" userId="818f8f1a-2e5e-4735-9bb2-ff9151cec557" providerId="ADAL" clId="{499CCDF5-A977-4DB8-94A6-DE833E49B2CE}" dt="2021-12-20T12:28:39.183" v="73" actId="14100"/>
        <pc:sldMkLst>
          <pc:docMk/>
          <pc:sldMk cId="2871534513" sldId="477"/>
        </pc:sldMkLst>
        <pc:spChg chg="mod">
          <ac:chgData name="Sandén Mirva" userId="818f8f1a-2e5e-4735-9bb2-ff9151cec557" providerId="ADAL" clId="{499CCDF5-A977-4DB8-94A6-DE833E49B2CE}" dt="2021-12-20T12:28:39.183" v="73" actId="14100"/>
          <ac:spMkLst>
            <pc:docMk/>
            <pc:sldMk cId="2871534513" sldId="477"/>
            <ac:spMk id="6" creationId="{CA1517CB-7764-4D95-8D79-FEAAA68875CA}"/>
          </ac:spMkLst>
        </pc:spChg>
        <pc:spChg chg="mod">
          <ac:chgData name="Sandén Mirva" userId="818f8f1a-2e5e-4735-9bb2-ff9151cec557" providerId="ADAL" clId="{499CCDF5-A977-4DB8-94A6-DE833E49B2CE}" dt="2021-12-20T12:28:02.030" v="72" actId="2711"/>
          <ac:spMkLst>
            <pc:docMk/>
            <pc:sldMk cId="2871534513" sldId="477"/>
            <ac:spMk id="7" creationId="{5E06EC57-040E-4C69-B9B5-45348E80C39E}"/>
          </ac:spMkLst>
        </pc:spChg>
        <pc:picChg chg="del">
          <ac:chgData name="Sandén Mirva" userId="818f8f1a-2e5e-4735-9bb2-ff9151cec557" providerId="ADAL" clId="{499CCDF5-A977-4DB8-94A6-DE833E49B2CE}" dt="2021-12-02T07:09:16.395" v="14" actId="21"/>
          <ac:picMkLst>
            <pc:docMk/>
            <pc:sldMk cId="2871534513" sldId="477"/>
            <ac:picMk id="9" creationId="{65A3C28D-CA66-4218-894C-1DC12E5CEA0C}"/>
          </ac:picMkLst>
        </pc:picChg>
        <pc:picChg chg="add mod">
          <ac:chgData name="Sandén Mirva" userId="818f8f1a-2e5e-4735-9bb2-ff9151cec557" providerId="ADAL" clId="{499CCDF5-A977-4DB8-94A6-DE833E49B2CE}" dt="2021-12-02T07:09:41.139" v="18" actId="1076"/>
          <ac:picMkLst>
            <pc:docMk/>
            <pc:sldMk cId="2871534513" sldId="477"/>
            <ac:picMk id="10" creationId="{C2624BD6-2882-438F-B3C1-CC1BFBECF075}"/>
          </ac:picMkLst>
        </pc:picChg>
        <pc:picChg chg="del">
          <ac:chgData name="Sandén Mirva" userId="818f8f1a-2e5e-4735-9bb2-ff9151cec557" providerId="ADAL" clId="{499CCDF5-A977-4DB8-94A6-DE833E49B2CE}" dt="2021-12-02T07:09:13.506" v="13" actId="21"/>
          <ac:picMkLst>
            <pc:docMk/>
            <pc:sldMk cId="2871534513" sldId="477"/>
            <ac:picMk id="11" creationId="{8751C916-69ED-4B6B-8C14-451C2D2572C2}"/>
          </ac:picMkLst>
        </pc:picChg>
        <pc:picChg chg="add mod">
          <ac:chgData name="Sandén Mirva" userId="818f8f1a-2e5e-4735-9bb2-ff9151cec557" providerId="ADAL" clId="{499CCDF5-A977-4DB8-94A6-DE833E49B2CE}" dt="2021-12-02T07:09:37.320" v="17" actId="1076"/>
          <ac:picMkLst>
            <pc:docMk/>
            <pc:sldMk cId="2871534513" sldId="477"/>
            <ac:picMk id="12" creationId="{3334AD82-EBEE-4B09-AA14-70A6392742CB}"/>
          </ac:picMkLst>
        </pc:picChg>
      </pc:sldChg>
      <pc:sldChg chg="modSp mod">
        <pc:chgData name="Sandén Mirva" userId="818f8f1a-2e5e-4735-9bb2-ff9151cec557" providerId="ADAL" clId="{499CCDF5-A977-4DB8-94A6-DE833E49B2CE}" dt="2021-12-20T12:29:22.574" v="86" actId="20577"/>
        <pc:sldMkLst>
          <pc:docMk/>
          <pc:sldMk cId="2819292362" sldId="479"/>
        </pc:sldMkLst>
        <pc:spChg chg="mod">
          <ac:chgData name="Sandén Mirva" userId="818f8f1a-2e5e-4735-9bb2-ff9151cec557" providerId="ADAL" clId="{499CCDF5-A977-4DB8-94A6-DE833E49B2CE}" dt="2021-12-09T11:54:08.751" v="70" actId="20577"/>
          <ac:spMkLst>
            <pc:docMk/>
            <pc:sldMk cId="2819292362" sldId="479"/>
            <ac:spMk id="11" creationId="{DC227BC6-8156-4304-9130-A866D571328C}"/>
          </ac:spMkLst>
        </pc:spChg>
        <pc:spChg chg="mod">
          <ac:chgData name="Sandén Mirva" userId="818f8f1a-2e5e-4735-9bb2-ff9151cec557" providerId="ADAL" clId="{499CCDF5-A977-4DB8-94A6-DE833E49B2CE}" dt="2021-12-20T12:29:22.574" v="86" actId="20577"/>
          <ac:spMkLst>
            <pc:docMk/>
            <pc:sldMk cId="2819292362" sldId="479"/>
            <ac:spMk id="14" creationId="{0EDDC1D3-BECB-4C23-967B-97C65B4C3BDF}"/>
          </ac:spMkLst>
        </pc:spChg>
        <pc:spChg chg="mod">
          <ac:chgData name="Sandén Mirva" userId="818f8f1a-2e5e-4735-9bb2-ff9151cec557" providerId="ADAL" clId="{499CCDF5-A977-4DB8-94A6-DE833E49B2CE}" dt="2021-12-02T07:08:34.489" v="12" actId="20577"/>
          <ac:spMkLst>
            <pc:docMk/>
            <pc:sldMk cId="2819292362" sldId="479"/>
            <ac:spMk id="16" creationId="{3975DF72-1D06-44EC-84D3-60D41608D2FD}"/>
          </ac:spMkLst>
        </pc:spChg>
      </pc:sldChg>
      <pc:sldChg chg="modSp">
        <pc:chgData name="Sandén Mirva" userId="818f8f1a-2e5e-4735-9bb2-ff9151cec557" providerId="ADAL" clId="{499CCDF5-A977-4DB8-94A6-DE833E49B2CE}" dt="2021-12-09T11:51:38.962" v="41" actId="20577"/>
        <pc:sldMkLst>
          <pc:docMk/>
          <pc:sldMk cId="1712363326" sldId="514"/>
        </pc:sldMkLst>
        <pc:spChg chg="mod">
          <ac:chgData name="Sandén Mirva" userId="818f8f1a-2e5e-4735-9bb2-ff9151cec557" providerId="ADAL" clId="{499CCDF5-A977-4DB8-94A6-DE833E49B2CE}" dt="2021-12-09T11:51:38.962" v="41" actId="20577"/>
          <ac:spMkLst>
            <pc:docMk/>
            <pc:sldMk cId="1712363326" sldId="514"/>
            <ac:spMk id="9" creationId="{85ABB4C4-4076-4711-887E-33110FFB5F7A}"/>
          </ac:spMkLst>
        </pc:spChg>
      </pc:sldChg>
      <pc:sldChg chg="modSp mod">
        <pc:chgData name="Sandén Mirva" userId="818f8f1a-2e5e-4735-9bb2-ff9151cec557" providerId="ADAL" clId="{499CCDF5-A977-4DB8-94A6-DE833E49B2CE}" dt="2021-12-09T11:53:08.215" v="63" actId="20577"/>
        <pc:sldMkLst>
          <pc:docMk/>
          <pc:sldMk cId="2288441618" sldId="520"/>
        </pc:sldMkLst>
        <pc:spChg chg="mod">
          <ac:chgData name="Sandén Mirva" userId="818f8f1a-2e5e-4735-9bb2-ff9151cec557" providerId="ADAL" clId="{499CCDF5-A977-4DB8-94A6-DE833E49B2CE}" dt="2021-12-09T11:53:08.215" v="63" actId="20577"/>
          <ac:spMkLst>
            <pc:docMk/>
            <pc:sldMk cId="2288441618" sldId="520"/>
            <ac:spMk id="4" creationId="{A225E320-7ABB-459A-A3B3-B638596D8E4A}"/>
          </ac:spMkLst>
        </pc:spChg>
      </pc:sldChg>
      <pc:sldChg chg="modSp mod">
        <pc:chgData name="Sandén Mirva" userId="818f8f1a-2e5e-4735-9bb2-ff9151cec557" providerId="ADAL" clId="{499CCDF5-A977-4DB8-94A6-DE833E49B2CE}" dt="2021-12-09T11:52:39.469" v="62" actId="20577"/>
        <pc:sldMkLst>
          <pc:docMk/>
          <pc:sldMk cId="935903439" sldId="1583"/>
        </pc:sldMkLst>
        <pc:spChg chg="mod">
          <ac:chgData name="Sandén Mirva" userId="818f8f1a-2e5e-4735-9bb2-ff9151cec557" providerId="ADAL" clId="{499CCDF5-A977-4DB8-94A6-DE833E49B2CE}" dt="2021-12-09T11:52:39.469" v="62" actId="20577"/>
          <ac:spMkLst>
            <pc:docMk/>
            <pc:sldMk cId="935903439" sldId="1583"/>
            <ac:spMk id="9" creationId="{4ADFAD38-2CA9-4724-B4AB-F7D94E17BE66}"/>
          </ac:spMkLst>
        </pc:spChg>
      </pc:sldChg>
      <pc:sldChg chg="modSp mod">
        <pc:chgData name="Sandén Mirva" userId="818f8f1a-2e5e-4735-9bb2-ff9151cec557" providerId="ADAL" clId="{499CCDF5-A977-4DB8-94A6-DE833E49B2CE}" dt="2021-12-02T11:14:23.689" v="20" actId="1076"/>
        <pc:sldMkLst>
          <pc:docMk/>
          <pc:sldMk cId="4229511712" sldId="1585"/>
        </pc:sldMkLst>
        <pc:picChg chg="mod">
          <ac:chgData name="Sandén Mirva" userId="818f8f1a-2e5e-4735-9bb2-ff9151cec557" providerId="ADAL" clId="{499CCDF5-A977-4DB8-94A6-DE833E49B2CE}" dt="2021-12-02T11:14:23.689" v="20" actId="1076"/>
          <ac:picMkLst>
            <pc:docMk/>
            <pc:sldMk cId="4229511712" sldId="1585"/>
            <ac:picMk id="10" creationId="{6521F89D-92ED-42CF-983C-430A5821BA2D}"/>
          </ac:picMkLst>
        </pc:picChg>
      </pc:sldChg>
      <pc:sldChg chg="del">
        <pc:chgData name="Sandén Mirva" userId="818f8f1a-2e5e-4735-9bb2-ff9151cec557" providerId="ADAL" clId="{499CCDF5-A977-4DB8-94A6-DE833E49B2CE}" dt="2021-12-02T07:10:02.090" v="19" actId="2696"/>
        <pc:sldMkLst>
          <pc:docMk/>
          <pc:sldMk cId="4234798447" sldId="15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5FE5A8-1F92-4733-AECD-559E3EDA51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05F42D3-0D73-4B31-8F4F-067735DCB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0AD6112-2B1E-46EA-8B2C-6FBF83CFE429}"/>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AA98D555-091C-4AD5-8789-753D5AA968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C54F36B-622A-4D19-AB46-79402E67B10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8382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938A48-505E-4BBF-BC36-F740EFCECB8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B4558D-1A25-4332-AE59-4DFC70E7DE3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37677E-9F49-433C-9841-DE5CFECEE1D8}"/>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9F66FD32-09E2-43D4-AA51-79CACA5EB6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12A9F1-7A78-420A-B043-403E5EE184A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69801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1823AD8-2291-4D90-8546-9C9C62251B7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B1312B9-38CF-4B09-B4D8-7CB90399CFF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4C48302-8EE5-4376-8E50-F99EAFFCE259}"/>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69B12A3F-3508-47CB-A588-66988F4648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ED4A697-B526-4101-AD22-D9A55CE84C46}"/>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41211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FC279B-226C-4FC4-9DAA-24F15DFEE00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044CBE1-5F78-45F3-94B7-EB34F23DE8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4B3304-E8FE-4CE6-B83D-D078BB768764}"/>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5B2B11E7-1319-4727-9C39-B785463D1A0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2CA2D80-A76C-4937-9293-2CAF2A24DDF1}"/>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85253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E412AD-39B1-4411-8A99-466AAAA852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3430B84-FECC-4975-AE52-3B0F9F76D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650C329-065B-4084-A704-52BBB167005B}"/>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4153D705-7C6D-4C51-9100-EFDF2CAD7DD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C848C20-2634-4614-91A2-26360654422E}"/>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00804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B1B9F0-7FCC-453F-B497-D429E1B8EED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F370D37-AC8D-4102-9D98-3D414878236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EC95AAA-3CC2-4484-B0A3-AFECE15481D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A9A65E5-4EB6-4B46-ABFC-2661BF3227E9}"/>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6" name="Alatunnisteen paikkamerkki 5">
            <a:extLst>
              <a:ext uri="{FF2B5EF4-FFF2-40B4-BE49-F238E27FC236}">
                <a16:creationId xmlns:a16="http://schemas.microsoft.com/office/drawing/2014/main" id="{3243D3B9-561F-4687-805F-E1F6FEDBC8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47A45F7-023C-45B7-9917-2AC98B00836B}"/>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88608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362E9-767F-4101-A073-D10AB549E20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F9CFB4D-FF33-4D44-A3D0-BFBB4C47F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0D848F7-6825-4264-A1C8-34459AAC6AF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37E0414-B375-412E-AB7A-74C78C4CB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0CCBFBF-9E07-4CEB-8B15-4341AE5480E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C9D4EE4-67D1-4E69-8B1D-259909CBC8E4}"/>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8" name="Alatunnisteen paikkamerkki 7">
            <a:extLst>
              <a:ext uri="{FF2B5EF4-FFF2-40B4-BE49-F238E27FC236}">
                <a16:creationId xmlns:a16="http://schemas.microsoft.com/office/drawing/2014/main" id="{A1403DD2-B1B4-42A5-988C-B56DD41213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574B8D8-14AF-4741-99B4-7F220F4B1DBA}"/>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84439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20D377-BD4A-496B-B940-B6A9C4DFDF7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B977EBD-2B27-4144-A35F-B447604DE269}"/>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4" name="Alatunnisteen paikkamerkki 3">
            <a:extLst>
              <a:ext uri="{FF2B5EF4-FFF2-40B4-BE49-F238E27FC236}">
                <a16:creationId xmlns:a16="http://schemas.microsoft.com/office/drawing/2014/main" id="{8498BB62-AC71-4254-BE34-389832C4828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2F703E-6016-45C3-803B-EF30DB6F89A8}"/>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35760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855F747-C4B1-4A69-8CC1-40A60D8F28A1}"/>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3" name="Alatunnisteen paikkamerkki 2">
            <a:extLst>
              <a:ext uri="{FF2B5EF4-FFF2-40B4-BE49-F238E27FC236}">
                <a16:creationId xmlns:a16="http://schemas.microsoft.com/office/drawing/2014/main" id="{CE82527A-C02F-4E65-900A-360D01522FA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8E9B368-ABA8-476B-A317-5DFECB10F0E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381412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D015F-03AC-44C3-8FA5-9209833F735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04E3B54-C0A9-40C8-B659-577019E98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FB66FED-6646-450B-9450-F547C108B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762B099-DAFC-4292-9368-D474085ADD3E}"/>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6" name="Alatunnisteen paikkamerkki 5">
            <a:extLst>
              <a:ext uri="{FF2B5EF4-FFF2-40B4-BE49-F238E27FC236}">
                <a16:creationId xmlns:a16="http://schemas.microsoft.com/office/drawing/2014/main" id="{0D9CDCAC-C944-4AE1-BDFB-B35282A0E2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A13269F-C848-485A-855B-56723A260E47}"/>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428149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64F512-D2BD-468D-ABA7-64234770EC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55AC5A-DF31-4840-BD96-B16BC46B9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55C593D-DD15-468F-ABF4-46509020C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E26CD35-2616-45A4-A8CE-4F799A045334}"/>
              </a:ext>
            </a:extLst>
          </p:cNvPr>
          <p:cNvSpPr>
            <a:spLocks noGrp="1"/>
          </p:cNvSpPr>
          <p:nvPr>
            <p:ph type="dt" sz="half" idx="10"/>
          </p:nvPr>
        </p:nvSpPr>
        <p:spPr/>
        <p:txBody>
          <a:bodyPr/>
          <a:lstStyle/>
          <a:p>
            <a:fld id="{83A1D1D1-5C5E-4EC2-9766-F0FB4513C854}" type="datetimeFigureOut">
              <a:rPr lang="fi-FI" smtClean="0"/>
              <a:t>20.12.2021</a:t>
            </a:fld>
            <a:endParaRPr lang="fi-FI"/>
          </a:p>
        </p:txBody>
      </p:sp>
      <p:sp>
        <p:nvSpPr>
          <p:cNvPr id="6" name="Alatunnisteen paikkamerkki 5">
            <a:extLst>
              <a:ext uri="{FF2B5EF4-FFF2-40B4-BE49-F238E27FC236}">
                <a16:creationId xmlns:a16="http://schemas.microsoft.com/office/drawing/2014/main" id="{88C91BB2-3B3A-425B-8A96-19C8A6AEF7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2C26E25-0446-4CD0-91F2-D9CB70EB5DD7}"/>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32704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00FAB39-0111-4A33-AE76-D18A45D69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EB871E2-7509-4D40-941E-26EDE27AB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D6F1AC6-70A6-4372-824C-8E64802CA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1D1D1-5C5E-4EC2-9766-F0FB4513C854}" type="datetimeFigureOut">
              <a:rPr lang="fi-FI" smtClean="0"/>
              <a:t>20.12.2021</a:t>
            </a:fld>
            <a:endParaRPr lang="fi-FI"/>
          </a:p>
        </p:txBody>
      </p:sp>
      <p:sp>
        <p:nvSpPr>
          <p:cNvPr id="5" name="Alatunnisteen paikkamerkki 4">
            <a:extLst>
              <a:ext uri="{FF2B5EF4-FFF2-40B4-BE49-F238E27FC236}">
                <a16:creationId xmlns:a16="http://schemas.microsoft.com/office/drawing/2014/main" id="{E776863E-2905-45CA-AF53-1096A8574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ED2E327-566A-460B-A398-744620FD8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5A19E-9282-4DB5-832B-759612B7F80D}" type="slidenum">
              <a:rPr lang="fi-FI" smtClean="0"/>
              <a:t>‹#›</a:t>
            </a:fld>
            <a:endParaRPr lang="fi-FI"/>
          </a:p>
        </p:txBody>
      </p:sp>
    </p:spTree>
    <p:extLst>
      <p:ext uri="{BB962C8B-B14F-4D97-AF65-F5344CB8AC3E}">
        <p14:creationId xmlns:p14="http://schemas.microsoft.com/office/powerpoint/2010/main" val="143732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50194-FE4B-4CC1-8FC6-05A6E71120FF}"/>
              </a:ext>
            </a:extLst>
          </p:cNvPr>
          <p:cNvSpPr>
            <a:spLocks noGrp="1"/>
          </p:cNvSpPr>
          <p:nvPr>
            <p:ph type="ctrTitle"/>
          </p:nvPr>
        </p:nvSpPr>
        <p:spPr/>
        <p:txBody>
          <a:bodyPr>
            <a:normAutofit fontScale="90000"/>
          </a:bodyPr>
          <a:lstStyle/>
          <a:p>
            <a:r>
              <a:rPr lang="fi-FI" dirty="0"/>
              <a:t>Livssituationen i </a:t>
            </a:r>
            <a:r>
              <a:rPr lang="fi-FI" dirty="0" err="1"/>
              <a:t>ålderskategorin</a:t>
            </a:r>
            <a:r>
              <a:rPr lang="fi-FI" dirty="0"/>
              <a:t> </a:t>
            </a:r>
            <a:r>
              <a:rPr lang="fi-FI" dirty="0" err="1"/>
              <a:t>och</a:t>
            </a:r>
            <a:r>
              <a:rPr lang="fi-FI" dirty="0"/>
              <a:t> </a:t>
            </a:r>
            <a:r>
              <a:rPr lang="fi-FI" dirty="0" err="1"/>
              <a:t>temat</a:t>
            </a:r>
            <a:r>
              <a:rPr lang="fi-FI" dirty="0"/>
              <a:t> </a:t>
            </a:r>
            <a:r>
              <a:rPr lang="fi-FI" dirty="0" err="1"/>
              <a:t>som</a:t>
            </a:r>
            <a:r>
              <a:rPr lang="fi-FI" dirty="0"/>
              <a:t> </a:t>
            </a:r>
            <a:r>
              <a:rPr lang="fi-FI" dirty="0" err="1"/>
              <a:t>stöder</a:t>
            </a:r>
            <a:r>
              <a:rPr lang="fi-FI" dirty="0"/>
              <a:t> </a:t>
            </a:r>
            <a:r>
              <a:rPr lang="fi-FI" dirty="0" err="1"/>
              <a:t>den</a:t>
            </a:r>
            <a:endParaRPr lang="fi-FI" dirty="0"/>
          </a:p>
        </p:txBody>
      </p:sp>
      <p:sp>
        <p:nvSpPr>
          <p:cNvPr id="3" name="Alaotsikko 2">
            <a:extLst>
              <a:ext uri="{FF2B5EF4-FFF2-40B4-BE49-F238E27FC236}">
                <a16:creationId xmlns:a16="http://schemas.microsoft.com/office/drawing/2014/main" id="{4F8E372E-E760-4C7E-B803-0A6188132A97}"/>
              </a:ext>
            </a:extLst>
          </p:cNvPr>
          <p:cNvSpPr>
            <a:spLocks noGrp="1"/>
          </p:cNvSpPr>
          <p:nvPr>
            <p:ph type="subTitle" idx="1"/>
          </p:nvPr>
        </p:nvSpPr>
        <p:spPr/>
        <p:txBody>
          <a:bodyPr/>
          <a:lstStyle/>
          <a:p>
            <a:r>
              <a:rPr lang="fi-FI" dirty="0" err="1"/>
              <a:t>Exemplet</a:t>
            </a:r>
            <a:r>
              <a:rPr lang="fi-FI" dirty="0"/>
              <a:t> 9-11 -</a:t>
            </a:r>
            <a:r>
              <a:rPr lang="fi-FI" dirty="0" err="1"/>
              <a:t>åringar</a:t>
            </a:r>
            <a:endParaRPr lang="fi-FI" dirty="0"/>
          </a:p>
        </p:txBody>
      </p:sp>
    </p:spTree>
    <p:extLst>
      <p:ext uri="{BB962C8B-B14F-4D97-AF65-F5344CB8AC3E}">
        <p14:creationId xmlns:p14="http://schemas.microsoft.com/office/powerpoint/2010/main" val="102985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161D37E-5276-469B-AF21-E3CC597E188D}"/>
              </a:ext>
            </a:extLst>
          </p:cNvPr>
          <p:cNvSpPr>
            <a:spLocks noGrp="1"/>
          </p:cNvSpPr>
          <p:nvPr>
            <p:ph type="title"/>
          </p:nvPr>
        </p:nvSpPr>
        <p:spPr>
          <a:xfrm>
            <a:off x="838200" y="365125"/>
            <a:ext cx="10502348" cy="1125745"/>
          </a:xfrm>
        </p:spPr>
        <p:txBody>
          <a:bodyPr>
            <a:normAutofit/>
          </a:bodyPr>
          <a:lstStyle/>
          <a:p>
            <a:r>
              <a:rPr lang="sv-SE" sz="3200" dirty="0"/>
              <a:t>På vilka sätt syns Mod-temat i hela ålderskategorin och hur stöder den barnets liv och kontakten till vår församling?</a:t>
            </a:r>
            <a:endParaRPr lang="sv-FI" sz="3200" dirty="0"/>
          </a:p>
        </p:txBody>
      </p:sp>
      <p:pic>
        <p:nvPicPr>
          <p:cNvPr id="7" name="Platshållare för innehåll 6" descr="En bild som visar text&#10;&#10;Automatiskt genererad beskrivning">
            <a:extLst>
              <a:ext uri="{FF2B5EF4-FFF2-40B4-BE49-F238E27FC236}">
                <a16:creationId xmlns:a16="http://schemas.microsoft.com/office/drawing/2014/main" id="{5CCC2D10-EF30-4A42-845E-891B0448F4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18201"/>
            <a:ext cx="7735712" cy="4351338"/>
          </a:xfrm>
          <a:prstGeom prst="rect">
            <a:avLst/>
          </a:prstGeom>
        </p:spPr>
      </p:pic>
      <p:pic>
        <p:nvPicPr>
          <p:cNvPr id="8" name="Bildobjekt 7">
            <a:extLst>
              <a:ext uri="{FF2B5EF4-FFF2-40B4-BE49-F238E27FC236}">
                <a16:creationId xmlns:a16="http://schemas.microsoft.com/office/drawing/2014/main" id="{B79E3083-D8A5-4B6A-AE76-70228C847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629" y="1490870"/>
            <a:ext cx="2345213" cy="1620079"/>
          </a:xfrm>
          <a:prstGeom prst="rect">
            <a:avLst/>
          </a:prstGeom>
        </p:spPr>
      </p:pic>
      <p:pic>
        <p:nvPicPr>
          <p:cNvPr id="9" name="Kuva 9">
            <a:extLst>
              <a:ext uri="{FF2B5EF4-FFF2-40B4-BE49-F238E27FC236}">
                <a16:creationId xmlns:a16="http://schemas.microsoft.com/office/drawing/2014/main" id="{B179367E-7DEF-4091-9DA7-67F762AC5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078" y="4464290"/>
            <a:ext cx="2291386" cy="2291386"/>
          </a:xfrm>
          <a:prstGeom prst="rect">
            <a:avLst/>
          </a:prstGeom>
        </p:spPr>
      </p:pic>
      <p:pic>
        <p:nvPicPr>
          <p:cNvPr id="10" name="Kuva 7">
            <a:extLst>
              <a:ext uri="{FF2B5EF4-FFF2-40B4-BE49-F238E27FC236}">
                <a16:creationId xmlns:a16="http://schemas.microsoft.com/office/drawing/2014/main" id="{6521F89D-92ED-42CF-983C-430A5821B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576" y="2172904"/>
            <a:ext cx="2291386" cy="2291386"/>
          </a:xfrm>
          <a:prstGeom prst="rect">
            <a:avLst/>
          </a:prstGeom>
        </p:spPr>
      </p:pic>
      <p:pic>
        <p:nvPicPr>
          <p:cNvPr id="11" name="Kuva 5">
            <a:extLst>
              <a:ext uri="{FF2B5EF4-FFF2-40B4-BE49-F238E27FC236}">
                <a16:creationId xmlns:a16="http://schemas.microsoft.com/office/drawing/2014/main" id="{DFC5FCAF-15D8-4C37-BA3B-F3057383F2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868" y="1343167"/>
            <a:ext cx="2189158" cy="2189158"/>
          </a:xfrm>
          <a:prstGeom prst="rect">
            <a:avLst/>
          </a:prstGeom>
        </p:spPr>
      </p:pic>
      <p:pic>
        <p:nvPicPr>
          <p:cNvPr id="12" name="Sisällön paikkamerkki 4">
            <a:extLst>
              <a:ext uri="{FF2B5EF4-FFF2-40B4-BE49-F238E27FC236}">
                <a16:creationId xmlns:a16="http://schemas.microsoft.com/office/drawing/2014/main" id="{793A3818-54A8-4C88-9056-EB2031FEEA12}"/>
              </a:ext>
            </a:extLst>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a:off x="8514974" y="1490870"/>
            <a:ext cx="2221587" cy="2221587"/>
          </a:xfrm>
          <a:prstGeom prst="rect">
            <a:avLst/>
          </a:prstGeom>
        </p:spPr>
      </p:pic>
      <p:pic>
        <p:nvPicPr>
          <p:cNvPr id="13" name="Kuva 11">
            <a:extLst>
              <a:ext uri="{FF2B5EF4-FFF2-40B4-BE49-F238E27FC236}">
                <a16:creationId xmlns:a16="http://schemas.microsoft.com/office/drawing/2014/main" id="{523C91C3-F4B7-4899-A298-B8119BAACD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1335" y="4241020"/>
            <a:ext cx="2221587" cy="2221587"/>
          </a:xfrm>
          <a:prstGeom prst="rect">
            <a:avLst/>
          </a:prstGeom>
        </p:spPr>
      </p:pic>
    </p:spTree>
    <p:extLst>
      <p:ext uri="{BB962C8B-B14F-4D97-AF65-F5344CB8AC3E}">
        <p14:creationId xmlns:p14="http://schemas.microsoft.com/office/powerpoint/2010/main" val="422951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4">
            <a:extLst>
              <a:ext uri="{FF2B5EF4-FFF2-40B4-BE49-F238E27FC236}">
                <a16:creationId xmlns:a16="http://schemas.microsoft.com/office/drawing/2014/main" id="{C00E753E-8932-4404-90F6-2CDB21F1608D}"/>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95259" y="-121708"/>
            <a:ext cx="2822851" cy="2822851"/>
          </a:xfrm>
          <a:prstGeom prst="rect">
            <a:avLst/>
          </a:prstGeom>
        </p:spPr>
      </p:pic>
      <p:pic>
        <p:nvPicPr>
          <p:cNvPr id="6" name="Kuva 5">
            <a:extLst>
              <a:ext uri="{FF2B5EF4-FFF2-40B4-BE49-F238E27FC236}">
                <a16:creationId xmlns:a16="http://schemas.microsoft.com/office/drawing/2014/main" id="{CB6BA85A-2BE2-42A4-89CB-3189EC09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57" y="-29115"/>
            <a:ext cx="2637667" cy="2637667"/>
          </a:xfrm>
          <a:prstGeom prst="rect">
            <a:avLst/>
          </a:prstGeom>
        </p:spPr>
      </p:pic>
      <p:pic>
        <p:nvPicPr>
          <p:cNvPr id="8" name="Kuva 7">
            <a:extLst>
              <a:ext uri="{FF2B5EF4-FFF2-40B4-BE49-F238E27FC236}">
                <a16:creationId xmlns:a16="http://schemas.microsoft.com/office/drawing/2014/main" id="{56D6943F-822D-44E0-A6DA-1DA957E40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8" y="-121708"/>
            <a:ext cx="2637667" cy="2637667"/>
          </a:xfrm>
          <a:prstGeom prst="rect">
            <a:avLst/>
          </a:prstGeom>
        </p:spPr>
      </p:pic>
      <p:pic>
        <p:nvPicPr>
          <p:cNvPr id="10" name="Kuva 9">
            <a:extLst>
              <a:ext uri="{FF2B5EF4-FFF2-40B4-BE49-F238E27FC236}">
                <a16:creationId xmlns:a16="http://schemas.microsoft.com/office/drawing/2014/main" id="{33C00CBA-9404-4007-A982-0E2EBFA5D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81" y="4220334"/>
            <a:ext cx="2637667" cy="2637667"/>
          </a:xfrm>
          <a:prstGeom prst="rect">
            <a:avLst/>
          </a:prstGeom>
        </p:spPr>
      </p:pic>
      <p:pic>
        <p:nvPicPr>
          <p:cNvPr id="12" name="Kuva 11">
            <a:extLst>
              <a:ext uri="{FF2B5EF4-FFF2-40B4-BE49-F238E27FC236}">
                <a16:creationId xmlns:a16="http://schemas.microsoft.com/office/drawing/2014/main" id="{67B4B217-AB42-4CB0-B809-89F855A8B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506" y="3945981"/>
            <a:ext cx="2822851" cy="2822851"/>
          </a:xfrm>
          <a:prstGeom prst="rect">
            <a:avLst/>
          </a:prstGeom>
        </p:spPr>
      </p:pic>
      <p:sp>
        <p:nvSpPr>
          <p:cNvPr id="9" name="Tekstiruutu 8">
            <a:extLst>
              <a:ext uri="{FF2B5EF4-FFF2-40B4-BE49-F238E27FC236}">
                <a16:creationId xmlns:a16="http://schemas.microsoft.com/office/drawing/2014/main" id="{9CF1523A-CAD3-421F-8A02-DE75FD22C50C}"/>
              </a:ext>
            </a:extLst>
          </p:cNvPr>
          <p:cNvSpPr txBox="1"/>
          <p:nvPr/>
        </p:nvSpPr>
        <p:spPr>
          <a:xfrm>
            <a:off x="432581" y="2449614"/>
            <a:ext cx="3196884" cy="1754326"/>
          </a:xfrm>
          <a:prstGeom prst="rect">
            <a:avLst/>
          </a:prstGeom>
          <a:noFill/>
        </p:spPr>
        <p:txBody>
          <a:bodyPr wrap="square">
            <a:spAutoFit/>
          </a:bodyPr>
          <a:lstStyle/>
          <a:p>
            <a:pPr indent="-228600">
              <a:buFont typeface="Arial" panose="020B0604020202020204" pitchFamily="34" charset="0"/>
              <a:buChar char="•"/>
            </a:pPr>
            <a:r>
              <a:rPr lang="en-US" dirty="0" err="1"/>
              <a:t>På</a:t>
            </a:r>
            <a:r>
              <a:rPr lang="en-US" dirty="0"/>
              <a:t> </a:t>
            </a:r>
            <a:r>
              <a:rPr lang="en-US" dirty="0" err="1"/>
              <a:t>vilka</a:t>
            </a:r>
            <a:r>
              <a:rPr lang="en-US" dirty="0"/>
              <a:t> </a:t>
            </a:r>
            <a:r>
              <a:rPr lang="en-US" dirty="0" err="1"/>
              <a:t>sätt</a:t>
            </a:r>
            <a:r>
              <a:rPr lang="en-US" dirty="0"/>
              <a:t>, i </a:t>
            </a:r>
            <a:r>
              <a:rPr lang="en-US" dirty="0" err="1"/>
              <a:t>vilka</a:t>
            </a:r>
            <a:r>
              <a:rPr lang="en-US" dirty="0"/>
              <a:t> </a:t>
            </a:r>
            <a:r>
              <a:rPr lang="en-US" dirty="0" err="1"/>
              <a:t>kanaler</a:t>
            </a:r>
            <a:r>
              <a:rPr lang="en-US" dirty="0"/>
              <a:t> </a:t>
            </a:r>
            <a:r>
              <a:rPr lang="en-US" dirty="0" err="1"/>
              <a:t>kontaktas</a:t>
            </a:r>
            <a:r>
              <a:rPr lang="en-US" dirty="0"/>
              <a:t> 9-11 </a:t>
            </a:r>
            <a:r>
              <a:rPr lang="en-US" dirty="0" err="1"/>
              <a:t>åringar</a:t>
            </a:r>
            <a:r>
              <a:rPr lang="en-US" dirty="0"/>
              <a:t>?</a:t>
            </a:r>
          </a:p>
          <a:p>
            <a:pPr indent="-228600">
              <a:buFont typeface="Arial" panose="020B0604020202020204" pitchFamily="34" charset="0"/>
              <a:buChar char="•"/>
            </a:pPr>
            <a:r>
              <a:rPr lang="en-US" dirty="0" err="1"/>
              <a:t>Hur</a:t>
            </a:r>
            <a:r>
              <a:rPr lang="en-US" dirty="0"/>
              <a:t> </a:t>
            </a:r>
            <a:r>
              <a:rPr lang="en-US" dirty="0" err="1"/>
              <a:t>märks</a:t>
            </a:r>
            <a:r>
              <a:rPr lang="en-US" dirty="0"/>
              <a:t> det </a:t>
            </a:r>
            <a:r>
              <a:rPr lang="en-US" dirty="0" err="1"/>
              <a:t>att</a:t>
            </a:r>
            <a:r>
              <a:rPr lang="en-US" dirty="0"/>
              <a:t> </a:t>
            </a:r>
            <a:r>
              <a:rPr lang="en-US" dirty="0" err="1"/>
              <a:t>barnet</a:t>
            </a:r>
            <a:r>
              <a:rPr lang="en-US" dirty="0"/>
              <a:t> </a:t>
            </a:r>
            <a:r>
              <a:rPr lang="sv-FI" dirty="0">
                <a:effectLst/>
                <a:latin typeface="Segoe UI Web (West European)"/>
              </a:rPr>
              <a:t>kommunicerar delvis självständigt, delvis genom sina föräldrar</a:t>
            </a:r>
            <a:r>
              <a:rPr lang="en-US" dirty="0">
                <a:effectLst/>
                <a:latin typeface="Segoe UI Web (West European)"/>
              </a:rPr>
              <a:t>?</a:t>
            </a:r>
            <a:endParaRPr lang="en-US" dirty="0"/>
          </a:p>
        </p:txBody>
      </p:sp>
      <p:sp>
        <p:nvSpPr>
          <p:cNvPr id="11" name="Tekstiruutu 10">
            <a:extLst>
              <a:ext uri="{FF2B5EF4-FFF2-40B4-BE49-F238E27FC236}">
                <a16:creationId xmlns:a16="http://schemas.microsoft.com/office/drawing/2014/main" id="{DC227BC6-8156-4304-9130-A866D571328C}"/>
              </a:ext>
            </a:extLst>
          </p:cNvPr>
          <p:cNvSpPr txBox="1"/>
          <p:nvPr/>
        </p:nvSpPr>
        <p:spPr>
          <a:xfrm>
            <a:off x="8291020" y="2455643"/>
            <a:ext cx="3468399" cy="1754326"/>
          </a:xfrm>
          <a:prstGeom prst="rect">
            <a:avLst/>
          </a:prstGeom>
          <a:noFill/>
        </p:spPr>
        <p:txBody>
          <a:bodyPr wrap="square">
            <a:spAutoFit/>
          </a:bodyPr>
          <a:lstStyle/>
          <a:p>
            <a:pPr indent="-228600">
              <a:buFont typeface="Arial" panose="020B0604020202020204" pitchFamily="34" charset="0"/>
              <a:buChar char="•"/>
            </a:pPr>
            <a:r>
              <a:rPr lang="en-US" dirty="0" err="1"/>
              <a:t>H</a:t>
            </a:r>
            <a:r>
              <a:rPr lang="en-US" sz="1800" dirty="0" err="1"/>
              <a:t>ur</a:t>
            </a:r>
            <a:r>
              <a:rPr lang="en-US" sz="1800" dirty="0"/>
              <a:t> </a:t>
            </a:r>
            <a:r>
              <a:rPr lang="en-US" sz="1800" dirty="0" err="1"/>
              <a:t>uppmärksammar</a:t>
            </a:r>
            <a:r>
              <a:rPr lang="en-US" sz="1800" dirty="0"/>
              <a:t> </a:t>
            </a:r>
            <a:r>
              <a:rPr lang="en-US" sz="1800" dirty="0" err="1"/>
              <a:t>församlinge</a:t>
            </a:r>
            <a:r>
              <a:rPr lang="en-US" dirty="0" err="1"/>
              <a:t>n</a:t>
            </a:r>
            <a:r>
              <a:rPr lang="en-US" dirty="0"/>
              <a:t> 9-11 </a:t>
            </a:r>
            <a:r>
              <a:rPr lang="en-US" dirty="0" err="1"/>
              <a:t>åringar</a:t>
            </a:r>
            <a:r>
              <a:rPr lang="en-US" dirty="0"/>
              <a:t> under </a:t>
            </a:r>
            <a:r>
              <a:rPr lang="en-US" dirty="0" err="1"/>
              <a:t>kyrkoåret</a:t>
            </a:r>
            <a:r>
              <a:rPr lang="en-US" dirty="0"/>
              <a:t> </a:t>
            </a:r>
            <a:r>
              <a:rPr lang="en-US" dirty="0" err="1"/>
              <a:t>och</a:t>
            </a:r>
            <a:r>
              <a:rPr lang="en-US" dirty="0"/>
              <a:t> i </a:t>
            </a:r>
            <a:r>
              <a:rPr lang="en-US" dirty="0" err="1"/>
              <a:t>gudstjänsten</a:t>
            </a:r>
            <a:r>
              <a:rPr lang="en-US" dirty="0"/>
              <a:t>?</a:t>
            </a:r>
          </a:p>
          <a:p>
            <a:pPr indent="-228600">
              <a:buFont typeface="Arial" panose="020B0604020202020204" pitchFamily="34" charset="0"/>
              <a:buChar char="•"/>
            </a:pPr>
            <a:r>
              <a:rPr lang="en-US" dirty="0" err="1"/>
              <a:t>På</a:t>
            </a:r>
            <a:r>
              <a:rPr lang="en-US" dirty="0"/>
              <a:t> </a:t>
            </a:r>
            <a:r>
              <a:rPr lang="en-US" dirty="0" err="1"/>
              <a:t>vilka</a:t>
            </a:r>
            <a:r>
              <a:rPr lang="en-US" dirty="0"/>
              <a:t> </a:t>
            </a:r>
            <a:r>
              <a:rPr lang="en-US" dirty="0" err="1"/>
              <a:t>sätt</a:t>
            </a:r>
            <a:r>
              <a:rPr lang="en-US" dirty="0"/>
              <a:t> </a:t>
            </a:r>
            <a:r>
              <a:rPr lang="en-US" dirty="0" err="1"/>
              <a:t>kan</a:t>
            </a:r>
            <a:r>
              <a:rPr lang="en-US" dirty="0"/>
              <a:t>  9-11 </a:t>
            </a:r>
            <a:r>
              <a:rPr lang="en-US" dirty="0" err="1"/>
              <a:t>åringar</a:t>
            </a:r>
            <a:r>
              <a:rPr lang="en-US" dirty="0"/>
              <a:t> </a:t>
            </a:r>
            <a:r>
              <a:rPr lang="en-US" dirty="0" err="1"/>
              <a:t>bidra</a:t>
            </a:r>
            <a:r>
              <a:rPr lang="en-US" dirty="0"/>
              <a:t> till </a:t>
            </a:r>
            <a:r>
              <a:rPr lang="en-US" dirty="0" err="1"/>
              <a:t>hemmets</a:t>
            </a:r>
            <a:r>
              <a:rPr lang="en-US" dirty="0"/>
              <a:t> </a:t>
            </a:r>
            <a:r>
              <a:rPr lang="en-US" dirty="0" err="1"/>
              <a:t>traditioner</a:t>
            </a:r>
            <a:r>
              <a:rPr lang="en-US" dirty="0"/>
              <a:t> </a:t>
            </a:r>
            <a:r>
              <a:rPr lang="en-US" dirty="0" err="1"/>
              <a:t>och</a:t>
            </a:r>
            <a:r>
              <a:rPr lang="en-US" dirty="0"/>
              <a:t> </a:t>
            </a:r>
            <a:r>
              <a:rPr lang="en-US" dirty="0" err="1"/>
              <a:t>högtider</a:t>
            </a:r>
            <a:r>
              <a:rPr lang="en-US" dirty="0"/>
              <a:t>? </a:t>
            </a:r>
            <a:endParaRPr lang="en-US" sz="1800" dirty="0"/>
          </a:p>
        </p:txBody>
      </p:sp>
      <p:sp>
        <p:nvSpPr>
          <p:cNvPr id="13" name="Tekstiruutu 12">
            <a:extLst>
              <a:ext uri="{FF2B5EF4-FFF2-40B4-BE49-F238E27FC236}">
                <a16:creationId xmlns:a16="http://schemas.microsoft.com/office/drawing/2014/main" id="{57E00D47-6233-4599-B7D8-0B2EBEA663BB}"/>
              </a:ext>
            </a:extLst>
          </p:cNvPr>
          <p:cNvSpPr txBox="1"/>
          <p:nvPr/>
        </p:nvSpPr>
        <p:spPr>
          <a:xfrm>
            <a:off x="3933527" y="2493071"/>
            <a:ext cx="3928403" cy="923330"/>
          </a:xfrm>
          <a:prstGeom prst="rect">
            <a:avLst/>
          </a:prstGeom>
          <a:noFill/>
        </p:spPr>
        <p:txBody>
          <a:bodyPr wrap="square">
            <a:spAutoFit/>
          </a:bodyPr>
          <a:lstStyle/>
          <a:p>
            <a:pPr indent="-228600">
              <a:buFont typeface="Arial" panose="020B0604020202020204" pitchFamily="34" charset="0"/>
              <a:buChar char="•"/>
            </a:pPr>
            <a:r>
              <a:rPr lang="en-US" dirty="0" err="1"/>
              <a:t>V</a:t>
            </a:r>
            <a:r>
              <a:rPr lang="en-US" sz="1800" dirty="0" err="1"/>
              <a:t>ilken</a:t>
            </a:r>
            <a:r>
              <a:rPr lang="en-US" sz="1800" dirty="0"/>
              <a:t> </a:t>
            </a:r>
            <a:r>
              <a:rPr lang="en-US" sz="1800" dirty="0" err="1"/>
              <a:t>samlande</a:t>
            </a:r>
            <a:r>
              <a:rPr lang="en-US" sz="1800" dirty="0"/>
              <a:t> </a:t>
            </a:r>
            <a:r>
              <a:rPr lang="en-US" sz="1800" dirty="0" err="1"/>
              <a:t>verksamhet</a:t>
            </a:r>
            <a:r>
              <a:rPr lang="en-US" sz="1800" dirty="0"/>
              <a:t> </a:t>
            </a:r>
            <a:r>
              <a:rPr lang="en-US" sz="1800" dirty="0" err="1"/>
              <a:t>är</a:t>
            </a:r>
            <a:r>
              <a:rPr lang="en-US" sz="1800" dirty="0"/>
              <a:t> det </a:t>
            </a:r>
            <a:r>
              <a:rPr lang="en-US" sz="1800" dirty="0" err="1"/>
              <a:t>möjligt</a:t>
            </a:r>
            <a:r>
              <a:rPr lang="en-US" sz="1800" dirty="0"/>
              <a:t> </a:t>
            </a:r>
            <a:r>
              <a:rPr lang="en-US" sz="1800" dirty="0" err="1"/>
              <a:t>att</a:t>
            </a:r>
            <a:r>
              <a:rPr lang="en-US" sz="1800" dirty="0"/>
              <a:t> delta i? </a:t>
            </a:r>
          </a:p>
          <a:p>
            <a:pPr indent="-228600">
              <a:buFont typeface="Arial" panose="020B0604020202020204" pitchFamily="34" charset="0"/>
              <a:buChar char="•"/>
            </a:pPr>
            <a:r>
              <a:rPr lang="en-US" dirty="0"/>
              <a:t>Var </a:t>
            </a:r>
            <a:r>
              <a:rPr lang="en-US" dirty="0" err="1"/>
              <a:t>får</a:t>
            </a:r>
            <a:r>
              <a:rPr lang="en-US" dirty="0"/>
              <a:t> man </a:t>
            </a:r>
            <a:r>
              <a:rPr lang="en-US" dirty="0" err="1"/>
              <a:t>själv</a:t>
            </a:r>
            <a:r>
              <a:rPr lang="en-US" dirty="0"/>
              <a:t> </a:t>
            </a:r>
            <a:r>
              <a:rPr lang="en-US" dirty="0" err="1"/>
              <a:t>vara</a:t>
            </a:r>
            <a:r>
              <a:rPr lang="en-US" dirty="0"/>
              <a:t> </a:t>
            </a:r>
            <a:r>
              <a:rPr lang="en-US" dirty="0" err="1"/>
              <a:t>aktiv</a:t>
            </a:r>
            <a:r>
              <a:rPr lang="en-US" dirty="0"/>
              <a:t>?</a:t>
            </a:r>
            <a:endParaRPr lang="en-US" sz="1800" dirty="0"/>
          </a:p>
        </p:txBody>
      </p:sp>
      <p:sp>
        <p:nvSpPr>
          <p:cNvPr id="14" name="Tekstiruutu 13">
            <a:extLst>
              <a:ext uri="{FF2B5EF4-FFF2-40B4-BE49-F238E27FC236}">
                <a16:creationId xmlns:a16="http://schemas.microsoft.com/office/drawing/2014/main" id="{0EDDC1D3-BECB-4C23-967B-97C65B4C3BDF}"/>
              </a:ext>
            </a:extLst>
          </p:cNvPr>
          <p:cNvSpPr txBox="1"/>
          <p:nvPr/>
        </p:nvSpPr>
        <p:spPr>
          <a:xfrm>
            <a:off x="3121255" y="4579709"/>
            <a:ext cx="3552244" cy="923330"/>
          </a:xfrm>
          <a:prstGeom prst="rect">
            <a:avLst/>
          </a:prstGeom>
          <a:noFill/>
        </p:spPr>
        <p:txBody>
          <a:bodyPr wrap="square">
            <a:spAutoFit/>
          </a:bodyPr>
          <a:lstStyle/>
          <a:p>
            <a:pPr indent="-228600">
              <a:buFont typeface="Arial" panose="020B0604020202020204" pitchFamily="34" charset="0"/>
              <a:buChar char="•"/>
            </a:pPr>
            <a:r>
              <a:rPr lang="en-US" dirty="0" err="1"/>
              <a:t>Hur</a:t>
            </a:r>
            <a:r>
              <a:rPr lang="en-US" dirty="0"/>
              <a:t> </a:t>
            </a:r>
            <a:r>
              <a:rPr lang="en-US" dirty="0" err="1"/>
              <a:t>möts</a:t>
            </a:r>
            <a:r>
              <a:rPr lang="en-US" dirty="0"/>
              <a:t> </a:t>
            </a:r>
            <a:r>
              <a:rPr lang="en-US" dirty="0" err="1"/>
              <a:t>föräldrarna</a:t>
            </a:r>
            <a:r>
              <a:rPr lang="en-US" sz="1800" dirty="0"/>
              <a:t>? </a:t>
            </a:r>
          </a:p>
          <a:p>
            <a:pPr indent="-228600">
              <a:buFont typeface="Arial" panose="020B0604020202020204" pitchFamily="34" charset="0"/>
              <a:buChar char="•"/>
            </a:pPr>
            <a:r>
              <a:rPr lang="en-US" sz="1800" dirty="0" err="1"/>
              <a:t>Hur</a:t>
            </a:r>
            <a:r>
              <a:rPr lang="en-US" sz="1800" dirty="0"/>
              <a:t> </a:t>
            </a:r>
            <a:r>
              <a:rPr lang="en-US" sz="1800" dirty="0" err="1"/>
              <a:t>stöds</a:t>
            </a:r>
            <a:r>
              <a:rPr lang="en-US" sz="1800" dirty="0"/>
              <a:t> </a:t>
            </a:r>
            <a:r>
              <a:rPr lang="en-US" sz="1800" dirty="0" err="1"/>
              <a:t>föräldraskapet</a:t>
            </a:r>
            <a:r>
              <a:rPr lang="en-US" dirty="0"/>
              <a:t> </a:t>
            </a:r>
            <a:r>
              <a:rPr lang="en-US" dirty="0" err="1"/>
              <a:t>för</a:t>
            </a:r>
            <a:r>
              <a:rPr lang="en-US" sz="1800" dirty="0"/>
              <a:t> barn i den </a:t>
            </a:r>
            <a:r>
              <a:rPr lang="en-US" sz="1800" dirty="0" err="1"/>
              <a:t>här</a:t>
            </a:r>
            <a:r>
              <a:rPr lang="en-US" sz="1800" dirty="0"/>
              <a:t> </a:t>
            </a:r>
            <a:r>
              <a:rPr lang="en-US" sz="1800" dirty="0" err="1"/>
              <a:t>ålderskategorin</a:t>
            </a:r>
            <a:r>
              <a:rPr lang="en-US" sz="1800" dirty="0"/>
              <a:t>?</a:t>
            </a:r>
          </a:p>
        </p:txBody>
      </p:sp>
      <p:sp>
        <p:nvSpPr>
          <p:cNvPr id="16" name="Tekstiruutu 15">
            <a:extLst>
              <a:ext uri="{FF2B5EF4-FFF2-40B4-BE49-F238E27FC236}">
                <a16:creationId xmlns:a16="http://schemas.microsoft.com/office/drawing/2014/main" id="{3975DF72-1D06-44EC-84D3-60D41608D2FD}"/>
              </a:ext>
            </a:extLst>
          </p:cNvPr>
          <p:cNvSpPr txBox="1"/>
          <p:nvPr/>
        </p:nvSpPr>
        <p:spPr>
          <a:xfrm>
            <a:off x="9286875" y="4819650"/>
            <a:ext cx="2905125" cy="646331"/>
          </a:xfrm>
          <a:prstGeom prst="rect">
            <a:avLst/>
          </a:prstGeom>
          <a:noFill/>
        </p:spPr>
        <p:txBody>
          <a:bodyPr wrap="square">
            <a:spAutoFit/>
          </a:bodyPr>
          <a:lstStyle/>
          <a:p>
            <a:pPr indent="-228600">
              <a:buFont typeface="Arial" panose="020B0604020202020204" pitchFamily="34" charset="0"/>
              <a:buChar char="•"/>
            </a:pPr>
            <a:r>
              <a:rPr lang="en-US" sz="1800" dirty="0" err="1"/>
              <a:t>Hurudant</a:t>
            </a:r>
            <a:r>
              <a:rPr lang="en-US" sz="1800" dirty="0"/>
              <a:t> </a:t>
            </a:r>
            <a:r>
              <a:rPr lang="en-US" sz="1800" dirty="0" err="1"/>
              <a:t>samarbete</a:t>
            </a:r>
            <a:r>
              <a:rPr lang="en-US" sz="1800" dirty="0"/>
              <a:t> </a:t>
            </a:r>
            <a:r>
              <a:rPr lang="en-US" sz="1800" dirty="0" err="1"/>
              <a:t>görs</a:t>
            </a:r>
            <a:r>
              <a:rPr lang="en-US" sz="1800" dirty="0"/>
              <a:t> med </a:t>
            </a:r>
            <a:r>
              <a:rPr lang="en-US" sz="1800" dirty="0" err="1"/>
              <a:t>olika</a:t>
            </a:r>
            <a:r>
              <a:rPr lang="en-US" sz="1800" dirty="0"/>
              <a:t> </a:t>
            </a:r>
            <a:r>
              <a:rPr lang="en-US" sz="1800" dirty="0" err="1"/>
              <a:t>aktörer</a:t>
            </a:r>
            <a:r>
              <a:rPr lang="en-US" sz="1800" dirty="0"/>
              <a:t>?</a:t>
            </a:r>
          </a:p>
        </p:txBody>
      </p:sp>
    </p:spTree>
    <p:extLst>
      <p:ext uri="{BB962C8B-B14F-4D97-AF65-F5344CB8AC3E}">
        <p14:creationId xmlns:p14="http://schemas.microsoft.com/office/powerpoint/2010/main" val="281929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A1517CB-7764-4D95-8D79-FEAAA68875CA}"/>
              </a:ext>
            </a:extLst>
          </p:cNvPr>
          <p:cNvSpPr>
            <a:spLocks noGrp="1"/>
          </p:cNvSpPr>
          <p:nvPr>
            <p:ph type="title" idx="4294967295"/>
          </p:nvPr>
        </p:nvSpPr>
        <p:spPr>
          <a:xfrm>
            <a:off x="509317" y="798326"/>
            <a:ext cx="8739458" cy="1241611"/>
          </a:xfrm>
        </p:spPr>
        <p:txBody>
          <a:bodyPr>
            <a:normAutofit fontScale="90000"/>
          </a:bodyPr>
          <a:lstStyle/>
          <a:p>
            <a:r>
              <a:rPr lang="fi-FI" dirty="0" err="1"/>
              <a:t>Vid</a:t>
            </a:r>
            <a:r>
              <a:rPr lang="fi-FI" dirty="0"/>
              <a:t> </a:t>
            </a:r>
            <a:r>
              <a:rPr lang="fi-FI" dirty="0" err="1"/>
              <a:t>källan</a:t>
            </a:r>
            <a:r>
              <a:rPr lang="fi-FI" dirty="0"/>
              <a:t>: </a:t>
            </a:r>
            <a:r>
              <a:rPr lang="fi-FI" dirty="0" err="1"/>
              <a:t>Mod</a:t>
            </a:r>
            <a:r>
              <a:rPr lang="fi-FI" dirty="0"/>
              <a:t> i 10 – </a:t>
            </a:r>
            <a:r>
              <a:rPr lang="fi-FI" dirty="0" err="1"/>
              <a:t>års</a:t>
            </a:r>
            <a:r>
              <a:rPr lang="fi-FI" dirty="0"/>
              <a:t> </a:t>
            </a:r>
            <a:r>
              <a:rPr lang="fi-FI" dirty="0" err="1"/>
              <a:t>verksamheten</a:t>
            </a:r>
            <a:endParaRPr lang="fi-FI" dirty="0"/>
          </a:p>
        </p:txBody>
      </p:sp>
      <p:sp>
        <p:nvSpPr>
          <p:cNvPr id="7" name="Tekstin paikkamerkki 6">
            <a:extLst>
              <a:ext uri="{FF2B5EF4-FFF2-40B4-BE49-F238E27FC236}">
                <a16:creationId xmlns:a16="http://schemas.microsoft.com/office/drawing/2014/main" id="{5E06EC57-040E-4C69-B9B5-45348E80C39E}"/>
              </a:ext>
            </a:extLst>
          </p:cNvPr>
          <p:cNvSpPr>
            <a:spLocks noGrp="1"/>
          </p:cNvSpPr>
          <p:nvPr>
            <p:ph type="body" sz="half" idx="4294967295"/>
          </p:nvPr>
        </p:nvSpPr>
        <p:spPr>
          <a:xfrm>
            <a:off x="552339" y="2039938"/>
            <a:ext cx="7413625" cy="4246562"/>
          </a:xfrm>
        </p:spPr>
        <p:txBody>
          <a:bodyPr>
            <a:noAutofit/>
          </a:bodyPr>
          <a:lstStyle/>
          <a:p>
            <a:pPr algn="l"/>
            <a:r>
              <a:rPr lang="sv-SE" sz="1400" b="0" i="0" dirty="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Förslag till struktur och innehåll  Stigen s. 42</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Post som skickas hem, inbjudan till verksamhet för tioåringar och exempelvis till Ttila.fi (en sida med program av och för ungdomar, på finska), församlingens egen Youtubekanal eller liknande.</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Födelsedagsfest för alla som fyller 10 år</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Läger eller verksamhet för tioåringar där man funderar på de stora livsfrågorna och tillsammans söker svar på dem med hjälp av kristen visdom. Förslaget utgår från</a:t>
            </a:r>
          </a:p>
          <a:p>
            <a:pPr marL="0" indent="0" algn="l">
              <a:buNone/>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Danska kyrkans minikonfirmandverksamhet, där man till exempel har följande teman:</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födelse – jul – dop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vänskap – kärlek – familj – den gyllene regeln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död – påsk – nattvard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liv – tro – pingst – bön</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Mässa, där 10-åringar deltar i nattvarden. De har också en uppgift som medhjälpare i mässan och föräldrarna bjuds in till festen.</a:t>
            </a:r>
          </a:p>
          <a:p>
            <a:endParaRPr lang="fi-FI" sz="1200" dirty="0"/>
          </a:p>
        </p:txBody>
      </p:sp>
      <p:sp>
        <p:nvSpPr>
          <p:cNvPr id="8" name="Tekstiruutu 7">
            <a:extLst>
              <a:ext uri="{FF2B5EF4-FFF2-40B4-BE49-F238E27FC236}">
                <a16:creationId xmlns:a16="http://schemas.microsoft.com/office/drawing/2014/main" id="{10A06C3A-2DAF-4102-80C2-8FA36B125B39}"/>
              </a:ext>
            </a:extLst>
          </p:cNvPr>
          <p:cNvSpPr txBox="1"/>
          <p:nvPr/>
        </p:nvSpPr>
        <p:spPr>
          <a:xfrm>
            <a:off x="509317" y="153072"/>
            <a:ext cx="10939521" cy="646331"/>
          </a:xfrm>
          <a:prstGeom prst="rect">
            <a:avLst/>
          </a:prstGeom>
          <a:noFill/>
        </p:spPr>
        <p:txBody>
          <a:bodyPr wrap="square" rtlCol="0">
            <a:spAutoFit/>
          </a:bodyPr>
          <a:lstStyle/>
          <a:p>
            <a:r>
              <a:rPr lang="en-US" dirty="0" err="1"/>
              <a:t>Hur</a:t>
            </a:r>
            <a:r>
              <a:rPr lang="en-US" dirty="0"/>
              <a:t> </a:t>
            </a:r>
            <a:r>
              <a:rPr lang="en-US" dirty="0" err="1"/>
              <a:t>bjuder</a:t>
            </a:r>
            <a:r>
              <a:rPr lang="en-US" dirty="0"/>
              <a:t> vi in </a:t>
            </a:r>
            <a:r>
              <a:rPr lang="en-US" dirty="0" err="1"/>
              <a:t>alla</a:t>
            </a:r>
            <a:r>
              <a:rPr lang="en-US" dirty="0"/>
              <a:t> 9-11 </a:t>
            </a:r>
            <a:r>
              <a:rPr lang="en-US" dirty="0" err="1"/>
              <a:t>åringar</a:t>
            </a:r>
            <a:r>
              <a:rPr lang="en-US" dirty="0"/>
              <a:t> </a:t>
            </a:r>
            <a:r>
              <a:rPr lang="en-US" dirty="0" err="1"/>
              <a:t>att</a:t>
            </a:r>
            <a:r>
              <a:rPr lang="en-US" dirty="0"/>
              <a:t> </a:t>
            </a:r>
            <a:r>
              <a:rPr lang="en-US" dirty="0" err="1"/>
              <a:t>hämta</a:t>
            </a:r>
            <a:r>
              <a:rPr lang="en-US" dirty="0"/>
              <a:t> kraft </a:t>
            </a:r>
            <a:r>
              <a:rPr lang="en-US" dirty="0" err="1"/>
              <a:t>för</a:t>
            </a:r>
            <a:r>
              <a:rPr lang="en-US" dirty="0"/>
              <a:t> den </a:t>
            </a:r>
            <a:r>
              <a:rPr lang="en-US" dirty="0" err="1"/>
              <a:t>kristna</a:t>
            </a:r>
            <a:r>
              <a:rPr lang="en-US" dirty="0"/>
              <a:t> </a:t>
            </a:r>
            <a:r>
              <a:rPr lang="en-US" dirty="0" err="1"/>
              <a:t>tron</a:t>
            </a:r>
            <a:r>
              <a:rPr lang="en-US" dirty="0"/>
              <a:t> </a:t>
            </a:r>
            <a:r>
              <a:rPr lang="en-US" dirty="0" err="1"/>
              <a:t>ur</a:t>
            </a:r>
            <a:r>
              <a:rPr lang="en-US" dirty="0"/>
              <a:t> </a:t>
            </a:r>
            <a:r>
              <a:rPr lang="en-US" dirty="0" err="1"/>
              <a:t>källan</a:t>
            </a:r>
            <a:r>
              <a:rPr lang="en-US" dirty="0"/>
              <a:t>? </a:t>
            </a:r>
            <a:r>
              <a:rPr lang="en-US" dirty="0" err="1"/>
              <a:t>Vilken</a:t>
            </a:r>
            <a:r>
              <a:rPr lang="en-US" dirty="0"/>
              <a:t> slags </a:t>
            </a:r>
            <a:r>
              <a:rPr lang="en-US" dirty="0" err="1"/>
              <a:t>kommunikation</a:t>
            </a:r>
            <a:r>
              <a:rPr lang="en-US" dirty="0"/>
              <a:t> </a:t>
            </a:r>
            <a:r>
              <a:rPr lang="en-US" dirty="0" err="1"/>
              <a:t>och</a:t>
            </a:r>
            <a:r>
              <a:rPr lang="en-US" dirty="0"/>
              <a:t> </a:t>
            </a:r>
            <a:r>
              <a:rPr lang="en-US" dirty="0" err="1"/>
              <a:t>verksamhetsmodell</a:t>
            </a:r>
            <a:r>
              <a:rPr lang="en-US" dirty="0"/>
              <a:t> </a:t>
            </a:r>
            <a:r>
              <a:rPr lang="en-US" dirty="0" err="1"/>
              <a:t>passar</a:t>
            </a:r>
            <a:r>
              <a:rPr lang="en-US" dirty="0"/>
              <a:t> </a:t>
            </a:r>
            <a:r>
              <a:rPr lang="en-US" dirty="0" err="1"/>
              <a:t>vår</a:t>
            </a:r>
            <a:r>
              <a:rPr lang="en-US" dirty="0"/>
              <a:t> församling?</a:t>
            </a:r>
            <a:endParaRPr lang="fi-FI" dirty="0"/>
          </a:p>
        </p:txBody>
      </p:sp>
      <p:pic>
        <p:nvPicPr>
          <p:cNvPr id="10" name="Platshållare för innehåll 3">
            <a:extLst>
              <a:ext uri="{FF2B5EF4-FFF2-40B4-BE49-F238E27FC236}">
                <a16:creationId xmlns:a16="http://schemas.microsoft.com/office/drawing/2014/main" id="{C2624BD6-2882-438F-B3C1-CC1BFBECF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259" y="964005"/>
            <a:ext cx="4747739" cy="2767396"/>
          </a:xfrm>
          <a:prstGeom prst="rect">
            <a:avLst/>
          </a:prstGeom>
        </p:spPr>
      </p:pic>
      <p:pic>
        <p:nvPicPr>
          <p:cNvPr id="12" name="Bildobjekt 11" descr="En bild som visar text, vektorgrafik&#10;&#10;Automatiskt genererad beskrivning">
            <a:extLst>
              <a:ext uri="{FF2B5EF4-FFF2-40B4-BE49-F238E27FC236}">
                <a16:creationId xmlns:a16="http://schemas.microsoft.com/office/drawing/2014/main" id="{3334AD82-EBEE-4B09-AA14-70A639274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892" y="3937532"/>
            <a:ext cx="4562475" cy="2555099"/>
          </a:xfrm>
          <a:prstGeom prst="rect">
            <a:avLst/>
          </a:prstGeom>
        </p:spPr>
      </p:pic>
    </p:spTree>
    <p:extLst>
      <p:ext uri="{BB962C8B-B14F-4D97-AF65-F5344CB8AC3E}">
        <p14:creationId xmlns:p14="http://schemas.microsoft.com/office/powerpoint/2010/main" val="287153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036CD-7B06-499A-B878-7B2C29289A7A}"/>
              </a:ext>
            </a:extLst>
          </p:cNvPr>
          <p:cNvSpPr>
            <a:spLocks noGrp="1"/>
          </p:cNvSpPr>
          <p:nvPr>
            <p:ph type="title"/>
          </p:nvPr>
        </p:nvSpPr>
        <p:spPr>
          <a:xfrm>
            <a:off x="6892119" y="891540"/>
            <a:ext cx="4589493" cy="1578308"/>
          </a:xfrm>
        </p:spPr>
        <p:txBody>
          <a:bodyPr>
            <a:normAutofit/>
          </a:bodyPr>
          <a:lstStyle/>
          <a:p>
            <a:r>
              <a:rPr lang="fi-FI" sz="4000" dirty="0"/>
              <a:t>9-11 - </a:t>
            </a:r>
            <a:r>
              <a:rPr lang="fi-FI" sz="4000" dirty="0" err="1"/>
              <a:t>åringar</a:t>
            </a:r>
            <a:endParaRPr lang="fi-FI" sz="4000" dirty="0"/>
          </a:p>
        </p:txBody>
      </p:sp>
      <p:pic>
        <p:nvPicPr>
          <p:cNvPr id="5" name="Sisällön paikkamerkki 4" descr="Kuva, joka sisältää kohteen vektorigrafiikka&#10;&#10;Kuvaus luotu automaattisesti">
            <a:extLst>
              <a:ext uri="{FF2B5EF4-FFF2-40B4-BE49-F238E27FC236}">
                <a16:creationId xmlns:a16="http://schemas.microsoft.com/office/drawing/2014/main" id="{F1DE2F4C-0D39-4AAA-B3E5-92D60D92552D}"/>
              </a:ext>
            </a:extLst>
          </p:cNvPr>
          <p:cNvPicPr>
            <a:picLocks noChangeAspect="1"/>
          </p:cNvPicPr>
          <p:nvPr/>
        </p:nvPicPr>
        <p:blipFill rotWithShape="1">
          <a:blip r:embed="rId2">
            <a:extLst>
              <a:ext uri="{28A0092B-C50C-407E-A947-70E740481C1C}">
                <a14:useLocalDpi xmlns:a14="http://schemas.microsoft.com/office/drawing/2010/main" val="0"/>
              </a:ext>
            </a:extLst>
          </a:blip>
          <a:srcRect l="369"/>
          <a:stretch/>
        </p:blipFill>
        <p:spPr>
          <a:xfrm>
            <a:off x="-14067" y="-154734"/>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9" name="Content Placeholder 8">
            <a:extLst>
              <a:ext uri="{FF2B5EF4-FFF2-40B4-BE49-F238E27FC236}">
                <a16:creationId xmlns:a16="http://schemas.microsoft.com/office/drawing/2014/main" id="{4ADFAD38-2CA9-4724-B4AB-F7D94E17BE66}"/>
              </a:ext>
            </a:extLst>
          </p:cNvPr>
          <p:cNvSpPr>
            <a:spLocks noGrp="1"/>
          </p:cNvSpPr>
          <p:nvPr>
            <p:ph idx="1"/>
          </p:nvPr>
        </p:nvSpPr>
        <p:spPr>
          <a:xfrm>
            <a:off x="6892119" y="2630161"/>
            <a:ext cx="4589491" cy="3332489"/>
          </a:xfrm>
        </p:spPr>
        <p:txBody>
          <a:bodyPr>
            <a:normAutofit/>
          </a:bodyPr>
          <a:lstStyle/>
          <a:p>
            <a:endParaRPr lang="en-US" sz="2000"/>
          </a:p>
        </p:txBody>
      </p:sp>
    </p:spTree>
    <p:extLst>
      <p:ext uri="{BB962C8B-B14F-4D97-AF65-F5344CB8AC3E}">
        <p14:creationId xmlns:p14="http://schemas.microsoft.com/office/powerpoint/2010/main" val="141410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Pyöristetyt kulmat 7">
            <a:extLst>
              <a:ext uri="{FF2B5EF4-FFF2-40B4-BE49-F238E27FC236}">
                <a16:creationId xmlns:a16="http://schemas.microsoft.com/office/drawing/2014/main" id="{CE435D1D-EF10-4786-B7C1-E33B9B46A8AA}"/>
              </a:ext>
            </a:extLst>
          </p:cNvPr>
          <p:cNvSpPr/>
          <p:nvPr/>
        </p:nvSpPr>
        <p:spPr>
          <a:xfrm>
            <a:off x="799696" y="495402"/>
            <a:ext cx="11065565" cy="612250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07507D2C-8E66-404A-BA1C-A3A524C22D62}"/>
              </a:ext>
            </a:extLst>
          </p:cNvPr>
          <p:cNvPicPr>
            <a:picLocks noChangeAspect="1"/>
          </p:cNvPicPr>
          <p:nvPr/>
        </p:nvPicPr>
        <p:blipFill rotWithShape="1">
          <a:blip r:embed="rId2">
            <a:extLst>
              <a:ext uri="{28A0092B-C50C-407E-A947-70E740481C1C}">
                <a14:useLocalDpi xmlns:a14="http://schemas.microsoft.com/office/drawing/2010/main" val="0"/>
              </a:ext>
            </a:extLst>
          </a:blip>
          <a:srcRect l="-104" t="5927" r="104" b="9549"/>
          <a:stretch/>
        </p:blipFill>
        <p:spPr>
          <a:xfrm>
            <a:off x="1144209" y="790574"/>
            <a:ext cx="4690534" cy="2638426"/>
          </a:xfrm>
          <a:prstGeom prst="rect">
            <a:avLst/>
          </a:prstGeom>
        </p:spPr>
      </p:pic>
      <p:sp>
        <p:nvSpPr>
          <p:cNvPr id="2" name="Tekstiruutu 1">
            <a:extLst>
              <a:ext uri="{FF2B5EF4-FFF2-40B4-BE49-F238E27FC236}">
                <a16:creationId xmlns:a16="http://schemas.microsoft.com/office/drawing/2014/main" id="{4592BAA9-26C7-48C7-9270-6EC22032FF92}"/>
              </a:ext>
            </a:extLst>
          </p:cNvPr>
          <p:cNvSpPr txBox="1"/>
          <p:nvPr/>
        </p:nvSpPr>
        <p:spPr>
          <a:xfrm>
            <a:off x="3460340" y="697732"/>
            <a:ext cx="2819402" cy="584775"/>
          </a:xfrm>
          <a:prstGeom prst="rect">
            <a:avLst/>
          </a:prstGeom>
          <a:noFill/>
        </p:spPr>
        <p:txBody>
          <a:bodyPr wrap="square" rtlCol="0">
            <a:spAutoFit/>
          </a:bodyPr>
          <a:lstStyle/>
          <a:p>
            <a:r>
              <a:rPr lang="fi-FI" sz="3200" dirty="0"/>
              <a:t>9-11 -</a:t>
            </a:r>
            <a:r>
              <a:rPr lang="fi-FI" sz="2800" dirty="0" err="1"/>
              <a:t>åringar</a:t>
            </a:r>
            <a:endParaRPr lang="fi-FI" sz="2800" dirty="0"/>
          </a:p>
        </p:txBody>
      </p:sp>
      <p:pic>
        <p:nvPicPr>
          <p:cNvPr id="6" name="Kuva 5" descr="Kuva, joka sisältää kohteen ulko, oranssi&#10;&#10;Kuvaus luotu automaattisesti">
            <a:extLst>
              <a:ext uri="{FF2B5EF4-FFF2-40B4-BE49-F238E27FC236}">
                <a16:creationId xmlns:a16="http://schemas.microsoft.com/office/drawing/2014/main" id="{4AF92463-BDDD-4E4A-8E93-DEF18C819BEB}"/>
              </a:ext>
            </a:extLst>
          </p:cNvPr>
          <p:cNvPicPr>
            <a:picLocks noChangeAspect="1"/>
          </p:cNvPicPr>
          <p:nvPr/>
        </p:nvPicPr>
        <p:blipFill rotWithShape="1">
          <a:blip r:embed="rId3"/>
          <a:srcRect t="27842" b="1859"/>
          <a:stretch/>
        </p:blipFill>
        <p:spPr>
          <a:xfrm>
            <a:off x="1123649" y="3556655"/>
            <a:ext cx="4691404" cy="2638426"/>
          </a:xfrm>
          <a:prstGeom prst="rect">
            <a:avLst/>
          </a:prstGeom>
        </p:spPr>
      </p:pic>
      <p:sp>
        <p:nvSpPr>
          <p:cNvPr id="4" name="Tekstiruutu 3">
            <a:extLst>
              <a:ext uri="{FF2B5EF4-FFF2-40B4-BE49-F238E27FC236}">
                <a16:creationId xmlns:a16="http://schemas.microsoft.com/office/drawing/2014/main" id="{A3D6F09A-37F2-444F-8CA5-F96A665D6C35}"/>
              </a:ext>
            </a:extLst>
          </p:cNvPr>
          <p:cNvSpPr txBox="1"/>
          <p:nvPr/>
        </p:nvSpPr>
        <p:spPr>
          <a:xfrm>
            <a:off x="5815054" y="759287"/>
            <a:ext cx="2238788" cy="523220"/>
          </a:xfrm>
          <a:prstGeom prst="rect">
            <a:avLst/>
          </a:prstGeom>
          <a:noFill/>
        </p:spPr>
        <p:txBody>
          <a:bodyPr wrap="square" rtlCol="0">
            <a:spAutoFit/>
          </a:bodyPr>
          <a:lstStyle/>
          <a:p>
            <a:r>
              <a:rPr lang="fi-FI" sz="2800" dirty="0"/>
              <a:t>+  </a:t>
            </a:r>
            <a:r>
              <a:rPr lang="fi-FI" sz="2800" dirty="0" err="1"/>
              <a:t>kristen</a:t>
            </a:r>
            <a:r>
              <a:rPr lang="fi-FI" sz="2800" dirty="0"/>
              <a:t> </a:t>
            </a:r>
            <a:r>
              <a:rPr lang="fi-FI" sz="2800" dirty="0" err="1"/>
              <a:t>tro</a:t>
            </a:r>
            <a:endParaRPr lang="fi-FI" sz="2800" dirty="0"/>
          </a:p>
        </p:txBody>
      </p:sp>
      <p:sp>
        <p:nvSpPr>
          <p:cNvPr id="9" name="Tekstiruutu 8">
            <a:extLst>
              <a:ext uri="{FF2B5EF4-FFF2-40B4-BE49-F238E27FC236}">
                <a16:creationId xmlns:a16="http://schemas.microsoft.com/office/drawing/2014/main" id="{85ABB4C4-4076-4711-887E-33110FFB5F7A}"/>
              </a:ext>
            </a:extLst>
          </p:cNvPr>
          <p:cNvSpPr txBox="1"/>
          <p:nvPr/>
        </p:nvSpPr>
        <p:spPr>
          <a:xfrm>
            <a:off x="2862469" y="172749"/>
            <a:ext cx="6798365" cy="369332"/>
          </a:xfrm>
          <a:prstGeom prst="rect">
            <a:avLst/>
          </a:prstGeom>
          <a:noFill/>
        </p:spPr>
        <p:txBody>
          <a:bodyPr wrap="square" rtlCol="0">
            <a:spAutoFit/>
          </a:bodyPr>
          <a:lstStyle/>
          <a:p>
            <a:r>
              <a:rPr lang="fi-FI" dirty="0" err="1"/>
              <a:t>Helhetsbetonad</a:t>
            </a:r>
            <a:r>
              <a:rPr lang="fi-FI" dirty="0"/>
              <a:t> </a:t>
            </a:r>
            <a:r>
              <a:rPr lang="fi-FI" dirty="0" err="1"/>
              <a:t>pedagogik</a:t>
            </a:r>
            <a:endParaRPr lang="fi-FI" dirty="0"/>
          </a:p>
        </p:txBody>
      </p:sp>
      <p:pic>
        <p:nvPicPr>
          <p:cNvPr id="11" name="Bildobjekt 10" descr="En bild som visar text, vektorgrafik&#10;&#10;Automatiskt genererad beskrivning">
            <a:extLst>
              <a:ext uri="{FF2B5EF4-FFF2-40B4-BE49-F238E27FC236}">
                <a16:creationId xmlns:a16="http://schemas.microsoft.com/office/drawing/2014/main" id="{C573DC03-58F8-4EF3-A246-B681855EC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020" y="1020897"/>
            <a:ext cx="4562475" cy="255509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E61DCFAB-2C63-4623-BAF0-35917D074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926" y="3751261"/>
            <a:ext cx="3590925" cy="2729846"/>
          </a:xfrm>
          <a:prstGeom prst="rect">
            <a:avLst/>
          </a:prstGeom>
        </p:spPr>
      </p:pic>
    </p:spTree>
    <p:extLst>
      <p:ext uri="{BB962C8B-B14F-4D97-AF65-F5344CB8AC3E}">
        <p14:creationId xmlns:p14="http://schemas.microsoft.com/office/powerpoint/2010/main" val="17123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tsikko 5">
            <a:extLst>
              <a:ext uri="{FF2B5EF4-FFF2-40B4-BE49-F238E27FC236}">
                <a16:creationId xmlns:a16="http://schemas.microsoft.com/office/drawing/2014/main" id="{86126DED-1304-4EBD-9EF5-7C810E6A9FFA}"/>
              </a:ext>
            </a:extLst>
          </p:cNvPr>
          <p:cNvSpPr>
            <a:spLocks noGrp="1"/>
          </p:cNvSpPr>
          <p:nvPr>
            <p:ph type="title"/>
          </p:nvPr>
        </p:nvSpPr>
        <p:spPr>
          <a:xfrm>
            <a:off x="1051560" y="4440602"/>
            <a:ext cx="3538728" cy="1645920"/>
          </a:xfrm>
        </p:spPr>
        <p:txBody>
          <a:bodyPr vert="horz" lIns="91440" tIns="45720" rIns="91440" bIns="45720" rtlCol="0" anchor="ctr">
            <a:normAutofit/>
          </a:bodyPr>
          <a:lstStyle/>
          <a:p>
            <a:r>
              <a:rPr lang="en-US" sz="2700" dirty="0" err="1"/>
              <a:t>Vilken</a:t>
            </a:r>
            <a:r>
              <a:rPr lang="en-US" sz="2700" dirty="0"/>
              <a:t> </a:t>
            </a:r>
            <a:r>
              <a:rPr lang="en-US" sz="2700" dirty="0" err="1"/>
              <a:t>livskraft</a:t>
            </a:r>
            <a:r>
              <a:rPr lang="en-US" sz="2700" dirty="0"/>
              <a:t> </a:t>
            </a:r>
            <a:r>
              <a:rPr lang="en-US" sz="2700" dirty="0" err="1"/>
              <a:t>vill</a:t>
            </a:r>
            <a:r>
              <a:rPr lang="en-US" sz="2700" dirty="0"/>
              <a:t> </a:t>
            </a:r>
            <a:r>
              <a:rPr lang="en-US" sz="2700" dirty="0" err="1"/>
              <a:t>ni</a:t>
            </a:r>
            <a:r>
              <a:rPr lang="en-US" sz="2700" dirty="0"/>
              <a:t> </a:t>
            </a:r>
            <a:r>
              <a:rPr lang="en-US" sz="2700" dirty="0" err="1"/>
              <a:t>lyfta</a:t>
            </a:r>
            <a:r>
              <a:rPr lang="en-US" sz="2700" dirty="0"/>
              <a:t> </a:t>
            </a:r>
            <a:r>
              <a:rPr lang="en-US" sz="2700" dirty="0" err="1"/>
              <a:t>fram</a:t>
            </a:r>
            <a:r>
              <a:rPr lang="en-US" sz="2700" dirty="0"/>
              <a:t> </a:t>
            </a:r>
            <a:r>
              <a:rPr lang="en-US" sz="2700" dirty="0" err="1"/>
              <a:t>ur</a:t>
            </a:r>
            <a:r>
              <a:rPr lang="en-US" sz="2700" dirty="0"/>
              <a:t> den </a:t>
            </a:r>
            <a:r>
              <a:rPr lang="en-US" sz="2700" dirty="0" err="1"/>
              <a:t>kristna</a:t>
            </a:r>
            <a:r>
              <a:rPr lang="en-US" sz="2700" dirty="0"/>
              <a:t> </a:t>
            </a:r>
            <a:r>
              <a:rPr lang="en-US" sz="2700" dirty="0" err="1"/>
              <a:t>tron</a:t>
            </a:r>
            <a:r>
              <a:rPr lang="en-US" sz="2700" dirty="0"/>
              <a:t> i den </a:t>
            </a:r>
            <a:r>
              <a:rPr lang="en-US" sz="2700" dirty="0" err="1"/>
              <a:t>här</a:t>
            </a:r>
            <a:r>
              <a:rPr lang="en-US" sz="2700" dirty="0"/>
              <a:t> </a:t>
            </a:r>
            <a:r>
              <a:rPr lang="en-US" sz="2700" dirty="0" err="1"/>
              <a:t>ålderskategorin</a:t>
            </a:r>
            <a:r>
              <a:rPr lang="en-US" sz="2700" b="0" i="0" kern="1200" dirty="0">
                <a:solidFill>
                  <a:schemeClr val="tx1"/>
                </a:solidFill>
                <a:effectLst/>
                <a:latin typeface="+mj-lt"/>
                <a:ea typeface="+mj-ea"/>
                <a:cs typeface="+mj-cs"/>
              </a:rPr>
              <a:t>?  </a:t>
            </a:r>
            <a:endParaRPr lang="en-US" sz="2700" kern="1200" dirty="0">
              <a:solidFill>
                <a:schemeClr val="tx1"/>
              </a:solidFill>
              <a:latin typeface="+mj-lt"/>
              <a:ea typeface="+mj-ea"/>
              <a:cs typeface="+mj-cs"/>
            </a:endParaRPr>
          </a:p>
        </p:txBody>
      </p:sp>
      <p:pic>
        <p:nvPicPr>
          <p:cNvPr id="3" name="Sisällön paikkamerkki 4" descr="Kuva, joka sisältää kohteen vektorigrafiikka&#10;&#10;Kuvaus luotu automaattisesti">
            <a:extLst>
              <a:ext uri="{FF2B5EF4-FFF2-40B4-BE49-F238E27FC236}">
                <a16:creationId xmlns:a16="http://schemas.microsoft.com/office/drawing/2014/main" id="{5EF498C5-AF55-402A-89A3-DD45A4EEEB24}"/>
              </a:ext>
            </a:extLst>
          </p:cNvPr>
          <p:cNvPicPr>
            <a:picLocks noChangeAspect="1"/>
          </p:cNvPicPr>
          <p:nvPr/>
        </p:nvPicPr>
        <p:blipFill rotWithShape="1">
          <a:blip r:embed="rId2">
            <a:extLst>
              <a:ext uri="{28A0092B-C50C-407E-A947-70E740481C1C}">
                <a14:useLocalDpi xmlns:a14="http://schemas.microsoft.com/office/drawing/2010/main" val="0"/>
              </a:ext>
            </a:extLst>
          </a:blip>
          <a:srcRect t="9983" b="8208"/>
          <a:stretch/>
        </p:blipFill>
        <p:spPr>
          <a:xfrm>
            <a:off x="6" y="10"/>
            <a:ext cx="4884383" cy="3995918"/>
          </a:xfrm>
          <a:prstGeom prst="rect">
            <a:avLst/>
          </a:prstGeom>
        </p:spPr>
      </p:pic>
      <p:sp>
        <p:nvSpPr>
          <p:cNvPr id="17" name="Rectangle 16">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in paikkamerkki 7">
            <a:extLst>
              <a:ext uri="{FF2B5EF4-FFF2-40B4-BE49-F238E27FC236}">
                <a16:creationId xmlns:a16="http://schemas.microsoft.com/office/drawing/2014/main" id="{90799551-18C5-41C9-9922-B9495BF13E62}"/>
              </a:ext>
            </a:extLst>
          </p:cNvPr>
          <p:cNvSpPr>
            <a:spLocks noGrp="1"/>
          </p:cNvSpPr>
          <p:nvPr>
            <p:ph type="body" sz="half" idx="2"/>
          </p:nvPr>
        </p:nvSpPr>
        <p:spPr>
          <a:xfrm>
            <a:off x="5349240" y="4440602"/>
            <a:ext cx="6007608" cy="1645920"/>
          </a:xfrm>
        </p:spPr>
        <p:txBody>
          <a:bodyPr vert="horz" lIns="91440" tIns="45720" rIns="91440" bIns="45720" rtlCol="0" anchor="ctr">
            <a:normAutofit/>
          </a:bodyPr>
          <a:lstStyle/>
          <a:p>
            <a:pPr indent="-228600">
              <a:buFont typeface="Arial" panose="020B0604020202020204" pitchFamily="34" charset="0"/>
              <a:buChar char="•"/>
            </a:pPr>
            <a:endParaRPr lang="en-US" sz="1800"/>
          </a:p>
        </p:txBody>
      </p:sp>
      <p:pic>
        <p:nvPicPr>
          <p:cNvPr id="10" name="Bildobjekt 9" descr="En bild som visar text&#10;&#10;Automatiskt genererad beskrivning">
            <a:extLst>
              <a:ext uri="{FF2B5EF4-FFF2-40B4-BE49-F238E27FC236}">
                <a16:creationId xmlns:a16="http://schemas.microsoft.com/office/drawing/2014/main" id="{E655CAF6-0C28-43C0-B70F-BD9889E0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330" y="198783"/>
            <a:ext cx="5645427" cy="3361411"/>
          </a:xfrm>
          <a:prstGeom prst="rect">
            <a:avLst/>
          </a:prstGeom>
        </p:spPr>
      </p:pic>
    </p:spTree>
    <p:extLst>
      <p:ext uri="{BB962C8B-B14F-4D97-AF65-F5344CB8AC3E}">
        <p14:creationId xmlns:p14="http://schemas.microsoft.com/office/powerpoint/2010/main" val="22906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036CD-7B06-499A-B878-7B2C29289A7A}"/>
              </a:ext>
            </a:extLst>
          </p:cNvPr>
          <p:cNvSpPr>
            <a:spLocks noGrp="1"/>
          </p:cNvSpPr>
          <p:nvPr>
            <p:ph type="title"/>
          </p:nvPr>
        </p:nvSpPr>
        <p:spPr>
          <a:xfrm>
            <a:off x="6096000" y="215679"/>
            <a:ext cx="4589493" cy="1578308"/>
          </a:xfrm>
        </p:spPr>
        <p:txBody>
          <a:bodyPr>
            <a:normAutofit/>
          </a:bodyPr>
          <a:lstStyle/>
          <a:p>
            <a:r>
              <a:rPr lang="fi-FI" sz="4000" dirty="0"/>
              <a:t>9-11 -</a:t>
            </a:r>
            <a:r>
              <a:rPr lang="fi-FI" sz="4000" dirty="0" err="1"/>
              <a:t>åringar</a:t>
            </a:r>
            <a:endParaRPr lang="fi-FI" sz="4000" dirty="0"/>
          </a:p>
        </p:txBody>
      </p:sp>
      <p:pic>
        <p:nvPicPr>
          <p:cNvPr id="5" name="Sisällön paikkamerkki 4" descr="Kuva, joka sisältää kohteen vektorigrafiikka&#10;&#10;Kuvaus luotu automaattisesti">
            <a:extLst>
              <a:ext uri="{FF2B5EF4-FFF2-40B4-BE49-F238E27FC236}">
                <a16:creationId xmlns:a16="http://schemas.microsoft.com/office/drawing/2014/main" id="{F1DE2F4C-0D39-4AAA-B3E5-92D60D92552D}"/>
              </a:ext>
            </a:extLst>
          </p:cNvPr>
          <p:cNvPicPr>
            <a:picLocks noChangeAspect="1"/>
          </p:cNvPicPr>
          <p:nvPr/>
        </p:nvPicPr>
        <p:blipFill rotWithShape="1">
          <a:blip r:embed="rId2">
            <a:extLst>
              <a:ext uri="{28A0092B-C50C-407E-A947-70E740481C1C}">
                <a14:useLocalDpi xmlns:a14="http://schemas.microsoft.com/office/drawing/2010/main" val="0"/>
              </a:ext>
            </a:extLst>
          </a:blip>
          <a:srcRect l="369"/>
          <a:stretch/>
        </p:blipFill>
        <p:spPr>
          <a:xfrm>
            <a:off x="65312" y="548798"/>
            <a:ext cx="5739140" cy="5760404"/>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9" name="Content Placeholder 8">
            <a:extLst>
              <a:ext uri="{FF2B5EF4-FFF2-40B4-BE49-F238E27FC236}">
                <a16:creationId xmlns:a16="http://schemas.microsoft.com/office/drawing/2014/main" id="{4ADFAD38-2CA9-4724-B4AB-F7D94E17BE66}"/>
              </a:ext>
            </a:extLst>
          </p:cNvPr>
          <p:cNvSpPr>
            <a:spLocks noGrp="1"/>
          </p:cNvSpPr>
          <p:nvPr>
            <p:ph idx="1"/>
          </p:nvPr>
        </p:nvSpPr>
        <p:spPr>
          <a:xfrm>
            <a:off x="5989983" y="2093843"/>
            <a:ext cx="5491628" cy="4346714"/>
          </a:xfrm>
        </p:spPr>
        <p:txBody>
          <a:bodyPr>
            <a:normAutofit/>
          </a:bodyPr>
          <a:lstStyle/>
          <a:p>
            <a:r>
              <a:rPr lang="fi-FI" sz="2000" dirty="0">
                <a:effectLst/>
                <a:latin typeface="Martti" panose="02000000000000000000" pitchFamily="2" charset="0"/>
                <a:ea typeface="Times New Roman" panose="02020603050405020304" pitchFamily="18" charset="0"/>
                <a:cs typeface="Segoe UI" panose="020B0502040204020203" pitchFamily="34" charset="0"/>
              </a:rPr>
              <a:t>9–11-åringar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är</a:t>
            </a:r>
            <a:r>
              <a:rPr lang="fi-FI" sz="2000" dirty="0">
                <a:effectLst/>
                <a:latin typeface="Martti" panose="02000000000000000000" pitchFamily="2" charset="0"/>
                <a:ea typeface="Times New Roman" panose="02020603050405020304" pitchFamily="18" charset="0"/>
                <a:cs typeface="Segoe UI" panose="020B0502040204020203" pitchFamily="34" charset="0"/>
              </a:rPr>
              <a:t>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mitt</a:t>
            </a:r>
            <a:r>
              <a:rPr lang="fi-FI" sz="2000" dirty="0">
                <a:effectLst/>
                <a:latin typeface="Martti" panose="02000000000000000000" pitchFamily="2" charset="0"/>
                <a:ea typeface="Times New Roman" panose="02020603050405020304" pitchFamily="18" charset="0"/>
                <a:cs typeface="Segoe UI" panose="020B0502040204020203" pitchFamily="34" charset="0"/>
              </a:rPr>
              <a:t> i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barndomen</a:t>
            </a:r>
            <a:r>
              <a:rPr lang="fi-FI" sz="2000" dirty="0">
                <a:effectLst/>
                <a:latin typeface="Martti" panose="02000000000000000000" pitchFamily="2" charset="0"/>
                <a:ea typeface="Times New Roman" panose="02020603050405020304" pitchFamily="18" charset="0"/>
                <a:cs typeface="Segoe UI" panose="020B0502040204020203" pitchFamily="34" charset="0"/>
              </a:rPr>
              <a:t>.</a:t>
            </a:r>
            <a:r>
              <a:rPr lang="fi-FI" sz="2000" dirty="0">
                <a:effectLst/>
                <a:latin typeface="Times New Roman" panose="02020603050405020304" pitchFamily="18" charset="0"/>
                <a:ea typeface="Times New Roman" panose="02020603050405020304" pitchFamily="18" charset="0"/>
                <a:cs typeface="Arial" panose="020B0604020202020204" pitchFamily="34" charset="0"/>
              </a:rPr>
              <a:t> </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De är barn och följer fortfarande med familjen, men deras förmågor och eget tänkande utvecklas hela tiden.</a:t>
            </a:r>
            <a:r>
              <a:rPr lang="fi-FI" sz="2000" dirty="0">
                <a:effectLst/>
                <a:latin typeface="Open Sans" panose="020B0606030504020204" pitchFamily="34" charset="0"/>
                <a:ea typeface="Open Sans" panose="020B0606030504020204" pitchFamily="34" charset="0"/>
                <a:cs typeface="Open Sans" panose="020B0606030504020204" pitchFamily="34" charset="0"/>
              </a:rPr>
              <a:t> </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På tröskeln till sitt andra årtionde ökar barnets eget tänkande också på trons område.</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Barnets roll i församlingen kan utvecklas  och </a:t>
            </a:r>
            <a:r>
              <a:rPr lang="sv-SE" sz="2000" dirty="0">
                <a:solidFill>
                  <a:srgbClr val="212529"/>
                </a:solidFill>
                <a:latin typeface="Open Sans" panose="020B0606030504020204" pitchFamily="34" charset="0"/>
                <a:ea typeface="Open Sans" panose="020B0606030504020204" pitchFamily="34" charset="0"/>
                <a:cs typeface="Open Sans" panose="020B0606030504020204" pitchFamily="34" charset="0"/>
              </a:rPr>
              <a:t>de kan ges </a:t>
            </a:r>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större ansvar.</a:t>
            </a:r>
            <a:endParaRPr lang="fi-FI" sz="2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i="1" dirty="0" err="1"/>
              <a:t>Stigen</a:t>
            </a:r>
            <a:r>
              <a:rPr lang="en-US" sz="2000" i="1" dirty="0"/>
              <a:t>, s. 40</a:t>
            </a:r>
          </a:p>
        </p:txBody>
      </p:sp>
    </p:spTree>
    <p:extLst>
      <p:ext uri="{BB962C8B-B14F-4D97-AF65-F5344CB8AC3E}">
        <p14:creationId xmlns:p14="http://schemas.microsoft.com/office/powerpoint/2010/main" val="93590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C5AEFE-26D0-429F-B3FD-D5D7050367FD}"/>
              </a:ext>
            </a:extLst>
          </p:cNvPr>
          <p:cNvSpPr>
            <a:spLocks noGrp="1"/>
          </p:cNvSpPr>
          <p:nvPr>
            <p:ph type="title" idx="4294967295"/>
          </p:nvPr>
        </p:nvSpPr>
        <p:spPr>
          <a:xfrm>
            <a:off x="715771" y="265314"/>
            <a:ext cx="7104185" cy="1651000"/>
          </a:xfrm>
        </p:spPr>
        <p:txBody>
          <a:bodyPr vert="horz" lIns="91440" tIns="45720" rIns="91440" bIns="45720" rtlCol="0" anchor="ctr">
            <a:normAutofit/>
          </a:bodyPr>
          <a:lstStyle/>
          <a:p>
            <a:r>
              <a:rPr lang="en-US" sz="4000" dirty="0" err="1"/>
              <a:t>Temat</a:t>
            </a:r>
            <a:r>
              <a:rPr lang="en-US" sz="4000" dirty="0"/>
              <a:t>-mod</a:t>
            </a:r>
          </a:p>
        </p:txBody>
      </p:sp>
      <p:sp>
        <p:nvSpPr>
          <p:cNvPr id="7" name="Tekstin paikkamerkki 6">
            <a:extLst>
              <a:ext uri="{FF2B5EF4-FFF2-40B4-BE49-F238E27FC236}">
                <a16:creationId xmlns:a16="http://schemas.microsoft.com/office/drawing/2014/main" id="{C71A9090-E1C4-44DB-9854-1486093D0B6A}"/>
              </a:ext>
            </a:extLst>
          </p:cNvPr>
          <p:cNvSpPr>
            <a:spLocks noGrp="1"/>
          </p:cNvSpPr>
          <p:nvPr>
            <p:ph type="body" sz="half" idx="4294967295"/>
          </p:nvPr>
        </p:nvSpPr>
        <p:spPr>
          <a:xfrm>
            <a:off x="715771" y="1682963"/>
            <a:ext cx="5189233" cy="4360558"/>
          </a:xfrm>
        </p:spPr>
        <p:txBody>
          <a:bodyPr vert="horz" lIns="91440" tIns="45720" rIns="91440" bIns="45720" rtlCol="0">
            <a:noAutofit/>
          </a:bodyPr>
          <a:lstStyle/>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I den här åldern blir det aktuellt att fundera på vad det är att vara människa och att leva som människa, kompis och kristen, när man redan är så stor att man når över tröskeln till sitt andra decennium.</a:t>
            </a:r>
          </a:p>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Barnets utökade livsmiljö skapar också ett behov att forma egna betydelsesammanhang: Vad tänker barnet kring födelse och död, vänskap och livet? </a:t>
            </a:r>
            <a:endParaRPr lang="fi-FI" sz="1800" b="0" i="0" dirty="0">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r>
              <a:rPr lang="fi-FI" sz="1800" dirty="0">
                <a:effectLst/>
                <a:latin typeface="Open Sans" panose="020B0606030504020204" pitchFamily="34" charset="0"/>
                <a:ea typeface="Open Sans" panose="020B0606030504020204" pitchFamily="34" charset="0"/>
                <a:cs typeface="Open Sans" panose="020B0606030504020204" pitchFamily="34" charset="0"/>
              </a:rPr>
              <a:t> </a:t>
            </a:r>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Kompisarna och goda spelregler för kompisrelationer är också viktiga</a:t>
            </a:r>
            <a:r>
              <a:rPr lang="fi-FI" sz="1800" dirty="0">
                <a:effectLst/>
                <a:latin typeface="Open Sans" panose="020B0606030504020204" pitchFamily="34" charset="0"/>
                <a:ea typeface="Open Sans" panose="020B0606030504020204" pitchFamily="34" charset="0"/>
                <a:cs typeface="Open Sans" panose="020B0606030504020204" pitchFamily="34" charset="0"/>
              </a:rPr>
              <a:t>. </a:t>
            </a:r>
          </a:p>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Ur trons skattkista kan man ösa livsvisdom och mod att vara just den man är, en god och rejäl kompis och kristen.</a:t>
            </a:r>
            <a:r>
              <a:rPr lang="fi-FI" sz="1800" dirty="0">
                <a:effectLst/>
                <a:latin typeface="Open Sans" panose="020B0606030504020204" pitchFamily="34" charset="0"/>
                <a:ea typeface="Open Sans" panose="020B0606030504020204" pitchFamily="34" charset="0"/>
                <a:cs typeface="Open Sans" panose="020B0606030504020204" pitchFamily="34" charset="0"/>
              </a:rPr>
              <a:t> </a:t>
            </a:r>
          </a:p>
          <a:p>
            <a:pPr indent="-228600">
              <a:buFont typeface="Arial" panose="020B0604020202020204" pitchFamily="34" charset="0"/>
              <a:buChar char="•"/>
            </a:pPr>
            <a:endParaRPr lang="fi-FI" sz="1800" dirty="0">
              <a:effectLst/>
              <a:ea typeface="Calibri" panose="020F050202020403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317E717E-EAA7-4C4B-918B-D5272389EAB5}"/>
              </a:ext>
            </a:extLst>
          </p:cNvPr>
          <p:cNvSpPr txBox="1"/>
          <p:nvPr/>
        </p:nvSpPr>
        <p:spPr>
          <a:xfrm>
            <a:off x="927653" y="6043521"/>
            <a:ext cx="1404730" cy="369332"/>
          </a:xfrm>
          <a:prstGeom prst="rect">
            <a:avLst/>
          </a:prstGeom>
          <a:noFill/>
        </p:spPr>
        <p:txBody>
          <a:bodyPr wrap="square" rtlCol="0">
            <a:spAutoFit/>
          </a:bodyPr>
          <a:lstStyle/>
          <a:p>
            <a:pPr marL="0" indent="0">
              <a:buNone/>
            </a:pPr>
            <a:r>
              <a:rPr lang="en-US" i="1" dirty="0" err="1"/>
              <a:t>Stigen</a:t>
            </a:r>
            <a:r>
              <a:rPr lang="en-US" i="1" dirty="0"/>
              <a:t> </a:t>
            </a:r>
            <a:r>
              <a:rPr lang="en-US" sz="1800" i="1" dirty="0"/>
              <a:t>s. 40</a:t>
            </a:r>
          </a:p>
        </p:txBody>
      </p:sp>
      <p:pic>
        <p:nvPicPr>
          <p:cNvPr id="5" name="Bildobjekt 4">
            <a:extLst>
              <a:ext uri="{FF2B5EF4-FFF2-40B4-BE49-F238E27FC236}">
                <a16:creationId xmlns:a16="http://schemas.microsoft.com/office/drawing/2014/main" id="{EEEC33A9-ED2E-4219-BBDE-C8CDAC9A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95" y="1438275"/>
            <a:ext cx="6162675" cy="4114800"/>
          </a:xfrm>
          <a:prstGeom prst="rect">
            <a:avLst/>
          </a:prstGeom>
        </p:spPr>
      </p:pic>
    </p:spTree>
    <p:extLst>
      <p:ext uri="{BB962C8B-B14F-4D97-AF65-F5344CB8AC3E}">
        <p14:creationId xmlns:p14="http://schemas.microsoft.com/office/powerpoint/2010/main" val="7318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198D69-C432-4728-A2EF-702493E205BB}"/>
              </a:ext>
            </a:extLst>
          </p:cNvPr>
          <p:cNvSpPr>
            <a:spLocks noGrp="1"/>
          </p:cNvSpPr>
          <p:nvPr>
            <p:ph type="title"/>
          </p:nvPr>
        </p:nvSpPr>
        <p:spPr/>
        <p:txBody>
          <a:bodyPr/>
          <a:lstStyle/>
          <a:p>
            <a:r>
              <a:rPr lang="fi-FI" dirty="0" err="1"/>
              <a:t>Hur</a:t>
            </a:r>
            <a:r>
              <a:rPr lang="fi-FI" dirty="0"/>
              <a:t> </a:t>
            </a:r>
            <a:r>
              <a:rPr lang="fi-FI" dirty="0" err="1"/>
              <a:t>upplever</a:t>
            </a:r>
            <a:r>
              <a:rPr lang="fi-FI" dirty="0"/>
              <a:t> 9-11 –</a:t>
            </a:r>
            <a:r>
              <a:rPr lang="fi-FI" dirty="0" err="1"/>
              <a:t>åringar</a:t>
            </a:r>
            <a:r>
              <a:rPr lang="fi-FI" dirty="0"/>
              <a:t> </a:t>
            </a:r>
            <a:r>
              <a:rPr lang="fi-FI" dirty="0" err="1"/>
              <a:t>temat</a:t>
            </a:r>
            <a:r>
              <a:rPr lang="fi-FI" dirty="0"/>
              <a:t> </a:t>
            </a:r>
            <a:r>
              <a:rPr lang="fi-FI" dirty="0" err="1"/>
              <a:t>mod</a:t>
            </a:r>
            <a:r>
              <a:rPr lang="fi-FI" dirty="0"/>
              <a:t>?</a:t>
            </a:r>
          </a:p>
        </p:txBody>
      </p:sp>
      <p:sp>
        <p:nvSpPr>
          <p:cNvPr id="4" name="Tekstin paikkamerkki 3">
            <a:extLst>
              <a:ext uri="{FF2B5EF4-FFF2-40B4-BE49-F238E27FC236}">
                <a16:creationId xmlns:a16="http://schemas.microsoft.com/office/drawing/2014/main" id="{0C681F2C-E2E1-4148-B753-CB7FED8622E3}"/>
              </a:ext>
            </a:extLst>
          </p:cNvPr>
          <p:cNvSpPr>
            <a:spLocks noGrp="1"/>
          </p:cNvSpPr>
          <p:nvPr>
            <p:ph type="body" sz="half" idx="2"/>
          </p:nvPr>
        </p:nvSpPr>
        <p:spPr/>
        <p:txBody>
          <a:bodyPr/>
          <a:lstStyle/>
          <a:p>
            <a:endParaRPr lang="fi-FI" dirty="0"/>
          </a:p>
        </p:txBody>
      </p:sp>
      <p:pic>
        <p:nvPicPr>
          <p:cNvPr id="8" name="Platshållare för innehåll 7">
            <a:extLst>
              <a:ext uri="{FF2B5EF4-FFF2-40B4-BE49-F238E27FC236}">
                <a16:creationId xmlns:a16="http://schemas.microsoft.com/office/drawing/2014/main" id="{9363A209-C5AD-40BE-9BBE-7B5DB7AD10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487" y="1394403"/>
            <a:ext cx="5357190" cy="3088145"/>
          </a:xfrm>
        </p:spPr>
      </p:pic>
    </p:spTree>
    <p:extLst>
      <p:ext uri="{BB962C8B-B14F-4D97-AF65-F5344CB8AC3E}">
        <p14:creationId xmlns:p14="http://schemas.microsoft.com/office/powerpoint/2010/main" val="314823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56E42-66E4-494E-9233-6B182682482F}"/>
              </a:ext>
            </a:extLst>
          </p:cNvPr>
          <p:cNvSpPr>
            <a:spLocks noGrp="1"/>
          </p:cNvSpPr>
          <p:nvPr>
            <p:ph type="title"/>
          </p:nvPr>
        </p:nvSpPr>
        <p:spPr>
          <a:xfrm>
            <a:off x="839788" y="690493"/>
            <a:ext cx="4924908" cy="612913"/>
          </a:xfrm>
        </p:spPr>
        <p:txBody>
          <a:bodyPr/>
          <a:lstStyle/>
          <a:p>
            <a:r>
              <a:rPr lang="fi-FI" dirty="0" err="1"/>
              <a:t>Drömmar</a:t>
            </a:r>
            <a:r>
              <a:rPr lang="fi-FI" dirty="0"/>
              <a:t> </a:t>
            </a:r>
            <a:r>
              <a:rPr lang="fi-FI" dirty="0" err="1"/>
              <a:t>att</a:t>
            </a:r>
            <a:r>
              <a:rPr lang="fi-FI" dirty="0"/>
              <a:t> </a:t>
            </a:r>
            <a:r>
              <a:rPr lang="fi-FI" dirty="0" err="1"/>
              <a:t>uppnå</a:t>
            </a:r>
            <a:endParaRPr lang="fi-FI" dirty="0"/>
          </a:p>
        </p:txBody>
      </p:sp>
      <p:sp>
        <p:nvSpPr>
          <p:cNvPr id="4" name="Tekstin paikkamerkki 3">
            <a:extLst>
              <a:ext uri="{FF2B5EF4-FFF2-40B4-BE49-F238E27FC236}">
                <a16:creationId xmlns:a16="http://schemas.microsoft.com/office/drawing/2014/main" id="{A225E320-7ABB-459A-A3B3-B638596D8E4A}"/>
              </a:ext>
            </a:extLst>
          </p:cNvPr>
          <p:cNvSpPr>
            <a:spLocks noGrp="1"/>
          </p:cNvSpPr>
          <p:nvPr>
            <p:ph type="body" sz="half" idx="2"/>
          </p:nvPr>
        </p:nvSpPr>
        <p:spPr>
          <a:xfrm>
            <a:off x="998814" y="1518442"/>
            <a:ext cx="5078894" cy="4649065"/>
          </a:xfrm>
        </p:spPr>
        <p:txBody>
          <a:bodyPr>
            <a:normAutofit fontScale="92500" lnSpcReduction="10000"/>
          </a:bodyPr>
          <a:lstStyle/>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Från församlingen får barnen stöd och uppmuntran när de växer, bli äldre och övergår till sitt andra decennium. Det föder mod när man förstår att man också som ofullkomlig är älskad av Gud och sina närmaste.</a:t>
            </a:r>
          </a:p>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Barnen får fundera över dopets och trons betydelse på ett sätt som är anpassat till deras ålder. De söker egna erfarenheter av att vara ett större barn och försöker formulera och hitta meningssamband i viktiga livsfrågor. Sökandet efter mening uppmuntrar till ett liv som kristen både tillsammans med andra och på sitt eget sätt. Dopets möjlighet lyfts fram på ett positivt sätt.</a:t>
            </a:r>
          </a:p>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Om barnen vill får de ta ansvar i församlingen och tilldelas uppgifter som är lämpliga för dem.</a:t>
            </a:r>
          </a:p>
          <a:p>
            <a:pPr marL="342900" lvl="0" indent="-342900" fontAlgn="base">
              <a:lnSpc>
                <a:spcPct val="107000"/>
              </a:lnSpc>
              <a:spcAft>
                <a:spcPts val="800"/>
              </a:spcAft>
              <a:buFont typeface="Symbol" panose="05050102010706020507" pitchFamily="18" charset="2"/>
              <a:buChar char=""/>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p>
        </p:txBody>
      </p:sp>
      <p:sp>
        <p:nvSpPr>
          <p:cNvPr id="7" name="Tekstiruutu 6">
            <a:extLst>
              <a:ext uri="{FF2B5EF4-FFF2-40B4-BE49-F238E27FC236}">
                <a16:creationId xmlns:a16="http://schemas.microsoft.com/office/drawing/2014/main" id="{903BAB5F-C0DF-4F13-9618-B6F68CDECD40}"/>
              </a:ext>
            </a:extLst>
          </p:cNvPr>
          <p:cNvSpPr txBox="1"/>
          <p:nvPr/>
        </p:nvSpPr>
        <p:spPr>
          <a:xfrm>
            <a:off x="1258957" y="5982841"/>
            <a:ext cx="1404730" cy="369332"/>
          </a:xfrm>
          <a:prstGeom prst="rect">
            <a:avLst/>
          </a:prstGeom>
          <a:noFill/>
        </p:spPr>
        <p:txBody>
          <a:bodyPr wrap="square" rtlCol="0">
            <a:spAutoFit/>
          </a:bodyPr>
          <a:lstStyle/>
          <a:p>
            <a:pPr marL="0" indent="0">
              <a:buNone/>
            </a:pPr>
            <a:r>
              <a:rPr lang="en-US" sz="1800" i="1" dirty="0" err="1"/>
              <a:t>Stigen</a:t>
            </a:r>
            <a:r>
              <a:rPr lang="en-US" sz="1800" i="1" dirty="0"/>
              <a:t> s. 40</a:t>
            </a:r>
          </a:p>
        </p:txBody>
      </p:sp>
      <p:pic>
        <p:nvPicPr>
          <p:cNvPr id="6" name="Bildobjekt 5">
            <a:extLst>
              <a:ext uri="{FF2B5EF4-FFF2-40B4-BE49-F238E27FC236}">
                <a16:creationId xmlns:a16="http://schemas.microsoft.com/office/drawing/2014/main" id="{122A1716-BE52-43A6-A13E-BEAF869A8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317" y="1142999"/>
            <a:ext cx="5078895" cy="3508514"/>
          </a:xfrm>
          <a:prstGeom prst="rect">
            <a:avLst/>
          </a:prstGeom>
        </p:spPr>
      </p:pic>
    </p:spTree>
    <p:extLst>
      <p:ext uri="{BB962C8B-B14F-4D97-AF65-F5344CB8AC3E}">
        <p14:creationId xmlns:p14="http://schemas.microsoft.com/office/powerpoint/2010/main" val="228844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56E42-66E4-494E-9233-6B182682482F}"/>
              </a:ext>
            </a:extLst>
          </p:cNvPr>
          <p:cNvSpPr>
            <a:spLocks noGrp="1"/>
          </p:cNvSpPr>
          <p:nvPr>
            <p:ph type="title"/>
          </p:nvPr>
        </p:nvSpPr>
        <p:spPr>
          <a:xfrm>
            <a:off x="839788" y="690493"/>
            <a:ext cx="4924908" cy="612913"/>
          </a:xfrm>
        </p:spPr>
        <p:txBody>
          <a:bodyPr/>
          <a:lstStyle/>
          <a:p>
            <a:r>
              <a:rPr lang="fi-FI" dirty="0" err="1"/>
              <a:t>Drömmar</a:t>
            </a:r>
            <a:r>
              <a:rPr lang="fi-FI" dirty="0"/>
              <a:t> </a:t>
            </a:r>
            <a:r>
              <a:rPr lang="fi-FI" dirty="0" err="1"/>
              <a:t>att</a:t>
            </a:r>
            <a:r>
              <a:rPr lang="fi-FI" dirty="0"/>
              <a:t> </a:t>
            </a:r>
            <a:r>
              <a:rPr lang="fi-FI" dirty="0" err="1"/>
              <a:t>uppnå</a:t>
            </a:r>
            <a:endParaRPr lang="fi-FI" dirty="0"/>
          </a:p>
        </p:txBody>
      </p:sp>
      <p:sp>
        <p:nvSpPr>
          <p:cNvPr id="4" name="Tekstin paikkamerkki 3">
            <a:extLst>
              <a:ext uri="{FF2B5EF4-FFF2-40B4-BE49-F238E27FC236}">
                <a16:creationId xmlns:a16="http://schemas.microsoft.com/office/drawing/2014/main" id="{A225E320-7ABB-459A-A3B3-B638596D8E4A}"/>
              </a:ext>
            </a:extLst>
          </p:cNvPr>
          <p:cNvSpPr>
            <a:spLocks noGrp="1"/>
          </p:cNvSpPr>
          <p:nvPr>
            <p:ph type="body" sz="half" idx="2"/>
          </p:nvPr>
        </p:nvSpPr>
        <p:spPr>
          <a:xfrm>
            <a:off x="998814" y="1518442"/>
            <a:ext cx="4765882" cy="4246254"/>
          </a:xfrm>
        </p:spPr>
        <p:txBody>
          <a:bodyPr vert="horz" lIns="91440" tIns="45720" rIns="91440" bIns="45720" rtlCol="0" anchor="t">
            <a:normAutofit/>
          </a:bodyPr>
          <a:lstStyle/>
          <a:p>
            <a:pPr marL="342900" lvl="0" indent="-342900" fontAlgn="base">
              <a:lnSpc>
                <a:spcPct val="107000"/>
              </a:lnSpc>
              <a:buFont typeface="Symbol" panose="05050102010706020507" pitchFamily="18" charset="2"/>
              <a:buChar char=""/>
            </a:pPr>
            <a:r>
              <a:rPr lang="fi-FI" sz="1800" dirty="0">
                <a:effectLst/>
                <a:latin typeface="Times New Roman"/>
                <a:ea typeface="Times New Roman" panose="02020603050405020304" pitchFamily="18" charset="0"/>
                <a:cs typeface="Arial"/>
              </a:rPr>
              <a:t> </a:t>
            </a:r>
          </a:p>
          <a:p>
            <a:pPr marL="342900" lvl="0" indent="-342900" fontAlgn="base">
              <a:lnSpc>
                <a:spcPct val="107000"/>
              </a:lnSpc>
              <a:spcAft>
                <a:spcPts val="800"/>
              </a:spcAft>
              <a:buFont typeface="Symbol" panose="05050102010706020507" pitchFamily="18" charset="2"/>
              <a:buChar char=""/>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p>
        </p:txBody>
      </p:sp>
      <p:pic>
        <p:nvPicPr>
          <p:cNvPr id="6" name="Bildobjekt 5">
            <a:extLst>
              <a:ext uri="{FF2B5EF4-FFF2-40B4-BE49-F238E27FC236}">
                <a16:creationId xmlns:a16="http://schemas.microsoft.com/office/drawing/2014/main" id="{6966F648-CDB0-47F3-9778-181D8B111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317" y="1142999"/>
            <a:ext cx="5078895" cy="3508514"/>
          </a:xfrm>
          <a:prstGeom prst="rect">
            <a:avLst/>
          </a:prstGeom>
        </p:spPr>
      </p:pic>
    </p:spTree>
    <p:extLst>
      <p:ext uri="{BB962C8B-B14F-4D97-AF65-F5344CB8AC3E}">
        <p14:creationId xmlns:p14="http://schemas.microsoft.com/office/powerpoint/2010/main" val="191570830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E1416592844344697A3CF5016620C61" ma:contentTypeVersion="11" ma:contentTypeDescription="Luo uusi asiakirja." ma:contentTypeScope="" ma:versionID="235c06d643ee721806093b24267d8fb0">
  <xsd:schema xmlns:xsd="http://www.w3.org/2001/XMLSchema" xmlns:xs="http://www.w3.org/2001/XMLSchema" xmlns:p="http://schemas.microsoft.com/office/2006/metadata/properties" xmlns:ns2="c814fc34-0ff1-4a82-9903-c6df8ea8fa89" xmlns:ns3="8d6c2183-7dd6-4a7e-97ea-3cbe7aab9095" targetNamespace="http://schemas.microsoft.com/office/2006/metadata/properties" ma:root="true" ma:fieldsID="eb4c1e548fffc25036d6b033642e8f32" ns2:_="" ns3:_="">
    <xsd:import namespace="c814fc34-0ff1-4a82-9903-c6df8ea8fa89"/>
    <xsd:import namespace="8d6c2183-7dd6-4a7e-97ea-3cbe7aab90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4fc34-0ff1-4a82-9903-c6df8ea8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6c2183-7dd6-4a7e-97ea-3cbe7aab9095"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ED5D2-F53F-49BC-B0D3-AC943A8CC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4fc34-0ff1-4a82-9903-c6df8ea8fa89"/>
    <ds:schemaRef ds:uri="8d6c2183-7dd6-4a7e-97ea-3cbe7aab9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F4AD08-CA51-4050-A331-F395B8F7909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F3A29F-5C2E-459C-8044-E81F463447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1084</TotalTime>
  <Words>631</Words>
  <Application>Microsoft Office PowerPoint</Application>
  <PresentationFormat>Bredbild</PresentationFormat>
  <Paragraphs>49</Paragraphs>
  <Slides>12</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12</vt:i4>
      </vt:variant>
    </vt:vector>
  </HeadingPairs>
  <TitlesOfParts>
    <vt:vector size="21" baseType="lpstr">
      <vt:lpstr>Arial</vt:lpstr>
      <vt:lpstr>Calibri</vt:lpstr>
      <vt:lpstr>Calibri Light</vt:lpstr>
      <vt:lpstr>Martti</vt:lpstr>
      <vt:lpstr>Open Sans</vt:lpstr>
      <vt:lpstr>Segoe UI Web (West European)</vt:lpstr>
      <vt:lpstr>Symbol</vt:lpstr>
      <vt:lpstr>Times New Roman</vt:lpstr>
      <vt:lpstr>Office-teema</vt:lpstr>
      <vt:lpstr>Livssituationen i ålderskategorin och temat som stöder den</vt:lpstr>
      <vt:lpstr>9-11 - åringar</vt:lpstr>
      <vt:lpstr>PowerPoint-presentation</vt:lpstr>
      <vt:lpstr>Vilken livskraft vill ni lyfta fram ur den kristna tron i den här ålderskategorin?  </vt:lpstr>
      <vt:lpstr>9-11 -åringar</vt:lpstr>
      <vt:lpstr>Temat-mod</vt:lpstr>
      <vt:lpstr>Hur upplever 9-11 –åringar temat mod?</vt:lpstr>
      <vt:lpstr>Drömmar att uppnå</vt:lpstr>
      <vt:lpstr>Drömmar att uppnå</vt:lpstr>
      <vt:lpstr>På vilka sätt syns Mod-temat i hela ålderskategorin och hur stöder den barnets liv och kontakten till vår församling?</vt:lpstr>
      <vt:lpstr>PowerPoint-presentation</vt:lpstr>
      <vt:lpstr>Vid källan: Mod i 10 – års verksamheten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Ikäkauden elämäntilanne ja sitä vahvistava teema</dc:title>
  <dc:creator>Vappula Katri</dc:creator>
  <cp:lastModifiedBy>Sandén Mirva</cp:lastModifiedBy>
  <cp:revision>9</cp:revision>
  <dcterms:created xsi:type="dcterms:W3CDTF">2021-08-20T12:18:05Z</dcterms:created>
  <dcterms:modified xsi:type="dcterms:W3CDTF">2021-12-20T12:29:52Z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0x010100DE1416592844344697A3CF5016620C61</vt:lpwstr>
  </property>
</Properties>
</file>