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Lst>
  <p:notesMasterIdLst>
    <p:notesMasterId r:id="rId54"/>
  </p:notesMasterIdLst>
  <p:sldIdLst>
    <p:sldId id="547" r:id="rId4"/>
    <p:sldId id="307" r:id="rId5"/>
    <p:sldId id="685" r:id="rId6"/>
    <p:sldId id="257" r:id="rId7"/>
    <p:sldId id="258" r:id="rId8"/>
    <p:sldId id="263" r:id="rId9"/>
    <p:sldId id="264" r:id="rId10"/>
    <p:sldId id="667" r:id="rId11"/>
    <p:sldId id="266" r:id="rId12"/>
    <p:sldId id="270" r:id="rId13"/>
    <p:sldId id="668" r:id="rId14"/>
    <p:sldId id="271" r:id="rId15"/>
    <p:sldId id="273" r:id="rId16"/>
    <p:sldId id="530" r:id="rId17"/>
    <p:sldId id="669" r:id="rId18"/>
    <p:sldId id="289" r:id="rId19"/>
    <p:sldId id="313" r:id="rId20"/>
    <p:sldId id="673" r:id="rId21"/>
    <p:sldId id="388" r:id="rId22"/>
    <p:sldId id="512" r:id="rId23"/>
    <p:sldId id="538" r:id="rId24"/>
    <p:sldId id="670" r:id="rId25"/>
    <p:sldId id="292" r:id="rId26"/>
    <p:sldId id="674" r:id="rId27"/>
    <p:sldId id="426" r:id="rId28"/>
    <p:sldId id="532" r:id="rId29"/>
    <p:sldId id="675" r:id="rId30"/>
    <p:sldId id="540" r:id="rId31"/>
    <p:sldId id="672" r:id="rId32"/>
    <p:sldId id="361" r:id="rId33"/>
    <p:sldId id="511" r:id="rId34"/>
    <p:sldId id="671" r:id="rId35"/>
    <p:sldId id="356" r:id="rId36"/>
    <p:sldId id="676" r:id="rId37"/>
    <p:sldId id="469" r:id="rId38"/>
    <p:sldId id="677" r:id="rId39"/>
    <p:sldId id="479" r:id="rId40"/>
    <p:sldId id="481" r:id="rId41"/>
    <p:sldId id="678" r:id="rId42"/>
    <p:sldId id="533" r:id="rId43"/>
    <p:sldId id="680" r:id="rId44"/>
    <p:sldId id="679" r:id="rId45"/>
    <p:sldId id="543" r:id="rId46"/>
    <p:sldId id="681" r:id="rId47"/>
    <p:sldId id="466" r:id="rId48"/>
    <p:sldId id="682" r:id="rId49"/>
    <p:sldId id="535" r:id="rId50"/>
    <p:sldId id="545" r:id="rId51"/>
    <p:sldId id="683" r:id="rId52"/>
    <p:sldId id="684" r:id="rId5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8CD23-3066-44F2-9354-110D2ACCB798}" v="6" dt="2021-01-12T15:04:22.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uoppte\Documents\Projekti\Kyselykaavake\Tulokset\Kysely%20katsomuskasvatusyhteisty&#246;st&#228;_Perusraport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uoppte\Documents\Projekti\Kyselykaavake\Tulokset\Kysely%20katsomuskasvatusyhteisty&#246;st&#228;_Perusraportti.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Yhteistyö</a:t>
            </a:r>
            <a:r>
              <a:rPr lang="fi-FI" baseline="0"/>
              <a:t> kunnan varhaiskasvatuksen kanssa vuosina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yhteistyövuodet!$I$2:$I$9</c:f>
              <c:strCache>
                <c:ptCount val="8"/>
                <c:pt idx="0">
                  <c:v>alle vuoden</c:v>
                </c:pt>
                <c:pt idx="1">
                  <c:v>1-4 vuotta</c:v>
                </c:pt>
                <c:pt idx="2">
                  <c:v>5-10 vuotta</c:v>
                </c:pt>
                <c:pt idx="3">
                  <c:v>11-15 vuotta</c:v>
                </c:pt>
                <c:pt idx="4">
                  <c:v>16-20 vuotta</c:v>
                </c:pt>
                <c:pt idx="5">
                  <c:v>21-25 vuotta</c:v>
                </c:pt>
                <c:pt idx="6">
                  <c:v>26-30 vuotta</c:v>
                </c:pt>
                <c:pt idx="7">
                  <c:v>yli 30 vuotta</c:v>
                </c:pt>
              </c:strCache>
            </c:strRef>
          </c:cat>
          <c:val>
            <c:numRef>
              <c:f>yhteistyövuodet!$J$2:$J$9</c:f>
              <c:numCache>
                <c:formatCode>0.00%</c:formatCode>
                <c:ptCount val="8"/>
                <c:pt idx="0">
                  <c:v>5.2099999040365219E-2</c:v>
                </c:pt>
                <c:pt idx="1">
                  <c:v>0.21870000660419464</c:v>
                </c:pt>
                <c:pt idx="2">
                  <c:v>0.2239999920129776</c:v>
                </c:pt>
                <c:pt idx="3">
                  <c:v>0.20829999446868896</c:v>
                </c:pt>
                <c:pt idx="4">
                  <c:v>0.10419999808073044</c:v>
                </c:pt>
                <c:pt idx="5">
                  <c:v>7.2899997234344482E-2</c:v>
                </c:pt>
                <c:pt idx="6">
                  <c:v>3.6499999463558197E-2</c:v>
                </c:pt>
                <c:pt idx="7">
                  <c:v>8.3300001919269562E-2</c:v>
                </c:pt>
              </c:numCache>
            </c:numRef>
          </c:val>
          <c:extLst>
            <c:ext xmlns:c16="http://schemas.microsoft.com/office/drawing/2014/chart" uri="{C3380CC4-5D6E-409C-BE32-E72D297353CC}">
              <c16:uniqueId val="{00000000-BB8E-4A47-B8A8-40A9C16C88DC}"/>
            </c:ext>
          </c:extLst>
        </c:ser>
        <c:dLbls>
          <c:showLegendKey val="0"/>
          <c:showVal val="0"/>
          <c:showCatName val="0"/>
          <c:showSerName val="0"/>
          <c:showPercent val="0"/>
          <c:showBubbleSize val="0"/>
        </c:dLbls>
        <c:gapWidth val="219"/>
        <c:overlap val="-27"/>
        <c:axId val="835345248"/>
        <c:axId val="835355088"/>
      </c:barChart>
      <c:catAx>
        <c:axId val="83534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5355088"/>
        <c:crosses val="autoZero"/>
        <c:auto val="1"/>
        <c:lblAlgn val="ctr"/>
        <c:lblOffset val="100"/>
        <c:noMultiLvlLbl val="0"/>
      </c:catAx>
      <c:valAx>
        <c:axId val="8353550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534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fi-FI" sz="1400" b="0" i="0" u="none" strike="noStrike" baseline="0">
                <a:solidFill>
                  <a:sysClr val="windowText" lastClr="000000">
                    <a:lumMod val="65000"/>
                    <a:lumOff val="35000"/>
                  </a:sysClr>
                </a:solidFill>
                <a:latin typeface="Calibri"/>
              </a:rPr>
              <a:t>Yleissivistävä katsomuskasvatus</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'Mitä yleissivistävää katso (17)'!$B$17</c:f>
              <c:strCache>
                <c:ptCount val="1"/>
                <c:pt idx="0">
                  <c:v>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65000"/>
                        <a:lumOff val="3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'Mitä yleissivistävää katso (17)'!$A$18:$A$34</c:f>
              <c:strCache>
                <c:ptCount val="17"/>
                <c:pt idx="0">
                  <c:v>musiikkitilaisuudet (esim. konsertit ja musikaalit)</c:v>
                </c:pt>
                <c:pt idx="1">
                  <c:v>seurakunnan tilat oppimisympäristönä (esim. kirkko, leirikeskus, hautausmaa)</c:v>
                </c:pt>
                <c:pt idx="2">
                  <c:v>nukketeatteri tai teatteriesitykset</c:v>
                </c:pt>
                <c:pt idx="3">
                  <c:v>muut taidelähtöiset menetelmät (esim. tanssi, kuvataide, ympäristötaide, mediataide)</c:v>
                </c:pt>
                <c:pt idx="4">
                  <c:v>elämänkaareen liittyvät juhlat (esim. kaste)</c:v>
                </c:pt>
                <c:pt idx="5">
                  <c:v>kirkkovuoteen liittyvät juhlat yleisesti (esim. joulu, pääsiäinen)</c:v>
                </c:pt>
                <c:pt idx="6">
                  <c:v>jouluseiminäyttelyt</c:v>
                </c:pt>
                <c:pt idx="7">
                  <c:v>pääsiäispuutarha, pääsiäisvaellus</c:v>
                </c:pt>
                <c:pt idx="8">
                  <c:v>Raamatun kertomukset</c:v>
                </c:pt>
                <c:pt idx="9">
                  <c:v>teematuokiot eettisistä aiheista lapsiryhmissä</c:v>
                </c:pt>
                <c:pt idx="10">
                  <c:v>ympäristö- ja luontokasvatus</c:v>
                </c:pt>
                <c:pt idx="11">
                  <c:v>osallistuminen huoltajille suunnattuihin katsomuskasvatusta käsitteleviin tilaisuuksiin</c:v>
                </c:pt>
                <c:pt idx="12">
                  <c:v>Yhteisymmärryksen viikko</c:v>
                </c:pt>
                <c:pt idx="13">
                  <c:v>paikkakunnan ja alueen juhlat ja tapahtumat</c:v>
                </c:pt>
                <c:pt idx="14">
                  <c:v>yhteiset koulutukset katsomuskasvatuksesta seurakunnan ja kunnan varhaiskasvattajille</c:v>
                </c:pt>
                <c:pt idx="15">
                  <c:v>koulutukset kunnan varhaiskasvattajille</c:v>
                </c:pt>
                <c:pt idx="16">
                  <c:v>muuta, mitä?</c:v>
                </c:pt>
              </c:strCache>
            </c:strRef>
          </c:cat>
          <c:val>
            <c:numRef>
              <c:f>'Mitä yleissivistävää katso (17)'!$B$18:$B$34</c:f>
              <c:numCache>
                <c:formatCode>0</c:formatCode>
                <c:ptCount val="17"/>
                <c:pt idx="0">
                  <c:v>88</c:v>
                </c:pt>
                <c:pt idx="1">
                  <c:v>169</c:v>
                </c:pt>
                <c:pt idx="2">
                  <c:v>71</c:v>
                </c:pt>
                <c:pt idx="3">
                  <c:v>15</c:v>
                </c:pt>
                <c:pt idx="4">
                  <c:v>60</c:v>
                </c:pt>
                <c:pt idx="5">
                  <c:v>179</c:v>
                </c:pt>
                <c:pt idx="6">
                  <c:v>37</c:v>
                </c:pt>
                <c:pt idx="7">
                  <c:v>110</c:v>
                </c:pt>
                <c:pt idx="8">
                  <c:v>85</c:v>
                </c:pt>
                <c:pt idx="9">
                  <c:v>80</c:v>
                </c:pt>
                <c:pt idx="10">
                  <c:v>46</c:v>
                </c:pt>
                <c:pt idx="11">
                  <c:v>17</c:v>
                </c:pt>
                <c:pt idx="12">
                  <c:v>12</c:v>
                </c:pt>
                <c:pt idx="13">
                  <c:v>59</c:v>
                </c:pt>
                <c:pt idx="14">
                  <c:v>77</c:v>
                </c:pt>
                <c:pt idx="15">
                  <c:v>37</c:v>
                </c:pt>
                <c:pt idx="16">
                  <c:v>13</c:v>
                </c:pt>
              </c:numCache>
            </c:numRef>
          </c:val>
          <c:extLst>
            <c:ext xmlns:c16="http://schemas.microsoft.com/office/drawing/2014/chart" uri="{C3380CC4-5D6E-409C-BE32-E72D297353CC}">
              <c16:uniqueId val="{00000000-68DD-41BA-9E8D-F757A7C49E07}"/>
            </c:ext>
          </c:extLst>
        </c:ser>
        <c:ser>
          <c:idx val="1"/>
          <c:order val="1"/>
          <c:tx>
            <c:strRef>
              <c:f>'Mitä yleissivistävää katso (17)'!$C$17</c:f>
              <c:strCache>
                <c:ptCount val="1"/>
                <c:pt idx="0">
                  <c:v>Prosentti</c:v>
                </c:pt>
              </c:strCache>
            </c:strRef>
          </c:tx>
          <c:spPr>
            <a:solidFill>
              <a:schemeClr val="accent2"/>
            </a:solidFill>
            <a:ln>
              <a:noFill/>
            </a:ln>
            <a:effectLst/>
          </c:spPr>
          <c:invertIfNegative val="0"/>
          <c:cat>
            <c:strRef>
              <c:f>'Mitä yleissivistävää katso (17)'!$A$18:$A$34</c:f>
              <c:strCache>
                <c:ptCount val="17"/>
                <c:pt idx="0">
                  <c:v>musiikkitilaisuudet (esim. konsertit ja musikaalit)</c:v>
                </c:pt>
                <c:pt idx="1">
                  <c:v>seurakunnan tilat oppimisympäristönä (esim. kirkko, leirikeskus, hautausmaa)</c:v>
                </c:pt>
                <c:pt idx="2">
                  <c:v>nukketeatteri tai teatteriesitykset</c:v>
                </c:pt>
                <c:pt idx="3">
                  <c:v>muut taidelähtöiset menetelmät (esim. tanssi, kuvataide, ympäristötaide, mediataide)</c:v>
                </c:pt>
                <c:pt idx="4">
                  <c:v>elämänkaareen liittyvät juhlat (esim. kaste)</c:v>
                </c:pt>
                <c:pt idx="5">
                  <c:v>kirkkovuoteen liittyvät juhlat yleisesti (esim. joulu, pääsiäinen)</c:v>
                </c:pt>
                <c:pt idx="6">
                  <c:v>jouluseiminäyttelyt</c:v>
                </c:pt>
                <c:pt idx="7">
                  <c:v>pääsiäispuutarha, pääsiäisvaellus</c:v>
                </c:pt>
                <c:pt idx="8">
                  <c:v>Raamatun kertomukset</c:v>
                </c:pt>
                <c:pt idx="9">
                  <c:v>teematuokiot eettisistä aiheista lapsiryhmissä</c:v>
                </c:pt>
                <c:pt idx="10">
                  <c:v>ympäristö- ja luontokasvatus</c:v>
                </c:pt>
                <c:pt idx="11">
                  <c:v>osallistuminen huoltajille suunnattuihin katsomuskasvatusta käsitteleviin tilaisuuksiin</c:v>
                </c:pt>
                <c:pt idx="12">
                  <c:v>Yhteisymmärryksen viikko</c:v>
                </c:pt>
                <c:pt idx="13">
                  <c:v>paikkakunnan ja alueen juhlat ja tapahtumat</c:v>
                </c:pt>
                <c:pt idx="14">
                  <c:v>yhteiset koulutukset katsomuskasvatuksesta seurakunnan ja kunnan varhaiskasvattajille</c:v>
                </c:pt>
                <c:pt idx="15">
                  <c:v>koulutukset kunnan varhaiskasvattajille</c:v>
                </c:pt>
                <c:pt idx="16">
                  <c:v>muuta, mitä?</c:v>
                </c:pt>
              </c:strCache>
            </c:strRef>
          </c:cat>
          <c:val>
            <c:numRef>
              <c:f>'Mitä yleissivistävää katso (17)'!$C$18:$C$34</c:f>
              <c:numCache>
                <c:formatCode>0.00%</c:formatCode>
                <c:ptCount val="17"/>
                <c:pt idx="0">
                  <c:v>0.46070000529289246</c:v>
                </c:pt>
                <c:pt idx="1">
                  <c:v>0.8848000168800354</c:v>
                </c:pt>
                <c:pt idx="2">
                  <c:v>0.3716999888420105</c:v>
                </c:pt>
                <c:pt idx="3">
                  <c:v>7.850000262260437E-2</c:v>
                </c:pt>
                <c:pt idx="4">
                  <c:v>0.3140999972820282</c:v>
                </c:pt>
                <c:pt idx="5">
                  <c:v>0.93720000982284546</c:v>
                </c:pt>
                <c:pt idx="6">
                  <c:v>0.19370001554489136</c:v>
                </c:pt>
                <c:pt idx="7">
                  <c:v>0.57590001821517944</c:v>
                </c:pt>
                <c:pt idx="8">
                  <c:v>0.44499999284744263</c:v>
                </c:pt>
                <c:pt idx="9">
                  <c:v>0.4187999963760376</c:v>
                </c:pt>
                <c:pt idx="10">
                  <c:v>0.24079999327659607</c:v>
                </c:pt>
                <c:pt idx="11">
                  <c:v>8.8999994099140167E-2</c:v>
                </c:pt>
                <c:pt idx="12">
                  <c:v>6.2800005078315735E-2</c:v>
                </c:pt>
                <c:pt idx="13">
                  <c:v>0.30889999866485596</c:v>
                </c:pt>
                <c:pt idx="14">
                  <c:v>0.40310001373291016</c:v>
                </c:pt>
                <c:pt idx="15">
                  <c:v>0.19370001554489136</c:v>
                </c:pt>
                <c:pt idx="16">
                  <c:v>6.8099997937679291E-2</c:v>
                </c:pt>
              </c:numCache>
            </c:numRef>
          </c:val>
          <c:extLst>
            <c:ext xmlns:c16="http://schemas.microsoft.com/office/drawing/2014/chart" uri="{C3380CC4-5D6E-409C-BE32-E72D297353CC}">
              <c16:uniqueId val="{00000001-68DD-41BA-9E8D-F757A7C49E07}"/>
            </c:ext>
          </c:extLst>
        </c:ser>
        <c:dLbls>
          <c:showLegendKey val="0"/>
          <c:showVal val="0"/>
          <c:showCatName val="0"/>
          <c:showSerName val="0"/>
          <c:showPercent val="0"/>
          <c:showBubbleSize val="0"/>
        </c:dLbls>
        <c:gapWidth val="0"/>
        <c:axId val="580539040"/>
        <c:axId val="580544616"/>
      </c:barChart>
      <c:catAx>
        <c:axId val="580539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i-FI"/>
          </a:p>
        </c:txPr>
        <c:crossAx val="580544616"/>
        <c:crosses val="autoZero"/>
        <c:auto val="1"/>
        <c:lblAlgn val="ctr"/>
        <c:lblOffset val="100"/>
        <c:noMultiLvlLbl val="0"/>
      </c:catAx>
      <c:valAx>
        <c:axId val="580544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i-FI"/>
          </a:p>
        </c:txPr>
        <c:crossAx val="580539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Mitä</a:t>
            </a:r>
            <a:r>
              <a:rPr lang="fi-FI" baseline="0"/>
              <a:t> uskonnollisia tilaisuuksia järjestätte seurakunnan tiloissa ?(N=)</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52737423447069121"/>
          <c:y val="0.17171296296296296"/>
          <c:w val="0.42307020997375328"/>
          <c:h val="0.7208876494604841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'usk.til.srkssa'!$A$1:$A$15</c:f>
              <c:strCache>
                <c:ptCount val="15"/>
                <c:pt idx="0">
                  <c:v>Seurakunnan tiloissa ei järjestetä kunnan varhaiskasvatukselle uskonnollisia tilaisuuksia</c:v>
                </c:pt>
                <c:pt idx="1">
                  <c:v>Syksyn tilaisuudet: Syyskirkko (2) tai Mikkelinpäiväkirkko (1)</c:v>
                </c:pt>
                <c:pt idx="2">
                  <c:v>Pyhäinpäivän tilaisuudet: kirkko (1), hartaus (1), hautausmaaretki (1), lauluhetki (1)</c:v>
                </c:pt>
                <c:pt idx="3">
                  <c:v>Adventin tilaisuudet: kirkko (14), hartaus (4)</c:v>
                </c:pt>
                <c:pt idx="4">
                  <c:v>Joulun tilaisuudet: kirkko (102), vaellus (14), hartaus (7), musikaali (1), näytelmä (1), kertomus (1)</c:v>
                </c:pt>
                <c:pt idx="5">
                  <c:v>Pääsiäisen tilaisuudet: kirkko (70), hartaus (7), vaellus (25), näytelmä (3)</c:v>
                </c:pt>
                <c:pt idx="6">
                  <c:v>Kevätkirkko</c:v>
                </c:pt>
                <c:pt idx="7">
                  <c:v>Esikoululaisten tilaisuudet: kouluun lähtevien siunaus (26), eskareiden puuhapäivä (1), lähetyslaukun esittely (1)</c:v>
                </c:pt>
                <c:pt idx="8">
                  <c:v>Seurakunnan tiloihin tutustuminen (1) mm. Kirkkopolku (1), Kurkkaa kirkkoon (1), Kirkkoseikkailu (4), Leikkipäivä kirkossa (1), Kirkkosuunnistus (1), Kirkkopiknik (1), päiväkerhovierailu (1)</c:v>
                </c:pt>
                <c:pt idx="9">
                  <c:v>Musiikki: musiikkihetki (1) Lasten virret soi- musiikkitilaisuus (1), Lasten kauneimmat joululaulut (5), muskarikirkko (3), kirkkomuskari (4), konsertti (7), urkusatu (2)</c:v>
                </c:pt>
                <c:pt idx="10">
                  <c:v>Perhekirkko tai Vauvakirkko</c:v>
                </c:pt>
                <c:pt idx="11">
                  <c:v>Pikkukirkko (8) tai pyhäkoulu (3) tai Lasten kinkerit (2)</c:v>
                </c:pt>
                <c:pt idx="12">
                  <c:v>Hartaustilaisuudet: 1x/ kk perhepäivähoitajien kerhossa, Hyvä hetki-tilaisuudet 4x/v, kriisihartaus</c:v>
                </c:pt>
                <c:pt idx="13">
                  <c:v>Nukketeatteri tai näytelmä</c:v>
                </c:pt>
                <c:pt idx="14">
                  <c:v> Juhlat: 4 v. synttärit</c:v>
                </c:pt>
              </c:strCache>
            </c:strRef>
          </c:cat>
          <c:val>
            <c:numRef>
              <c:f>'usk.til.srkssa'!$B$1:$B$15</c:f>
              <c:numCache>
                <c:formatCode>General</c:formatCode>
                <c:ptCount val="15"/>
                <c:pt idx="0">
                  <c:v>5</c:v>
                </c:pt>
                <c:pt idx="1">
                  <c:v>3</c:v>
                </c:pt>
                <c:pt idx="2">
                  <c:v>4</c:v>
                </c:pt>
                <c:pt idx="3">
                  <c:v>18</c:v>
                </c:pt>
                <c:pt idx="4">
                  <c:v>126</c:v>
                </c:pt>
                <c:pt idx="5">
                  <c:v>105</c:v>
                </c:pt>
                <c:pt idx="6">
                  <c:v>30</c:v>
                </c:pt>
                <c:pt idx="7">
                  <c:v>28</c:v>
                </c:pt>
                <c:pt idx="8">
                  <c:v>11</c:v>
                </c:pt>
                <c:pt idx="9">
                  <c:v>24</c:v>
                </c:pt>
                <c:pt idx="10">
                  <c:v>2</c:v>
                </c:pt>
                <c:pt idx="11">
                  <c:v>13</c:v>
                </c:pt>
                <c:pt idx="12">
                  <c:v>3</c:v>
                </c:pt>
                <c:pt idx="13">
                  <c:v>5</c:v>
                </c:pt>
                <c:pt idx="14">
                  <c:v>1</c:v>
                </c:pt>
              </c:numCache>
            </c:numRef>
          </c:val>
          <c:extLst>
            <c:ext xmlns:c16="http://schemas.microsoft.com/office/drawing/2014/chart" uri="{C3380CC4-5D6E-409C-BE32-E72D297353CC}">
              <c16:uniqueId val="{00000000-31F6-4E2D-80F2-1C46BBB2F694}"/>
            </c:ext>
          </c:extLst>
        </c:ser>
        <c:dLbls>
          <c:dLblPos val="outEnd"/>
          <c:showLegendKey val="0"/>
          <c:showVal val="1"/>
          <c:showCatName val="0"/>
          <c:showSerName val="0"/>
          <c:showPercent val="0"/>
          <c:showBubbleSize val="0"/>
        </c:dLbls>
        <c:gapWidth val="182"/>
        <c:axId val="1089799024"/>
        <c:axId val="1089800336"/>
      </c:barChart>
      <c:catAx>
        <c:axId val="108979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89800336"/>
        <c:crosses val="autoZero"/>
        <c:auto val="1"/>
        <c:lblAlgn val="ctr"/>
        <c:lblOffset val="100"/>
        <c:noMultiLvlLbl val="0"/>
      </c:catAx>
      <c:valAx>
        <c:axId val="1089800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89799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kumimoji="0" lang="fi-FI" sz="1400" b="0" i="0" u="none" strike="noStrike" kern="1200" cap="none" spc="0" normalizeH="0" baseline="0" noProof="0">
                <a:ln>
                  <a:noFill/>
                </a:ln>
                <a:solidFill>
                  <a:sysClr val="windowText" lastClr="000000">
                    <a:lumMod val="65000"/>
                    <a:lumOff val="35000"/>
                  </a:sysClr>
                </a:solidFill>
                <a:effectLst/>
                <a:uLnTx/>
                <a:uFillTx/>
                <a:latin typeface="Calibri"/>
              </a:rPr>
              <a:t>Mitä uskonnollisia tilaisuuksia järjestätte kunnan varhaiskasvatuksen tiloissa?(N=)</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45186872484308271"/>
          <c:y val="5.4534146401812089E-2"/>
          <c:w val="0.52132694792833678"/>
          <c:h val="0.7624282735491069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'usk.til.pkssa'!$A$1:$A$15</c:f>
              <c:strCache>
                <c:ptCount val="15"/>
                <c:pt idx="0">
                  <c:v>Kirkkovuoden juhliin liittyvät hartaudet: Mikkelinpäivä (2), Pyhäinpäivä (2), Adventtihartaus (3), joulukirkko- tai jouluhartaus (22), pääsiäishartaus tai -vaellus (21)</c:v>
                </c:pt>
                <c:pt idx="1">
                  <c:v>Seurakunta ei järjestä uskonnollisia tilaisuuksia kunnan varhaiskasvatuksen tiloissa</c:v>
                </c:pt>
                <c:pt idx="2">
                  <c:v>Hartaushetki ja päiväkotikinkerit</c:v>
                </c:pt>
                <c:pt idx="3">
                  <c:v>Pikkukirkko</c:v>
                </c:pt>
                <c:pt idx="4">
                  <c:v>Pyhäkouluhetki</c:v>
                </c:pt>
                <c:pt idx="5">
                  <c:v>Kynttilähetki</c:v>
                </c:pt>
                <c:pt idx="6">
                  <c:v>Päiväkodin juhlat: Kevät (2) - ja joulujuhla (2)t, päiväkodin avajaiset (1)</c:v>
                </c:pt>
                <c:pt idx="7">
                  <c:v>Kouluun lähtevien siunaaminen</c:v>
                </c:pt>
                <c:pt idx="8">
                  <c:v>Kirkkomuskari</c:v>
                </c:pt>
                <c:pt idx="9">
                  <c:v>Päivänavaus</c:v>
                </c:pt>
                <c:pt idx="10">
                  <c:v>Teemavierailut (sis. Raamatunkertomuksia)</c:v>
                </c:pt>
                <c:pt idx="11">
                  <c:v>Metsäkirkko</c:v>
                </c:pt>
                <c:pt idx="12">
                  <c:v>Kauneimmat joululaulut</c:v>
                </c:pt>
                <c:pt idx="13">
                  <c:v>Lähetyssihteerin vierailu</c:v>
                </c:pt>
                <c:pt idx="14">
                  <c:v>Suruhartaus kuoleman tapauksen takia</c:v>
                </c:pt>
              </c:strCache>
            </c:strRef>
          </c:cat>
          <c:val>
            <c:numRef>
              <c:f>'usk.til.pkssa'!$B$1:$B$15</c:f>
              <c:numCache>
                <c:formatCode>General</c:formatCode>
                <c:ptCount val="15"/>
                <c:pt idx="0">
                  <c:v>50</c:v>
                </c:pt>
                <c:pt idx="1">
                  <c:v>44</c:v>
                </c:pt>
                <c:pt idx="2">
                  <c:v>14</c:v>
                </c:pt>
                <c:pt idx="3">
                  <c:v>7</c:v>
                </c:pt>
                <c:pt idx="4">
                  <c:v>7</c:v>
                </c:pt>
                <c:pt idx="5">
                  <c:v>7</c:v>
                </c:pt>
                <c:pt idx="6">
                  <c:v>5</c:v>
                </c:pt>
                <c:pt idx="7">
                  <c:v>4</c:v>
                </c:pt>
                <c:pt idx="8">
                  <c:v>3</c:v>
                </c:pt>
                <c:pt idx="9">
                  <c:v>2</c:v>
                </c:pt>
                <c:pt idx="10">
                  <c:v>2</c:v>
                </c:pt>
                <c:pt idx="11">
                  <c:v>1</c:v>
                </c:pt>
                <c:pt idx="12">
                  <c:v>1</c:v>
                </c:pt>
                <c:pt idx="13">
                  <c:v>1</c:v>
                </c:pt>
                <c:pt idx="14">
                  <c:v>1</c:v>
                </c:pt>
              </c:numCache>
            </c:numRef>
          </c:val>
          <c:extLst>
            <c:ext xmlns:c16="http://schemas.microsoft.com/office/drawing/2014/chart" uri="{C3380CC4-5D6E-409C-BE32-E72D297353CC}">
              <c16:uniqueId val="{00000000-4199-4050-8DB9-9F5A6B327F1F}"/>
            </c:ext>
          </c:extLst>
        </c:ser>
        <c:dLbls>
          <c:showLegendKey val="0"/>
          <c:showVal val="0"/>
          <c:showCatName val="0"/>
          <c:showSerName val="0"/>
          <c:showPercent val="0"/>
          <c:showBubbleSize val="0"/>
        </c:dLbls>
        <c:gapWidth val="104"/>
        <c:axId val="564845624"/>
        <c:axId val="564851528"/>
      </c:barChart>
      <c:catAx>
        <c:axId val="564845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4851528"/>
        <c:crosses val="autoZero"/>
        <c:auto val="1"/>
        <c:lblAlgn val="ctr"/>
        <c:lblOffset val="100"/>
        <c:noMultiLvlLbl val="0"/>
      </c:catAx>
      <c:valAx>
        <c:axId val="564851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4845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0.90736</cdr:x>
      <cdr:y>0.41331</cdr:y>
    </cdr:from>
    <cdr:to>
      <cdr:x>0.92286</cdr:x>
      <cdr:y>0.63911</cdr:y>
    </cdr:to>
    <cdr:sp macro="" textlink="">
      <cdr:nvSpPr>
        <cdr:cNvPr id="2" name="Nuoli: Alas 1">
          <a:extLst xmlns:a="http://schemas.openxmlformats.org/drawingml/2006/main">
            <a:ext uri="{FF2B5EF4-FFF2-40B4-BE49-F238E27FC236}">
              <a16:creationId xmlns:a16="http://schemas.microsoft.com/office/drawing/2014/main" id="{A2247444-FCF8-4CBC-A609-A16C427A2ECF}"/>
            </a:ext>
          </a:extLst>
        </cdr:cNvPr>
        <cdr:cNvSpPr/>
      </cdr:nvSpPr>
      <cdr:spPr>
        <a:xfrm xmlns:a="http://schemas.openxmlformats.org/drawingml/2006/main" rot="2224258">
          <a:off x="7457449" y="2180437"/>
          <a:ext cx="127392" cy="1191228"/>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i-FI"/>
        </a:p>
      </cdr:txBody>
    </cdr:sp>
  </cdr:relSizeAnchor>
</c:userShapes>
</file>

<file path=ppt/drawings/drawing2.xml><?xml version="1.0" encoding="utf-8"?>
<c:userShapes xmlns:c="http://schemas.openxmlformats.org/drawingml/2006/chart">
  <cdr:relSizeAnchor xmlns:cdr="http://schemas.openxmlformats.org/drawingml/2006/chartDrawing">
    <cdr:from>
      <cdr:x>0.86064</cdr:x>
      <cdr:y>0.66298</cdr:y>
    </cdr:from>
    <cdr:to>
      <cdr:x>0.98983</cdr:x>
      <cdr:y>0.68583</cdr:y>
    </cdr:to>
    <cdr:sp macro="" textlink="">
      <cdr:nvSpPr>
        <cdr:cNvPr id="2" name="Nuoli: Alas 1">
          <a:extLst xmlns:a="http://schemas.openxmlformats.org/drawingml/2006/main">
            <a:ext uri="{FF2B5EF4-FFF2-40B4-BE49-F238E27FC236}">
              <a16:creationId xmlns:a16="http://schemas.microsoft.com/office/drawing/2014/main" id="{FBE797D5-A010-4CBB-9FE3-1770CE0E1421}"/>
            </a:ext>
          </a:extLst>
        </cdr:cNvPr>
        <cdr:cNvSpPr/>
      </cdr:nvSpPr>
      <cdr:spPr>
        <a:xfrm xmlns:a="http://schemas.openxmlformats.org/drawingml/2006/main" rot="3852045">
          <a:off x="8085553" y="2430162"/>
          <a:ext cx="101600" cy="1136072"/>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i-FI"/>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463D0-799E-4C65-971E-262C267AC8C8}" type="datetimeFigureOut">
              <a:rPr lang="fi-FI" smtClean="0"/>
              <a:t>14.1.2021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FBFB0-AAC3-41ED-B99A-9E08147051F2}" type="slidenum">
              <a:rPr lang="fi-FI" smtClean="0"/>
              <a:t>‹#›</a:t>
            </a:fld>
            <a:endParaRPr lang="fi-FI"/>
          </a:p>
        </p:txBody>
      </p:sp>
    </p:spTree>
    <p:extLst>
      <p:ext uri="{BB962C8B-B14F-4D97-AF65-F5344CB8AC3E}">
        <p14:creationId xmlns:p14="http://schemas.microsoft.com/office/powerpoint/2010/main" val="16237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C8FBFB0-AAC3-41ED-B99A-9E08147051F2}" type="slidenum">
              <a:rPr lang="fi-FI" smtClean="0"/>
              <a:t>17</a:t>
            </a:fld>
            <a:endParaRPr lang="fi-FI"/>
          </a:p>
        </p:txBody>
      </p:sp>
    </p:spTree>
    <p:extLst>
      <p:ext uri="{BB962C8B-B14F-4D97-AF65-F5344CB8AC3E}">
        <p14:creationId xmlns:p14="http://schemas.microsoft.com/office/powerpoint/2010/main" val="31625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6A17ED-29BF-4C7D-9D9A-0E11DEFC886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C2BAC33-4C7F-46D2-B281-612E025CD2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2509D3E-0EB7-4B6C-80FB-E09734911219}"/>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5" name="Alatunnisteen paikkamerkki 4">
            <a:extLst>
              <a:ext uri="{FF2B5EF4-FFF2-40B4-BE49-F238E27FC236}">
                <a16:creationId xmlns:a16="http://schemas.microsoft.com/office/drawing/2014/main" id="{DE7A63D7-5808-43BA-BCA7-6693CE67E5A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FD8695-73A3-4D70-A3F3-24B25386FADA}"/>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417105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1E9839-E20A-4064-A48E-E2FF8ACC5E2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8FF7CDA-02D5-4C8E-BA1E-565F581BC4F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6443FC4-4BDC-48F1-9AFD-3C043FDEA360}"/>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5" name="Alatunnisteen paikkamerkki 4">
            <a:extLst>
              <a:ext uri="{FF2B5EF4-FFF2-40B4-BE49-F238E27FC236}">
                <a16:creationId xmlns:a16="http://schemas.microsoft.com/office/drawing/2014/main" id="{DBC9D683-E125-4BCE-AA89-23D11B7F9D4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B6B3F5F-91C6-42B8-9C6E-BE90447CC8CB}"/>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104995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993E581-BBE8-4667-909A-79ECB5DFC4F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3C43E72-A33C-4CF1-95CE-642BA298834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3B9BA06-BD23-4A65-9F53-6A464C2AD6A2}"/>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5" name="Alatunnisteen paikkamerkki 4">
            <a:extLst>
              <a:ext uri="{FF2B5EF4-FFF2-40B4-BE49-F238E27FC236}">
                <a16:creationId xmlns:a16="http://schemas.microsoft.com/office/drawing/2014/main" id="{3D5011AB-79E1-4EF8-A60D-C49526E64D8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ED6F88C-616E-4BEC-B2A0-46C8CB34E31B}"/>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172290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dia">
    <p:bg>
      <p:bgRef idx="1001">
        <a:schemeClr val="bg2"/>
      </p:bgRef>
    </p:bg>
    <p:spTree>
      <p:nvGrpSpPr>
        <p:cNvPr id="1" name=""/>
        <p:cNvGrpSpPr/>
        <p:nvPr/>
      </p:nvGrpSpPr>
      <p:grpSpPr>
        <a:xfrm>
          <a:off x="0" y="0"/>
          <a:ext cx="0" cy="0"/>
          <a:chOff x="0" y="0"/>
          <a:chExt cx="0" cy="0"/>
        </a:xfrm>
      </p:grpSpPr>
      <p:sp>
        <p:nvSpPr>
          <p:cNvPr id="9" name="Suorakulmio 8"/>
          <p:cNvSpPr/>
          <p:nvPr userDrawn="1"/>
        </p:nvSpPr>
        <p:spPr>
          <a:xfrm>
            <a:off x="0" y="0"/>
            <a:ext cx="12192000" cy="685800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cxnSp>
        <p:nvCxnSpPr>
          <p:cNvPr id="8" name="Suora yhdysviiva 7"/>
          <p:cNvCxnSpPr/>
          <p:nvPr userDrawn="1"/>
        </p:nvCxnSpPr>
        <p:spPr>
          <a:xfrm>
            <a:off x="335360" y="3861048"/>
            <a:ext cx="11521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Kuva 10" descr="SO_logo_n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4960" y="1844824"/>
            <a:ext cx="6719392" cy="2023314"/>
          </a:xfrm>
          <a:prstGeom prst="rect">
            <a:avLst/>
          </a:prstGeom>
        </p:spPr>
      </p:pic>
      <p:sp>
        <p:nvSpPr>
          <p:cNvPr id="7" name="Alaotsikko 2"/>
          <p:cNvSpPr>
            <a:spLocks noGrp="1"/>
          </p:cNvSpPr>
          <p:nvPr>
            <p:ph type="subTitle" idx="1"/>
          </p:nvPr>
        </p:nvSpPr>
        <p:spPr>
          <a:xfrm>
            <a:off x="1828800" y="4077072"/>
            <a:ext cx="8534400" cy="636066"/>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Tree>
    <p:extLst>
      <p:ext uri="{BB962C8B-B14F-4D97-AF65-F5344CB8AC3E}">
        <p14:creationId xmlns:p14="http://schemas.microsoft.com/office/powerpoint/2010/main" val="31291722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dia">
    <p:bg>
      <p:bgRef idx="1001">
        <a:schemeClr val="bg2"/>
      </p:bgRef>
    </p:bg>
    <p:spTree>
      <p:nvGrpSpPr>
        <p:cNvPr id="1" name=""/>
        <p:cNvGrpSpPr/>
        <p:nvPr/>
      </p:nvGrpSpPr>
      <p:grpSpPr>
        <a:xfrm>
          <a:off x="0" y="0"/>
          <a:ext cx="0" cy="0"/>
          <a:chOff x="0" y="0"/>
          <a:chExt cx="0" cy="0"/>
        </a:xfrm>
      </p:grpSpPr>
      <p:sp>
        <p:nvSpPr>
          <p:cNvPr id="9" name="Suorakulmio 8"/>
          <p:cNvSpPr/>
          <p:nvPr userDrawn="1"/>
        </p:nvSpPr>
        <p:spPr>
          <a:xfrm>
            <a:off x="0" y="0"/>
            <a:ext cx="12192000" cy="685800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cxnSp>
        <p:nvCxnSpPr>
          <p:cNvPr id="8" name="Suora yhdysviiva 7"/>
          <p:cNvCxnSpPr/>
          <p:nvPr userDrawn="1"/>
        </p:nvCxnSpPr>
        <p:spPr>
          <a:xfrm>
            <a:off x="335360" y="3861048"/>
            <a:ext cx="11521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Kuva 10" descr="SO_logo_n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4960" y="1844824"/>
            <a:ext cx="6719392" cy="2023314"/>
          </a:xfrm>
          <a:prstGeom prst="rect">
            <a:avLst/>
          </a:prstGeom>
        </p:spPr>
      </p:pic>
      <p:sp>
        <p:nvSpPr>
          <p:cNvPr id="7" name="Alaotsikko 2"/>
          <p:cNvSpPr>
            <a:spLocks noGrp="1"/>
          </p:cNvSpPr>
          <p:nvPr>
            <p:ph type="subTitle" idx="1"/>
          </p:nvPr>
        </p:nvSpPr>
        <p:spPr>
          <a:xfrm>
            <a:off x="1828800" y="4077072"/>
            <a:ext cx="8534400" cy="636066"/>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spTree>
    <p:extLst>
      <p:ext uri="{BB962C8B-B14F-4D97-AF65-F5344CB8AC3E}">
        <p14:creationId xmlns:p14="http://schemas.microsoft.com/office/powerpoint/2010/main" val="136382290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bg>
      <p:bgRef idx="1001">
        <a:schemeClr val="bg2"/>
      </p:bgRef>
    </p:bg>
    <p:spTree>
      <p:nvGrpSpPr>
        <p:cNvPr id="1" name=""/>
        <p:cNvGrpSpPr/>
        <p:nvPr/>
      </p:nvGrpSpPr>
      <p:grpSpPr>
        <a:xfrm>
          <a:off x="0" y="0"/>
          <a:ext cx="0" cy="0"/>
          <a:chOff x="0" y="0"/>
          <a:chExt cx="0" cy="0"/>
        </a:xfrm>
      </p:grpSpPr>
      <p:sp>
        <p:nvSpPr>
          <p:cNvPr id="9" name="Suorakulmio 8"/>
          <p:cNvSpPr/>
          <p:nvPr userDrawn="1"/>
        </p:nvSpPr>
        <p:spPr>
          <a:xfrm>
            <a:off x="0" y="0"/>
            <a:ext cx="12192000" cy="685800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p:cNvSpPr>
            <a:spLocks noGrp="1"/>
          </p:cNvSpPr>
          <p:nvPr>
            <p:ph type="ctrTitle"/>
          </p:nvPr>
        </p:nvSpPr>
        <p:spPr>
          <a:xfrm>
            <a:off x="335360" y="2852937"/>
            <a:ext cx="11521280" cy="1296144"/>
          </a:xfrm>
        </p:spPr>
        <p:txBody>
          <a:bodyPr>
            <a:normAutofit/>
          </a:bodyPr>
          <a:lstStyle>
            <a:lvl1pPr algn="ctr">
              <a:defRPr sz="3200" b="0" u="none">
                <a:solidFill>
                  <a:schemeClr val="tx1"/>
                </a:solidFill>
              </a:defRPr>
            </a:lvl1pPr>
          </a:lstStyle>
          <a:p>
            <a:r>
              <a:rPr lang="fi-FI"/>
              <a:t>Muokkaa perustyylejä naps.</a:t>
            </a:r>
          </a:p>
        </p:txBody>
      </p:sp>
      <p:sp>
        <p:nvSpPr>
          <p:cNvPr id="3" name="Alaotsikko 2"/>
          <p:cNvSpPr>
            <a:spLocks noGrp="1"/>
          </p:cNvSpPr>
          <p:nvPr>
            <p:ph type="subTitle" idx="1"/>
          </p:nvPr>
        </p:nvSpPr>
        <p:spPr>
          <a:xfrm>
            <a:off x="1828800" y="4365104"/>
            <a:ext cx="8534400" cy="636066"/>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t>
            </a:r>
          </a:p>
        </p:txBody>
      </p:sp>
      <p:cxnSp>
        <p:nvCxnSpPr>
          <p:cNvPr id="8" name="Suora yhdysviiva 7"/>
          <p:cNvCxnSpPr/>
          <p:nvPr userDrawn="1"/>
        </p:nvCxnSpPr>
        <p:spPr>
          <a:xfrm>
            <a:off x="335360" y="4005064"/>
            <a:ext cx="11521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Kuva 10" descr="SO_logo_n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723" y="1295656"/>
            <a:ext cx="4609867" cy="1388102"/>
          </a:xfrm>
          <a:prstGeom prst="rect">
            <a:avLst/>
          </a:prstGeom>
        </p:spPr>
      </p:pic>
    </p:spTree>
    <p:extLst>
      <p:ext uri="{BB962C8B-B14F-4D97-AF65-F5344CB8AC3E}">
        <p14:creationId xmlns:p14="http://schemas.microsoft.com/office/powerpoint/2010/main" val="19579758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45010" y="404664"/>
            <a:ext cx="9651524" cy="2304256"/>
          </a:xfrm>
        </p:spPr>
        <p:txBody>
          <a:bodyPr anchor="b">
            <a:normAutofit/>
          </a:bodyPr>
          <a:lstStyle>
            <a:lvl1pPr algn="ctr">
              <a:defRPr sz="2800" b="0" cap="none"/>
            </a:lvl1pPr>
          </a:lstStyle>
          <a:p>
            <a:r>
              <a:rPr lang="fi-FI"/>
              <a:t>MUOKKAA PERUSTYYL. NAPSAUTT.</a:t>
            </a:r>
          </a:p>
        </p:txBody>
      </p:sp>
      <p:sp>
        <p:nvSpPr>
          <p:cNvPr id="3" name="Tekstin paikkamerkki 2"/>
          <p:cNvSpPr>
            <a:spLocks noGrp="1"/>
          </p:cNvSpPr>
          <p:nvPr>
            <p:ph type="body" idx="1"/>
          </p:nvPr>
        </p:nvSpPr>
        <p:spPr>
          <a:xfrm>
            <a:off x="1245011" y="2996953"/>
            <a:ext cx="9651523" cy="1584177"/>
          </a:xfrm>
        </p:spPr>
        <p:txBody>
          <a:bodyPr anchor="t"/>
          <a:lstStyle>
            <a:lvl1pPr marL="0" indent="0" algn="ctr">
              <a:buNone/>
              <a:defRPr sz="2000" b="0">
                <a:solidFill>
                  <a:schemeClr val="bg1">
                    <a:lumMod val="5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cxnSp>
        <p:nvCxnSpPr>
          <p:cNvPr id="5" name="Suora yhdysviiva 4"/>
          <p:cNvCxnSpPr/>
          <p:nvPr userDrawn="1"/>
        </p:nvCxnSpPr>
        <p:spPr>
          <a:xfrm>
            <a:off x="1245011" y="2852936"/>
            <a:ext cx="9651523" cy="0"/>
          </a:xfrm>
          <a:prstGeom prst="line">
            <a:avLst/>
          </a:prstGeom>
          <a:ln w="38100">
            <a:solidFill>
              <a:srgbClr val="E01582"/>
            </a:solidFill>
          </a:ln>
        </p:spPr>
        <p:style>
          <a:lnRef idx="1">
            <a:schemeClr val="accent1"/>
          </a:lnRef>
          <a:fillRef idx="0">
            <a:schemeClr val="accent1"/>
          </a:fillRef>
          <a:effectRef idx="0">
            <a:schemeClr val="accent1"/>
          </a:effectRef>
          <a:fontRef idx="minor">
            <a:schemeClr val="tx1"/>
          </a:fontRef>
        </p:style>
      </p:cxnSp>
      <p:sp>
        <p:nvSpPr>
          <p:cNvPr id="12"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
        <p:nvSpPr>
          <p:cNvPr id="4" name="Suorakulmio 3"/>
          <p:cNvSpPr/>
          <p:nvPr userDrawn="1"/>
        </p:nvSpPr>
        <p:spPr>
          <a:xfrm>
            <a:off x="623392" y="620688"/>
            <a:ext cx="480053" cy="5544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7997781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95467" y="764704"/>
            <a:ext cx="9601067" cy="504056"/>
          </a:xfrm>
        </p:spPr>
        <p:txBody>
          <a:bodyPr/>
          <a:lstStyle/>
          <a:p>
            <a:r>
              <a:rPr lang="fi-FI"/>
              <a:t>MUOKKAA PERUSTYYL. NAPSAUTT.</a:t>
            </a:r>
          </a:p>
        </p:txBody>
      </p:sp>
      <p:sp>
        <p:nvSpPr>
          <p:cNvPr id="3" name="Sisällön paikkamerkki 2"/>
          <p:cNvSpPr>
            <a:spLocks noGrp="1"/>
          </p:cNvSpPr>
          <p:nvPr>
            <p:ph idx="1"/>
          </p:nvPr>
        </p:nvSpPr>
        <p:spPr/>
        <p:txBody>
          <a:bodyPr>
            <a:normAutofit/>
          </a:bodyPr>
          <a:lstStyle>
            <a:lvl1pPr marL="0" indent="0">
              <a:buNone/>
              <a:defRPr sz="2000">
                <a:solidFill>
                  <a:schemeClr val="tx1"/>
                </a:solidFill>
                <a:latin typeface="+mn-lt"/>
              </a:defRPr>
            </a:lvl1pPr>
            <a:lvl2pPr marL="457200" indent="0">
              <a:buNone/>
              <a:defRPr sz="2000">
                <a:latin typeface="+mn-lt"/>
              </a:defRPr>
            </a:lvl2pPr>
            <a:lvl3pPr marL="914400" indent="0">
              <a:buNone/>
              <a:defRPr sz="2000">
                <a:latin typeface="+mn-lt"/>
              </a:defRPr>
            </a:lvl3pPr>
            <a:lvl4pPr marL="1371600" indent="0">
              <a:buNone/>
              <a:defRPr sz="1800">
                <a:latin typeface="+mn-lt"/>
              </a:defRPr>
            </a:lvl4pPr>
            <a:lvl5pPr marL="1828800" indent="0">
              <a:buNone/>
              <a:defRPr sz="1800">
                <a:latin typeface="+mn-lt"/>
              </a:defRPr>
            </a:lvl5pPr>
          </a:lstStyle>
          <a:p>
            <a:pPr lvl="0"/>
            <a:r>
              <a:rPr lang="fi-FI"/>
              <a:t>Muokkaa tekstin perustyylejä napsauttamalla</a:t>
            </a:r>
          </a:p>
        </p:txBody>
      </p:sp>
      <p:sp>
        <p:nvSpPr>
          <p:cNvPr id="11"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Tree>
    <p:extLst>
      <p:ext uri="{BB962C8B-B14F-4D97-AF65-F5344CB8AC3E}">
        <p14:creationId xmlns:p14="http://schemas.microsoft.com/office/powerpoint/2010/main" val="42046065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lista">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95467" y="764704"/>
            <a:ext cx="9601067" cy="504056"/>
          </a:xfrm>
        </p:spPr>
        <p:txBody>
          <a:bodyPr/>
          <a:lstStyle/>
          <a:p>
            <a:r>
              <a:rPr lang="fi-FI"/>
              <a:t>MUOKKAA PERUSTYYL. NAPSAUTT.</a:t>
            </a:r>
          </a:p>
        </p:txBody>
      </p:sp>
      <p:sp>
        <p:nvSpPr>
          <p:cNvPr id="3" name="Sisällön paikkamerkki 2"/>
          <p:cNvSpPr>
            <a:spLocks noGrp="1"/>
          </p:cNvSpPr>
          <p:nvPr>
            <p:ph idx="1"/>
          </p:nvPr>
        </p:nvSpPr>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Tree>
    <p:extLst>
      <p:ext uri="{BB962C8B-B14F-4D97-AF65-F5344CB8AC3E}">
        <p14:creationId xmlns:p14="http://schemas.microsoft.com/office/powerpoint/2010/main" val="407298070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2400"/>
            </a:lvl1pPr>
          </a:lstStyle>
          <a:p>
            <a:r>
              <a:rPr lang="fi-FI"/>
              <a:t>MUOKKAA PERUSTYYL. NAPSAUTT.</a:t>
            </a:r>
          </a:p>
        </p:txBody>
      </p:sp>
      <p:sp>
        <p:nvSpPr>
          <p:cNvPr id="3" name="Sisällön paikkamerkki 2"/>
          <p:cNvSpPr>
            <a:spLocks noGrp="1"/>
          </p:cNvSpPr>
          <p:nvPr>
            <p:ph sz="half" idx="1"/>
          </p:nvPr>
        </p:nvSpPr>
        <p:spPr>
          <a:xfrm>
            <a:off x="1295467" y="1600201"/>
            <a:ext cx="4698933" cy="4525963"/>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4698933" cy="4525963"/>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3"/>
          <p:cNvSpPr>
            <a:spLocks noGrp="1"/>
          </p:cNvSpPr>
          <p:nvPr>
            <p:ph type="dt" sz="half" idx="10"/>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Tree>
    <p:extLst>
      <p:ext uri="{BB962C8B-B14F-4D97-AF65-F5344CB8AC3E}">
        <p14:creationId xmlns:p14="http://schemas.microsoft.com/office/powerpoint/2010/main" val="2256536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ailu">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2400"/>
            </a:lvl1pPr>
          </a:lstStyle>
          <a:p>
            <a:r>
              <a:rPr lang="fi-FI"/>
              <a:t>MUOKKAA PERUSTYYL. NAPSAUTT.</a:t>
            </a:r>
          </a:p>
        </p:txBody>
      </p:sp>
      <p:sp>
        <p:nvSpPr>
          <p:cNvPr id="3" name="Tekstin paikkamerkki 2"/>
          <p:cNvSpPr>
            <a:spLocks noGrp="1"/>
          </p:cNvSpPr>
          <p:nvPr>
            <p:ph type="body" idx="1"/>
          </p:nvPr>
        </p:nvSpPr>
        <p:spPr>
          <a:xfrm>
            <a:off x="1295467" y="1484785"/>
            <a:ext cx="4701051" cy="648072"/>
          </a:xfrm>
        </p:spPr>
        <p:txBody>
          <a:bodyPr anchor="b">
            <a:noAutofit/>
          </a:bodyPr>
          <a:lstStyle>
            <a:lvl1pPr marL="0" indent="0">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1295467" y="2174875"/>
            <a:ext cx="47010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6193367" y="2174875"/>
            <a:ext cx="47031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2"/>
          <p:cNvSpPr>
            <a:spLocks noGrp="1"/>
          </p:cNvSpPr>
          <p:nvPr>
            <p:ph type="body" idx="11"/>
          </p:nvPr>
        </p:nvSpPr>
        <p:spPr>
          <a:xfrm>
            <a:off x="6192011" y="1484784"/>
            <a:ext cx="4704523" cy="639762"/>
          </a:xfrm>
        </p:spPr>
        <p:txBody>
          <a:bodyPr anchor="b">
            <a:noAutofit/>
          </a:bodyPr>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7" name="Päivämäärän paikkamerkki 3"/>
          <p:cNvSpPr>
            <a:spLocks noGrp="1"/>
          </p:cNvSpPr>
          <p:nvPr>
            <p:ph type="dt" sz="half" idx="1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Tree>
    <p:extLst>
      <p:ext uri="{BB962C8B-B14F-4D97-AF65-F5344CB8AC3E}">
        <p14:creationId xmlns:p14="http://schemas.microsoft.com/office/powerpoint/2010/main" val="28292274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17774A-16C1-4FBB-AFC3-C340A882644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A0CDFFC-BD3C-4EB7-BFB6-843AFF191D7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E23EA83-7641-4988-A960-A04FACD8CC84}"/>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5" name="Alatunnisteen paikkamerkki 4">
            <a:extLst>
              <a:ext uri="{FF2B5EF4-FFF2-40B4-BE49-F238E27FC236}">
                <a16:creationId xmlns:a16="http://schemas.microsoft.com/office/drawing/2014/main" id="{016F7E7A-5FF9-465E-809E-F24DBB755A6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CCDC2C-CE0F-48A3-A984-3740F90F15F7}"/>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2257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2400"/>
            </a:lvl1pPr>
          </a:lstStyle>
          <a:p>
            <a:r>
              <a:rPr lang="fi-FI"/>
              <a:t>MUOKKAA PERUSTYYL. NAPSAUTT.</a:t>
            </a:r>
          </a:p>
        </p:txBody>
      </p:sp>
      <p:sp>
        <p:nvSpPr>
          <p:cNvPr id="12"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Tree>
    <p:extLst>
      <p:ext uri="{BB962C8B-B14F-4D97-AF65-F5344CB8AC3E}">
        <p14:creationId xmlns:p14="http://schemas.microsoft.com/office/powerpoint/2010/main" val="235369253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bg>
      <p:bgRef idx="1001">
        <a:schemeClr val="bg1"/>
      </p:bgRef>
    </p:bg>
    <p:spTree>
      <p:nvGrpSpPr>
        <p:cNvPr id="1" name=""/>
        <p:cNvGrpSpPr/>
        <p:nvPr/>
      </p:nvGrpSpPr>
      <p:grpSpPr>
        <a:xfrm>
          <a:off x="0" y="0"/>
          <a:ext cx="0" cy="0"/>
          <a:chOff x="0" y="0"/>
          <a:chExt cx="0" cy="0"/>
        </a:xfrm>
      </p:grpSpPr>
      <p:sp>
        <p:nvSpPr>
          <p:cNvPr id="6"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
        <p:nvSpPr>
          <p:cNvPr id="10" name="Suorakulmio 9"/>
          <p:cNvSpPr/>
          <p:nvPr userDrawn="1"/>
        </p:nvSpPr>
        <p:spPr>
          <a:xfrm>
            <a:off x="623392" y="620688"/>
            <a:ext cx="480053" cy="5544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8744212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kuvatekstillä">
    <p:bg>
      <p:bgRef idx="1001">
        <a:schemeClr val="bg1"/>
      </p:bgRef>
    </p:bg>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1295467" y="692696"/>
            <a:ext cx="9601067" cy="4608512"/>
          </a:xfrm>
        </p:spPr>
        <p:txBody>
          <a:bodyPr/>
          <a:lstStyle>
            <a:lvl1pPr marL="0" indent="0">
              <a:buNone/>
              <a:defRPr sz="3200">
                <a:solidFill>
                  <a:srgbClr val="E0158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p>
        </p:txBody>
      </p:sp>
      <p:sp>
        <p:nvSpPr>
          <p:cNvPr id="4" name="Tekstin paikkamerkki 3"/>
          <p:cNvSpPr>
            <a:spLocks noGrp="1"/>
          </p:cNvSpPr>
          <p:nvPr>
            <p:ph type="body" sz="half" idx="2"/>
          </p:nvPr>
        </p:nvSpPr>
        <p:spPr>
          <a:xfrm>
            <a:off x="1295467" y="5285581"/>
            <a:ext cx="960106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äivämäärän paikkamerkki 3"/>
          <p:cNvSpPr>
            <a:spLocks noGrp="1"/>
          </p:cNvSpPr>
          <p:nvPr>
            <p:ph type="dt" sz="half" idx="10"/>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spTree>
    <p:extLst>
      <p:ext uri="{BB962C8B-B14F-4D97-AF65-F5344CB8AC3E}">
        <p14:creationId xmlns:p14="http://schemas.microsoft.com/office/powerpoint/2010/main" val="12711560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tsikkodia">
    <p:bg>
      <p:bgRef idx="1001">
        <a:schemeClr val="bg2"/>
      </p:bgRef>
    </p:bg>
    <p:spTree>
      <p:nvGrpSpPr>
        <p:cNvPr id="1" name=""/>
        <p:cNvGrpSpPr/>
        <p:nvPr/>
      </p:nvGrpSpPr>
      <p:grpSpPr>
        <a:xfrm>
          <a:off x="0" y="0"/>
          <a:ext cx="0" cy="0"/>
          <a:chOff x="0" y="0"/>
          <a:chExt cx="0" cy="0"/>
        </a:xfrm>
      </p:grpSpPr>
      <p:sp>
        <p:nvSpPr>
          <p:cNvPr id="9" name="Suorakulmio 8"/>
          <p:cNvSpPr/>
          <p:nvPr userDrawn="1"/>
        </p:nvSpPr>
        <p:spPr>
          <a:xfrm>
            <a:off x="0" y="0"/>
            <a:ext cx="12192000" cy="685800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cxnSp>
        <p:nvCxnSpPr>
          <p:cNvPr id="8" name="Suora yhdysviiva 7"/>
          <p:cNvCxnSpPr/>
          <p:nvPr userDrawn="1"/>
        </p:nvCxnSpPr>
        <p:spPr>
          <a:xfrm>
            <a:off x="335360" y="3861048"/>
            <a:ext cx="11521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Kuva 10" descr="SO_logo_n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4960" y="1844824"/>
            <a:ext cx="6719392" cy="2023314"/>
          </a:xfrm>
          <a:prstGeom prst="rect">
            <a:avLst/>
          </a:prstGeom>
        </p:spPr>
      </p:pic>
      <p:sp>
        <p:nvSpPr>
          <p:cNvPr id="7" name="Alaotsikko 2"/>
          <p:cNvSpPr>
            <a:spLocks noGrp="1"/>
          </p:cNvSpPr>
          <p:nvPr>
            <p:ph type="subTitle" idx="1"/>
          </p:nvPr>
        </p:nvSpPr>
        <p:spPr>
          <a:xfrm>
            <a:off x="1828800" y="4077072"/>
            <a:ext cx="8534400" cy="636066"/>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Tree>
    <p:extLst>
      <p:ext uri="{BB962C8B-B14F-4D97-AF65-F5344CB8AC3E}">
        <p14:creationId xmlns:p14="http://schemas.microsoft.com/office/powerpoint/2010/main" val="186363699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tsikkodia">
    <p:bg>
      <p:bgRef idx="1001">
        <a:schemeClr val="bg2"/>
      </p:bgRef>
    </p:bg>
    <p:spTree>
      <p:nvGrpSpPr>
        <p:cNvPr id="1" name=""/>
        <p:cNvGrpSpPr/>
        <p:nvPr/>
      </p:nvGrpSpPr>
      <p:grpSpPr>
        <a:xfrm>
          <a:off x="0" y="0"/>
          <a:ext cx="0" cy="0"/>
          <a:chOff x="0" y="0"/>
          <a:chExt cx="0" cy="0"/>
        </a:xfrm>
      </p:grpSpPr>
      <p:sp>
        <p:nvSpPr>
          <p:cNvPr id="9" name="Suorakulmio 8"/>
          <p:cNvSpPr/>
          <p:nvPr userDrawn="1"/>
        </p:nvSpPr>
        <p:spPr>
          <a:xfrm>
            <a:off x="0" y="0"/>
            <a:ext cx="12192000" cy="685800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p:cNvSpPr>
            <a:spLocks noGrp="1"/>
          </p:cNvSpPr>
          <p:nvPr>
            <p:ph type="ctrTitle"/>
          </p:nvPr>
        </p:nvSpPr>
        <p:spPr>
          <a:xfrm>
            <a:off x="335360" y="2852937"/>
            <a:ext cx="11521280" cy="1296144"/>
          </a:xfrm>
        </p:spPr>
        <p:txBody>
          <a:bodyPr>
            <a:normAutofit/>
          </a:bodyPr>
          <a:lstStyle>
            <a:lvl1pPr algn="ctr">
              <a:defRPr sz="3200" b="0" u="none">
                <a:solidFill>
                  <a:schemeClr val="tx1"/>
                </a:solidFill>
              </a:defRPr>
            </a:lvl1pPr>
          </a:lstStyle>
          <a:p>
            <a:r>
              <a:rPr lang="fi-FI" dirty="0"/>
              <a:t>Muokkaa perustyylejä naps.</a:t>
            </a:r>
          </a:p>
        </p:txBody>
      </p:sp>
      <p:sp>
        <p:nvSpPr>
          <p:cNvPr id="3" name="Alaotsikko 2"/>
          <p:cNvSpPr>
            <a:spLocks noGrp="1"/>
          </p:cNvSpPr>
          <p:nvPr>
            <p:ph type="subTitle" idx="1"/>
          </p:nvPr>
        </p:nvSpPr>
        <p:spPr>
          <a:xfrm>
            <a:off x="1828800" y="4365104"/>
            <a:ext cx="8534400" cy="636066"/>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cxnSp>
        <p:nvCxnSpPr>
          <p:cNvPr id="8" name="Suora yhdysviiva 7"/>
          <p:cNvCxnSpPr/>
          <p:nvPr userDrawn="1"/>
        </p:nvCxnSpPr>
        <p:spPr>
          <a:xfrm>
            <a:off x="335360" y="4005064"/>
            <a:ext cx="115212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Kuva 10" descr="SO_logo_ne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723" y="1295656"/>
            <a:ext cx="4609867" cy="1388102"/>
          </a:xfrm>
          <a:prstGeom prst="rect">
            <a:avLst/>
          </a:prstGeom>
        </p:spPr>
      </p:pic>
    </p:spTree>
    <p:extLst>
      <p:ext uri="{BB962C8B-B14F-4D97-AF65-F5344CB8AC3E}">
        <p14:creationId xmlns:p14="http://schemas.microsoft.com/office/powerpoint/2010/main" val="204532910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45010" y="404664"/>
            <a:ext cx="9651524" cy="2304256"/>
          </a:xfrm>
        </p:spPr>
        <p:txBody>
          <a:bodyPr anchor="b">
            <a:normAutofit/>
          </a:bodyPr>
          <a:lstStyle>
            <a:lvl1pPr algn="ctr">
              <a:defRPr sz="2800" b="0" cap="none"/>
            </a:lvl1pPr>
          </a:lstStyle>
          <a:p>
            <a:r>
              <a:rPr lang="fi-FI" dirty="0"/>
              <a:t>MUOKKAA PERUSTYYL. NAPSAUTT.</a:t>
            </a:r>
          </a:p>
        </p:txBody>
      </p:sp>
      <p:sp>
        <p:nvSpPr>
          <p:cNvPr id="3" name="Tekstin paikkamerkki 2"/>
          <p:cNvSpPr>
            <a:spLocks noGrp="1"/>
          </p:cNvSpPr>
          <p:nvPr>
            <p:ph type="body" idx="1"/>
          </p:nvPr>
        </p:nvSpPr>
        <p:spPr>
          <a:xfrm>
            <a:off x="1245011" y="2996953"/>
            <a:ext cx="9651523" cy="1584177"/>
          </a:xfrm>
        </p:spPr>
        <p:txBody>
          <a:bodyPr anchor="t"/>
          <a:lstStyle>
            <a:lvl1pPr marL="0" indent="0" algn="ctr">
              <a:buNone/>
              <a:defRPr sz="2000" b="0">
                <a:solidFill>
                  <a:schemeClr val="bg1">
                    <a:lumMod val="5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cxnSp>
        <p:nvCxnSpPr>
          <p:cNvPr id="5" name="Suora yhdysviiva 4"/>
          <p:cNvCxnSpPr/>
          <p:nvPr userDrawn="1"/>
        </p:nvCxnSpPr>
        <p:spPr>
          <a:xfrm>
            <a:off x="1245011" y="2852936"/>
            <a:ext cx="9651523" cy="0"/>
          </a:xfrm>
          <a:prstGeom prst="line">
            <a:avLst/>
          </a:prstGeom>
          <a:ln w="38100">
            <a:solidFill>
              <a:srgbClr val="E01582"/>
            </a:solidFill>
          </a:ln>
        </p:spPr>
        <p:style>
          <a:lnRef idx="1">
            <a:schemeClr val="accent1"/>
          </a:lnRef>
          <a:fillRef idx="0">
            <a:schemeClr val="accent1"/>
          </a:fillRef>
          <a:effectRef idx="0">
            <a:schemeClr val="accent1"/>
          </a:effectRef>
          <a:fontRef idx="minor">
            <a:schemeClr val="tx1"/>
          </a:fontRef>
        </p:style>
      </p:cxnSp>
      <p:sp>
        <p:nvSpPr>
          <p:cNvPr id="12"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05CF8B29-F67B-4228-86EC-AEF25632D872}" type="datetime1">
              <a:rPr lang="fi-FI" smtClean="0"/>
              <a:pPr/>
              <a:t>14.1.2021</a:t>
            </a:fld>
            <a:endParaRPr lang="fi-FI" b="1" dirty="0"/>
          </a:p>
        </p:txBody>
      </p:sp>
      <p:sp>
        <p:nvSpPr>
          <p:cNvPr id="4" name="Suorakulmio 3"/>
          <p:cNvSpPr/>
          <p:nvPr userDrawn="1"/>
        </p:nvSpPr>
        <p:spPr>
          <a:xfrm>
            <a:off x="623392" y="620688"/>
            <a:ext cx="480053" cy="5544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86233852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sisältö">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95467" y="764704"/>
            <a:ext cx="9601067" cy="504056"/>
          </a:xfrm>
        </p:spPr>
        <p:txBody>
          <a:bodyPr/>
          <a:lstStyle/>
          <a:p>
            <a:r>
              <a:rPr lang="fi-FI" dirty="0"/>
              <a:t>MUOKKAA PERUSTYYL. NAPSAUTT.</a:t>
            </a:r>
          </a:p>
        </p:txBody>
      </p:sp>
      <p:sp>
        <p:nvSpPr>
          <p:cNvPr id="3" name="Sisällön paikkamerkki 2"/>
          <p:cNvSpPr>
            <a:spLocks noGrp="1"/>
          </p:cNvSpPr>
          <p:nvPr>
            <p:ph idx="1"/>
          </p:nvPr>
        </p:nvSpPr>
        <p:spPr/>
        <p:txBody>
          <a:bodyPr>
            <a:normAutofit/>
          </a:bodyPr>
          <a:lstStyle>
            <a:lvl1pPr marL="0" indent="0">
              <a:buNone/>
              <a:defRPr sz="2000">
                <a:solidFill>
                  <a:schemeClr val="tx1"/>
                </a:solidFill>
                <a:latin typeface="+mn-lt"/>
              </a:defRPr>
            </a:lvl1pPr>
            <a:lvl2pPr marL="457200" indent="0">
              <a:buNone/>
              <a:defRPr sz="2000">
                <a:latin typeface="+mn-lt"/>
              </a:defRPr>
            </a:lvl2pPr>
            <a:lvl3pPr marL="914400" indent="0">
              <a:buNone/>
              <a:defRPr sz="2000">
                <a:latin typeface="+mn-lt"/>
              </a:defRPr>
            </a:lvl3pPr>
            <a:lvl4pPr marL="1371600" indent="0">
              <a:buNone/>
              <a:defRPr sz="1800">
                <a:latin typeface="+mn-lt"/>
              </a:defRPr>
            </a:lvl4pPr>
            <a:lvl5pPr marL="1828800" indent="0">
              <a:buNone/>
              <a:defRPr sz="1800">
                <a:latin typeface="+mn-lt"/>
              </a:defRPr>
            </a:lvl5pPr>
          </a:lstStyle>
          <a:p>
            <a:pPr lvl="0"/>
            <a:r>
              <a:rPr lang="fi-FI"/>
              <a:t>Muokkaa tekstin perustyylejä napsauttamalla</a:t>
            </a:r>
          </a:p>
        </p:txBody>
      </p:sp>
      <p:sp>
        <p:nvSpPr>
          <p:cNvPr id="11"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77AEDE6C-7286-498E-B24F-98296CB41F1C}" type="datetime1">
              <a:rPr lang="fi-FI" smtClean="0"/>
              <a:pPr/>
              <a:t>14.1.2021</a:t>
            </a:fld>
            <a:endParaRPr lang="fi-FI" b="1" dirty="0"/>
          </a:p>
        </p:txBody>
      </p:sp>
    </p:spTree>
    <p:extLst>
      <p:ext uri="{BB962C8B-B14F-4D97-AF65-F5344CB8AC3E}">
        <p14:creationId xmlns:p14="http://schemas.microsoft.com/office/powerpoint/2010/main" val="33799411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lista">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95467" y="764704"/>
            <a:ext cx="9601067" cy="504056"/>
          </a:xfrm>
        </p:spPr>
        <p:txBody>
          <a:bodyPr/>
          <a:lstStyle/>
          <a:p>
            <a:r>
              <a:rPr lang="fi-FI" dirty="0"/>
              <a:t>MUOKKAA PERUSTYYL. NAPSAUTT.</a:t>
            </a:r>
          </a:p>
        </p:txBody>
      </p:sp>
      <p:sp>
        <p:nvSpPr>
          <p:cNvPr id="3" name="Sisällön paikkamerkki 2"/>
          <p:cNvSpPr>
            <a:spLocks noGrp="1"/>
          </p:cNvSpPr>
          <p:nvPr>
            <p:ph idx="1"/>
          </p:nvPr>
        </p:nvSpPr>
        <p:spPr/>
        <p:txBody>
          <a:bodyPr>
            <a:norm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184B95D8-1738-46F2-BAA4-07FA5FCE92EE}" type="datetime1">
              <a:rPr lang="fi-FI" smtClean="0"/>
              <a:pPr/>
              <a:t>14.1.2021</a:t>
            </a:fld>
            <a:endParaRPr lang="fi-FI" b="1" dirty="0"/>
          </a:p>
        </p:txBody>
      </p:sp>
    </p:spTree>
    <p:extLst>
      <p:ext uri="{BB962C8B-B14F-4D97-AF65-F5344CB8AC3E}">
        <p14:creationId xmlns:p14="http://schemas.microsoft.com/office/powerpoint/2010/main" val="251206561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Kaksi sisältökohdetta">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2400"/>
            </a:lvl1pPr>
          </a:lstStyle>
          <a:p>
            <a:r>
              <a:rPr lang="fi-FI" dirty="0"/>
              <a:t>MUOKKAA PERUSTYYL. NAPSAUTT.</a:t>
            </a:r>
          </a:p>
        </p:txBody>
      </p:sp>
      <p:sp>
        <p:nvSpPr>
          <p:cNvPr id="3" name="Sisällön paikkamerkki 2"/>
          <p:cNvSpPr>
            <a:spLocks noGrp="1"/>
          </p:cNvSpPr>
          <p:nvPr>
            <p:ph sz="half" idx="1"/>
          </p:nvPr>
        </p:nvSpPr>
        <p:spPr>
          <a:xfrm>
            <a:off x="1295467" y="1600201"/>
            <a:ext cx="4698933" cy="4525963"/>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4698933" cy="4525963"/>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Päivämäärän paikkamerkki 3"/>
          <p:cNvSpPr>
            <a:spLocks noGrp="1"/>
          </p:cNvSpPr>
          <p:nvPr>
            <p:ph type="dt" sz="half" idx="10"/>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66B63927-77F0-4896-BFB5-E18A4D183D9B}" type="datetime1">
              <a:rPr lang="fi-FI" smtClean="0"/>
              <a:pPr/>
              <a:t>14.1.2021</a:t>
            </a:fld>
            <a:endParaRPr lang="fi-FI" b="1" dirty="0"/>
          </a:p>
        </p:txBody>
      </p:sp>
    </p:spTree>
    <p:extLst>
      <p:ext uri="{BB962C8B-B14F-4D97-AF65-F5344CB8AC3E}">
        <p14:creationId xmlns:p14="http://schemas.microsoft.com/office/powerpoint/2010/main" val="159202579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ailu">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2400"/>
            </a:lvl1pPr>
          </a:lstStyle>
          <a:p>
            <a:r>
              <a:rPr lang="fi-FI" dirty="0"/>
              <a:t>MUOKKAA PERUSTYYL. NAPSAUTT.</a:t>
            </a:r>
          </a:p>
        </p:txBody>
      </p:sp>
      <p:sp>
        <p:nvSpPr>
          <p:cNvPr id="3" name="Tekstin paikkamerkki 2"/>
          <p:cNvSpPr>
            <a:spLocks noGrp="1"/>
          </p:cNvSpPr>
          <p:nvPr>
            <p:ph type="body" idx="1"/>
          </p:nvPr>
        </p:nvSpPr>
        <p:spPr>
          <a:xfrm>
            <a:off x="1295467" y="1484785"/>
            <a:ext cx="4701051" cy="648072"/>
          </a:xfrm>
        </p:spPr>
        <p:txBody>
          <a:bodyPr anchor="b">
            <a:noAutofit/>
          </a:bodyPr>
          <a:lstStyle>
            <a:lvl1pPr marL="0" indent="0">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1295467" y="2174875"/>
            <a:ext cx="47010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p:cNvSpPr>
            <a:spLocks noGrp="1"/>
          </p:cNvSpPr>
          <p:nvPr>
            <p:ph sz="quarter" idx="4"/>
          </p:nvPr>
        </p:nvSpPr>
        <p:spPr>
          <a:xfrm>
            <a:off x="6193367" y="2174875"/>
            <a:ext cx="47031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Tekstin paikkamerkki 2"/>
          <p:cNvSpPr>
            <a:spLocks noGrp="1"/>
          </p:cNvSpPr>
          <p:nvPr>
            <p:ph type="body" idx="11"/>
          </p:nvPr>
        </p:nvSpPr>
        <p:spPr>
          <a:xfrm>
            <a:off x="6192011" y="1484784"/>
            <a:ext cx="4704523" cy="639762"/>
          </a:xfrm>
        </p:spPr>
        <p:txBody>
          <a:bodyPr anchor="b">
            <a:noAutofit/>
          </a:bodyPr>
          <a:lstStyle>
            <a:lvl1pPr marL="0" indent="0">
              <a:buNone/>
              <a:defRPr sz="16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7" name="Päivämäärän paikkamerkki 3"/>
          <p:cNvSpPr>
            <a:spLocks noGrp="1"/>
          </p:cNvSpPr>
          <p:nvPr>
            <p:ph type="dt" sz="half" idx="1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A04450EA-7939-4089-A628-4F00FFEC4F63}" type="datetime1">
              <a:rPr lang="fi-FI" smtClean="0"/>
              <a:pPr/>
              <a:t>14.1.2021</a:t>
            </a:fld>
            <a:endParaRPr lang="fi-FI" b="1" dirty="0"/>
          </a:p>
        </p:txBody>
      </p:sp>
    </p:spTree>
    <p:extLst>
      <p:ext uri="{BB962C8B-B14F-4D97-AF65-F5344CB8AC3E}">
        <p14:creationId xmlns:p14="http://schemas.microsoft.com/office/powerpoint/2010/main" val="132340954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4B770E-2DB6-4C1B-8DF9-FA47751EAF4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B1B6A1A-01D3-4830-A1C9-F13FED15A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332C75E-6F6D-4420-BE8E-5B9660B67DCA}"/>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5" name="Alatunnisteen paikkamerkki 4">
            <a:extLst>
              <a:ext uri="{FF2B5EF4-FFF2-40B4-BE49-F238E27FC236}">
                <a16:creationId xmlns:a16="http://schemas.microsoft.com/office/drawing/2014/main" id="{0D0500C8-14A1-42CC-9A5C-4162E3A9ECA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3DB801-2B73-4EDB-B408-2264E2887C57}"/>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1220227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2400"/>
            </a:lvl1pPr>
          </a:lstStyle>
          <a:p>
            <a:r>
              <a:rPr lang="fi-FI" dirty="0"/>
              <a:t>MUOKKAA PERUSTYYL. NAPSAUTT.</a:t>
            </a:r>
          </a:p>
        </p:txBody>
      </p:sp>
      <p:sp>
        <p:nvSpPr>
          <p:cNvPr id="12"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1DFAA88A-513C-430F-B7BE-9235209A457A}" type="datetime1">
              <a:rPr lang="fi-FI" smtClean="0"/>
              <a:pPr/>
              <a:t>14.1.2021</a:t>
            </a:fld>
            <a:endParaRPr lang="fi-FI" b="1" dirty="0"/>
          </a:p>
        </p:txBody>
      </p:sp>
    </p:spTree>
    <p:extLst>
      <p:ext uri="{BB962C8B-B14F-4D97-AF65-F5344CB8AC3E}">
        <p14:creationId xmlns:p14="http://schemas.microsoft.com/office/powerpoint/2010/main" val="294051896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bg>
      <p:bgRef idx="1001">
        <a:schemeClr val="bg1"/>
      </p:bgRef>
    </p:bg>
    <p:spTree>
      <p:nvGrpSpPr>
        <p:cNvPr id="1" name=""/>
        <p:cNvGrpSpPr/>
        <p:nvPr/>
      </p:nvGrpSpPr>
      <p:grpSpPr>
        <a:xfrm>
          <a:off x="0" y="0"/>
          <a:ext cx="0" cy="0"/>
          <a:chOff x="0" y="0"/>
          <a:chExt cx="0" cy="0"/>
        </a:xfrm>
      </p:grpSpPr>
      <p:sp>
        <p:nvSpPr>
          <p:cNvPr id="6"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F65C6C66-CAED-46CC-ABD5-0EC88A372F68}" type="datetime1">
              <a:rPr lang="fi-FI" smtClean="0"/>
              <a:pPr/>
              <a:t>14.1.2021</a:t>
            </a:fld>
            <a:endParaRPr lang="fi-FI" b="1" dirty="0"/>
          </a:p>
        </p:txBody>
      </p:sp>
      <p:sp>
        <p:nvSpPr>
          <p:cNvPr id="10" name="Suorakulmio 9"/>
          <p:cNvSpPr/>
          <p:nvPr userDrawn="1"/>
        </p:nvSpPr>
        <p:spPr>
          <a:xfrm>
            <a:off x="623392" y="620688"/>
            <a:ext cx="480053" cy="5544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63078743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kuvatekstillä">
    <p:bg>
      <p:bgRef idx="1001">
        <a:schemeClr val="bg1"/>
      </p:bgRef>
    </p:bg>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1295467" y="692696"/>
            <a:ext cx="9601067" cy="4608512"/>
          </a:xfrm>
        </p:spPr>
        <p:txBody>
          <a:bodyPr/>
          <a:lstStyle>
            <a:lvl1pPr marL="0" indent="0">
              <a:buNone/>
              <a:defRPr sz="3200">
                <a:solidFill>
                  <a:srgbClr val="E0158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1295467" y="5285581"/>
            <a:ext cx="9601067"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äivämäärän paikkamerkki 3"/>
          <p:cNvSpPr>
            <a:spLocks noGrp="1"/>
          </p:cNvSpPr>
          <p:nvPr>
            <p:ph type="dt" sz="half" idx="10"/>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7CC1B9A1-A5A1-464A-BC0C-62A74D275038}" type="datetime1">
              <a:rPr lang="fi-FI" smtClean="0"/>
              <a:pPr/>
              <a:t>14.1.2021</a:t>
            </a:fld>
            <a:endParaRPr lang="fi-FI" b="1" dirty="0"/>
          </a:p>
        </p:txBody>
      </p:sp>
    </p:spTree>
    <p:extLst>
      <p:ext uri="{BB962C8B-B14F-4D97-AF65-F5344CB8AC3E}">
        <p14:creationId xmlns:p14="http://schemas.microsoft.com/office/powerpoint/2010/main" val="11880393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89AE60-0F0B-4FDD-A85B-E0F8AA7598D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D2DF39E-4C57-42FD-BB21-2822871A4FD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1F008D6-7218-4A8F-9D6C-EE651689472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A825988-0190-4487-809B-285EA9EA3F2F}"/>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6" name="Alatunnisteen paikkamerkki 5">
            <a:extLst>
              <a:ext uri="{FF2B5EF4-FFF2-40B4-BE49-F238E27FC236}">
                <a16:creationId xmlns:a16="http://schemas.microsoft.com/office/drawing/2014/main" id="{B0A0B76A-DE9D-472A-9318-4AC3232FA95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5FE0B27-4337-4482-BC43-92181EE73B79}"/>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294121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9F7DBC-AFE3-456A-A23E-37DBABF726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314A7D4-CCA1-4EA2-AEDD-16DC7A3FC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B2491CC-25A8-4A85-9B36-481B70EE5AC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D31BE30-CEF7-4C21-87B5-A2BDC4F1C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C732C8-2420-46D9-9DB1-31D166F605F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AFED8AF-0E86-431B-A451-10A5C4AE28FC}"/>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8" name="Alatunnisteen paikkamerkki 7">
            <a:extLst>
              <a:ext uri="{FF2B5EF4-FFF2-40B4-BE49-F238E27FC236}">
                <a16:creationId xmlns:a16="http://schemas.microsoft.com/office/drawing/2014/main" id="{95FDA8C5-7420-4982-B4CA-095AD1E6D78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3224F8B-C58B-4B40-81E8-8BD7A5D34FDB}"/>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275713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34F208-0660-45E2-8028-AFB1F5BC44A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E17F14C-2DAA-4066-BE70-AFC0543E3584}"/>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4" name="Alatunnisteen paikkamerkki 3">
            <a:extLst>
              <a:ext uri="{FF2B5EF4-FFF2-40B4-BE49-F238E27FC236}">
                <a16:creationId xmlns:a16="http://schemas.microsoft.com/office/drawing/2014/main" id="{74DE27B2-7EFA-469B-BD20-6C358EB5790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4860BFB-E901-411C-848D-D4E96C9EBA94}"/>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284337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8A052CE-9B45-4055-AA50-7B4F0583518D}"/>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3" name="Alatunnisteen paikkamerkki 2">
            <a:extLst>
              <a:ext uri="{FF2B5EF4-FFF2-40B4-BE49-F238E27FC236}">
                <a16:creationId xmlns:a16="http://schemas.microsoft.com/office/drawing/2014/main" id="{823DC5EB-1C0A-464C-BC80-E669B7BC573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DAC0C07-B3E8-4B82-BD0B-B5ED9C7D0CE9}"/>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247148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7B2AF1-0365-4A51-82B4-5925D0CF304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6BC6AFC-7CF2-4494-88F8-27821A44A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6297C87-F21E-4954-849A-CB6E9AA0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1FC031-AB6A-4A47-87A1-CAE6BAFF47EE}"/>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6" name="Alatunnisteen paikkamerkki 5">
            <a:extLst>
              <a:ext uri="{FF2B5EF4-FFF2-40B4-BE49-F238E27FC236}">
                <a16:creationId xmlns:a16="http://schemas.microsoft.com/office/drawing/2014/main" id="{5BD57A81-8721-4B40-B5F9-F6E1E4580B6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53A1C4-96C2-4FEF-96E7-71AE12A4D25B}"/>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2892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1213-67B1-4499-9D18-365BE562379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745CACE-D9F7-4671-BFC4-598FEEF39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6C80636-CAE8-498B-8245-8839075BD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2B63B6E-6768-4F00-B54C-635899EA429E}"/>
              </a:ext>
            </a:extLst>
          </p:cNvPr>
          <p:cNvSpPr>
            <a:spLocks noGrp="1"/>
          </p:cNvSpPr>
          <p:nvPr>
            <p:ph type="dt" sz="half" idx="10"/>
          </p:nvPr>
        </p:nvSpPr>
        <p:spPr/>
        <p:txBody>
          <a:bodyPr/>
          <a:lstStyle/>
          <a:p>
            <a:fld id="{AC2DC1ED-4BCC-41BC-9F9A-E2E457713F2D}" type="datetimeFigureOut">
              <a:rPr lang="fi-FI" smtClean="0"/>
              <a:t>14.1.2021</a:t>
            </a:fld>
            <a:endParaRPr lang="fi-FI"/>
          </a:p>
        </p:txBody>
      </p:sp>
      <p:sp>
        <p:nvSpPr>
          <p:cNvPr id="6" name="Alatunnisteen paikkamerkki 5">
            <a:extLst>
              <a:ext uri="{FF2B5EF4-FFF2-40B4-BE49-F238E27FC236}">
                <a16:creationId xmlns:a16="http://schemas.microsoft.com/office/drawing/2014/main" id="{27B88E46-4B5F-4504-BFBB-6B472C00E2C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4242A7A-9588-472B-9B80-131B60742570}"/>
              </a:ext>
            </a:extLst>
          </p:cNvPr>
          <p:cNvSpPr>
            <a:spLocks noGrp="1"/>
          </p:cNvSpPr>
          <p:nvPr>
            <p:ph type="sldNum" sz="quarter" idx="12"/>
          </p:nvPr>
        </p:nvSpPr>
        <p:spPr/>
        <p:txBody>
          <a:bodyPr/>
          <a:lstStyle/>
          <a:p>
            <a:fld id="{8DB75AD0-AA1D-4F37-A40D-05E1C9B4CC53}" type="slidenum">
              <a:rPr lang="fi-FI" smtClean="0"/>
              <a:t>‹#›</a:t>
            </a:fld>
            <a:endParaRPr lang="fi-FI"/>
          </a:p>
        </p:txBody>
      </p:sp>
    </p:spTree>
    <p:extLst>
      <p:ext uri="{BB962C8B-B14F-4D97-AF65-F5344CB8AC3E}">
        <p14:creationId xmlns:p14="http://schemas.microsoft.com/office/powerpoint/2010/main" val="381704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C848CF-A888-4629-A5FA-3FF57163B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238CB38-555F-47DF-99FD-C3F5196D4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96AAB94-79EC-4956-85D0-5E9153EA2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DC1ED-4BCC-41BC-9F9A-E2E457713F2D}" type="datetimeFigureOut">
              <a:rPr lang="fi-FI" smtClean="0"/>
              <a:t>14.1.2021</a:t>
            </a:fld>
            <a:endParaRPr lang="fi-FI"/>
          </a:p>
        </p:txBody>
      </p:sp>
      <p:sp>
        <p:nvSpPr>
          <p:cNvPr id="5" name="Alatunnisteen paikkamerkki 4">
            <a:extLst>
              <a:ext uri="{FF2B5EF4-FFF2-40B4-BE49-F238E27FC236}">
                <a16:creationId xmlns:a16="http://schemas.microsoft.com/office/drawing/2014/main" id="{535C0370-3CD6-41F8-B258-467F2EE89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8FE18DA-0826-4563-9F6C-2AC1BFC04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75AD0-AA1D-4F37-A40D-05E1C9B4CC53}" type="slidenum">
              <a:rPr lang="fi-FI" smtClean="0"/>
              <a:t>‹#›</a:t>
            </a:fld>
            <a:endParaRPr lang="fi-FI"/>
          </a:p>
        </p:txBody>
      </p:sp>
    </p:spTree>
    <p:extLst>
      <p:ext uri="{BB962C8B-B14F-4D97-AF65-F5344CB8AC3E}">
        <p14:creationId xmlns:p14="http://schemas.microsoft.com/office/powerpoint/2010/main" val="253625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SO_logo_pos.png"/>
          <p:cNvPicPr>
            <a:picLocks noChangeAspect="1"/>
          </p:cNvPicPr>
          <p:nvPr userDrawn="1"/>
        </p:nvPicPr>
        <p:blipFill rotWithShape="1">
          <a:blip r:embed="rId12" cstate="print">
            <a:alphaModFix amt="7000"/>
            <a:extLst>
              <a:ext uri="{28A0092B-C50C-407E-A947-70E740481C1C}">
                <a14:useLocalDpi xmlns:a14="http://schemas.microsoft.com/office/drawing/2010/main" val="0"/>
              </a:ext>
            </a:extLst>
          </a:blip>
          <a:srcRect l="9321" t="21322" r="67927" b="21777"/>
          <a:stretch/>
        </p:blipFill>
        <p:spPr>
          <a:xfrm>
            <a:off x="5807968" y="906"/>
            <a:ext cx="9443360" cy="7111232"/>
          </a:xfrm>
          <a:prstGeom prst="rect">
            <a:avLst/>
          </a:prstGeom>
        </p:spPr>
      </p:pic>
      <p:sp>
        <p:nvSpPr>
          <p:cNvPr id="2" name="Otsikon paikkamerkki 1"/>
          <p:cNvSpPr>
            <a:spLocks noGrp="1"/>
          </p:cNvSpPr>
          <p:nvPr>
            <p:ph type="title"/>
          </p:nvPr>
        </p:nvSpPr>
        <p:spPr>
          <a:xfrm>
            <a:off x="1295467" y="764704"/>
            <a:ext cx="9601067" cy="504056"/>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1295467" y="1600201"/>
            <a:ext cx="9601067"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uorakulmio 7"/>
          <p:cNvSpPr/>
          <p:nvPr/>
        </p:nvSpPr>
        <p:spPr>
          <a:xfrm>
            <a:off x="0" y="6309320"/>
            <a:ext cx="12192000" cy="54868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a:t>Hanna Pulkkinen/SO/2017</a:t>
            </a:r>
            <a:endParaRPr lang="fi-FI" b="1"/>
          </a:p>
        </p:txBody>
      </p:sp>
      <p:pic>
        <p:nvPicPr>
          <p:cNvPr id="4" name="Kuva 3" descr="SO_logo_ne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8448" y="6296076"/>
            <a:ext cx="1918859" cy="577798"/>
          </a:xfrm>
          <a:prstGeom prst="rect">
            <a:avLst/>
          </a:prstGeom>
        </p:spPr>
      </p:pic>
      <p:sp>
        <p:nvSpPr>
          <p:cNvPr id="9" name="Suorakulmio 8"/>
          <p:cNvSpPr/>
          <p:nvPr userDrawn="1"/>
        </p:nvSpPr>
        <p:spPr>
          <a:xfrm>
            <a:off x="815414" y="764704"/>
            <a:ext cx="192021" cy="5328592"/>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757058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p:txStyles>
    <p:titleStyle>
      <a:lvl1pPr algn="l" defTabSz="914400" rtl="0" eaLnBrk="1" latinLnBrk="0" hangingPunct="1">
        <a:spcBef>
          <a:spcPct val="0"/>
        </a:spcBef>
        <a:buNone/>
        <a:defRPr sz="2400" b="0" kern="1200">
          <a:solidFill>
            <a:srgbClr val="E01582"/>
          </a:solidFill>
          <a:latin typeface="+mj-lt"/>
          <a:ea typeface="+mj-ea"/>
          <a:cs typeface="+mj-cs"/>
        </a:defRPr>
      </a:lvl1pPr>
    </p:titleStyle>
    <p:bodyStyle>
      <a:lvl1pPr marL="342900" indent="-342900" algn="l" defTabSz="914400" rtl="0" eaLnBrk="1" latinLnBrk="0" hangingPunct="1">
        <a:spcBef>
          <a:spcPct val="20000"/>
        </a:spcBef>
        <a:buSzPct val="100000"/>
        <a:buFontTx/>
        <a:buBlip>
          <a:blip r:embed="rId14"/>
        </a:buBlip>
        <a:defRPr sz="2400" b="0" kern="1200">
          <a:solidFill>
            <a:schemeClr val="tx1"/>
          </a:solidFill>
          <a:latin typeface="+mn-lt"/>
          <a:ea typeface="+mn-ea"/>
          <a:cs typeface="+mn-cs"/>
        </a:defRPr>
      </a:lvl1pPr>
      <a:lvl2pPr marL="800100" indent="-342900" algn="l" defTabSz="914400" rtl="0" eaLnBrk="1" latinLnBrk="0" hangingPunct="1">
        <a:spcBef>
          <a:spcPct val="20000"/>
        </a:spcBef>
        <a:buSzPct val="100000"/>
        <a:buFontTx/>
        <a:buBlip>
          <a:blip r:embed="rId14"/>
        </a:buBlip>
        <a:defRPr sz="2400" kern="1200">
          <a:solidFill>
            <a:schemeClr val="tx1"/>
          </a:solidFill>
          <a:latin typeface="+mn-lt"/>
          <a:ea typeface="+mn-ea"/>
          <a:cs typeface="+mn-cs"/>
        </a:defRPr>
      </a:lvl2pPr>
      <a:lvl3pPr marL="1257300" indent="-342900" algn="l" defTabSz="914400" rtl="0" eaLnBrk="1" latinLnBrk="0" hangingPunct="1">
        <a:spcBef>
          <a:spcPct val="20000"/>
        </a:spcBef>
        <a:buSzPct val="100000"/>
        <a:buFontTx/>
        <a:buBlip>
          <a:blip r:embed="rId14"/>
        </a:buBlip>
        <a:defRPr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Tx/>
        <a:buBlip>
          <a:blip r:embed="rId14"/>
        </a:buBlip>
        <a:defRPr sz="2000" kern="1200">
          <a:solidFill>
            <a:schemeClr val="tx1"/>
          </a:solidFill>
          <a:latin typeface="+mn-lt"/>
          <a:ea typeface="+mn-ea"/>
          <a:cs typeface="+mn-cs"/>
        </a:defRPr>
      </a:lvl4pPr>
      <a:lvl5pPr marL="2171700" indent="-342900" algn="l" defTabSz="914400" rtl="0" eaLnBrk="1" latinLnBrk="0" hangingPunct="1">
        <a:spcBef>
          <a:spcPct val="20000"/>
        </a:spcBef>
        <a:buSzPct val="100000"/>
        <a:buFontTx/>
        <a:buBlip>
          <a:blip r:embed="rId1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SO_logo_pos.png"/>
          <p:cNvPicPr>
            <a:picLocks noChangeAspect="1"/>
          </p:cNvPicPr>
          <p:nvPr userDrawn="1"/>
        </p:nvPicPr>
        <p:blipFill rotWithShape="1">
          <a:blip r:embed="rId12" cstate="print">
            <a:alphaModFix amt="7000"/>
            <a:extLst>
              <a:ext uri="{28A0092B-C50C-407E-A947-70E740481C1C}">
                <a14:useLocalDpi xmlns:a14="http://schemas.microsoft.com/office/drawing/2010/main" val="0"/>
              </a:ext>
            </a:extLst>
          </a:blip>
          <a:srcRect l="9321" t="21322" r="67927" b="21777"/>
          <a:stretch/>
        </p:blipFill>
        <p:spPr>
          <a:xfrm>
            <a:off x="5807968" y="906"/>
            <a:ext cx="9443360" cy="7111232"/>
          </a:xfrm>
          <a:prstGeom prst="rect">
            <a:avLst/>
          </a:prstGeom>
        </p:spPr>
      </p:pic>
      <p:sp>
        <p:nvSpPr>
          <p:cNvPr id="2" name="Otsikon paikkamerkki 1"/>
          <p:cNvSpPr>
            <a:spLocks noGrp="1"/>
          </p:cNvSpPr>
          <p:nvPr>
            <p:ph type="title"/>
          </p:nvPr>
        </p:nvSpPr>
        <p:spPr>
          <a:xfrm>
            <a:off x="1295467" y="764704"/>
            <a:ext cx="9601067" cy="504056"/>
          </a:xfrm>
          <a:prstGeom prst="rect">
            <a:avLst/>
          </a:prstGeom>
        </p:spPr>
        <p:txBody>
          <a:bodyPr vert="horz" lIns="91440" tIns="45720" rIns="91440" bIns="45720" rtlCol="0" anchor="ctr">
            <a:normAutofit/>
          </a:bodyPr>
          <a:lstStyle/>
          <a:p>
            <a:r>
              <a:rPr lang="fi-FI" dirty="0"/>
              <a:t>MUOKKAA PERUSTYYL. NAPSAUTT.</a:t>
            </a:r>
          </a:p>
        </p:txBody>
      </p:sp>
      <p:sp>
        <p:nvSpPr>
          <p:cNvPr id="3" name="Tekstin paikkamerkki 2"/>
          <p:cNvSpPr>
            <a:spLocks noGrp="1"/>
          </p:cNvSpPr>
          <p:nvPr>
            <p:ph type="body" idx="1"/>
          </p:nvPr>
        </p:nvSpPr>
        <p:spPr>
          <a:xfrm>
            <a:off x="1295467" y="1600201"/>
            <a:ext cx="9601067"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Suorakulmio 7"/>
          <p:cNvSpPr/>
          <p:nvPr/>
        </p:nvSpPr>
        <p:spPr>
          <a:xfrm>
            <a:off x="0" y="6309320"/>
            <a:ext cx="12192000" cy="548680"/>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Päivämäärän paikkamerkki 3"/>
          <p:cNvSpPr>
            <a:spLocks noGrp="1"/>
          </p:cNvSpPr>
          <p:nvPr>
            <p:ph type="dt" sz="half" idx="2"/>
          </p:nvPr>
        </p:nvSpPr>
        <p:spPr>
          <a:xfrm>
            <a:off x="335360" y="6381329"/>
            <a:ext cx="7584843" cy="432047"/>
          </a:xfrm>
          <a:prstGeom prst="rect">
            <a:avLst/>
          </a:prstGeom>
        </p:spPr>
        <p:txBody>
          <a:bodyPr anchor="ctr"/>
          <a:lstStyle>
            <a:lvl1pPr>
              <a:defRPr sz="1000">
                <a:solidFill>
                  <a:schemeClr val="bg1"/>
                </a:solidFill>
                <a:latin typeface="+mj-lt"/>
              </a:defRPr>
            </a:lvl1pPr>
          </a:lstStyle>
          <a:p>
            <a:r>
              <a:rPr lang="fi-FI" dirty="0" err="1"/>
              <a:t>Presentaation</a:t>
            </a:r>
            <a:r>
              <a:rPr lang="fi-FI" dirty="0"/>
              <a:t> nimi, esittelijän nimi, </a:t>
            </a:r>
            <a:fld id="{259C422F-F41D-4CE3-8B33-D24B8476C3DE}" type="datetime1">
              <a:rPr lang="fi-FI" smtClean="0"/>
              <a:pPr/>
              <a:t>14.1.2021</a:t>
            </a:fld>
            <a:endParaRPr lang="fi-FI" b="1" dirty="0"/>
          </a:p>
        </p:txBody>
      </p:sp>
      <p:pic>
        <p:nvPicPr>
          <p:cNvPr id="4" name="Kuva 3" descr="SO_logo_ne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8448" y="6296076"/>
            <a:ext cx="1918859" cy="577798"/>
          </a:xfrm>
          <a:prstGeom prst="rect">
            <a:avLst/>
          </a:prstGeom>
        </p:spPr>
      </p:pic>
      <p:sp>
        <p:nvSpPr>
          <p:cNvPr id="9" name="Suorakulmio 8"/>
          <p:cNvSpPr/>
          <p:nvPr userDrawn="1"/>
        </p:nvSpPr>
        <p:spPr>
          <a:xfrm>
            <a:off x="815414" y="764704"/>
            <a:ext cx="192021" cy="5328592"/>
          </a:xfrm>
          <a:prstGeom prst="rect">
            <a:avLst/>
          </a:prstGeom>
          <a:solidFill>
            <a:srgbClr val="E01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Tree>
    <p:extLst>
      <p:ext uri="{BB962C8B-B14F-4D97-AF65-F5344CB8AC3E}">
        <p14:creationId xmlns:p14="http://schemas.microsoft.com/office/powerpoint/2010/main" val="1950246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p:txStyles>
    <p:titleStyle>
      <a:lvl1pPr algn="l" defTabSz="914400" rtl="0" eaLnBrk="1" latinLnBrk="0" hangingPunct="1">
        <a:spcBef>
          <a:spcPct val="0"/>
        </a:spcBef>
        <a:buNone/>
        <a:defRPr sz="2400" b="0" kern="1200">
          <a:solidFill>
            <a:srgbClr val="E01582"/>
          </a:solidFill>
          <a:latin typeface="+mj-lt"/>
          <a:ea typeface="+mj-ea"/>
          <a:cs typeface="+mj-cs"/>
        </a:defRPr>
      </a:lvl1pPr>
    </p:titleStyle>
    <p:bodyStyle>
      <a:lvl1pPr marL="342900" indent="-342900" algn="l" defTabSz="914400" rtl="0" eaLnBrk="1" latinLnBrk="0" hangingPunct="1">
        <a:spcBef>
          <a:spcPct val="20000"/>
        </a:spcBef>
        <a:buSzPct val="100000"/>
        <a:buFontTx/>
        <a:buBlip>
          <a:blip r:embed="rId14"/>
        </a:buBlip>
        <a:defRPr sz="2400" b="0" kern="1200">
          <a:solidFill>
            <a:schemeClr val="tx1"/>
          </a:solidFill>
          <a:latin typeface="+mn-lt"/>
          <a:ea typeface="+mn-ea"/>
          <a:cs typeface="+mn-cs"/>
        </a:defRPr>
      </a:lvl1pPr>
      <a:lvl2pPr marL="800100" indent="-342900" algn="l" defTabSz="914400" rtl="0" eaLnBrk="1" latinLnBrk="0" hangingPunct="1">
        <a:spcBef>
          <a:spcPct val="20000"/>
        </a:spcBef>
        <a:buSzPct val="100000"/>
        <a:buFontTx/>
        <a:buBlip>
          <a:blip r:embed="rId14"/>
        </a:buBlip>
        <a:defRPr sz="2400" kern="1200">
          <a:solidFill>
            <a:schemeClr val="tx1"/>
          </a:solidFill>
          <a:latin typeface="+mn-lt"/>
          <a:ea typeface="+mn-ea"/>
          <a:cs typeface="+mn-cs"/>
        </a:defRPr>
      </a:lvl2pPr>
      <a:lvl3pPr marL="1257300" indent="-342900" algn="l" defTabSz="914400" rtl="0" eaLnBrk="1" latinLnBrk="0" hangingPunct="1">
        <a:spcBef>
          <a:spcPct val="20000"/>
        </a:spcBef>
        <a:buSzPct val="100000"/>
        <a:buFontTx/>
        <a:buBlip>
          <a:blip r:embed="rId14"/>
        </a:buBlip>
        <a:defRPr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Tx/>
        <a:buBlip>
          <a:blip r:embed="rId14"/>
        </a:buBlip>
        <a:defRPr sz="2000" kern="1200">
          <a:solidFill>
            <a:schemeClr val="tx1"/>
          </a:solidFill>
          <a:latin typeface="+mn-lt"/>
          <a:ea typeface="+mn-ea"/>
          <a:cs typeface="+mn-cs"/>
        </a:defRPr>
      </a:lvl4pPr>
      <a:lvl5pPr marL="2171700" indent="-342900" algn="l" defTabSz="914400" rtl="0" eaLnBrk="1" latinLnBrk="0" hangingPunct="1">
        <a:spcBef>
          <a:spcPct val="20000"/>
        </a:spcBef>
        <a:buSzPct val="100000"/>
        <a:buFontTx/>
        <a:buBlip>
          <a:blip r:embed="rId1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473693" y="3888419"/>
            <a:ext cx="8806649" cy="2902998"/>
          </a:xfrm>
        </p:spPr>
        <p:txBody>
          <a:bodyPr vert="horz" lIns="91440" tIns="45720" rIns="91440" bIns="45720" rtlCol="0" anchor="t">
            <a:normAutofit lnSpcReduction="10000"/>
          </a:bodyPr>
          <a:lstStyle/>
          <a:p>
            <a:r>
              <a:rPr lang="fi-FI" sz="4300" dirty="0">
                <a:cs typeface="Calibri Light"/>
              </a:rPr>
              <a:t>Katsomuskasvatusyhteistyön selvityksen tuloksia</a:t>
            </a:r>
          </a:p>
          <a:p>
            <a:r>
              <a:rPr lang="fi-FI" sz="3500" dirty="0">
                <a:cs typeface="Calibri"/>
              </a:rPr>
              <a:t>Kirkon kasvatuksen päivä 13.1.2021</a:t>
            </a:r>
          </a:p>
          <a:p>
            <a:endParaRPr lang="fi-FI" sz="1800" dirty="0">
              <a:cs typeface="Calibri"/>
            </a:endParaRPr>
          </a:p>
          <a:p>
            <a:r>
              <a:rPr lang="fi-FI" sz="1800" dirty="0">
                <a:cs typeface="Calibri"/>
              </a:rPr>
              <a:t>Hanna Pulkkinen (SO), Ilkka Tahvanainen (KH) ja Tiina Haapsalo (LNK)</a:t>
            </a:r>
          </a:p>
          <a:p>
            <a:r>
              <a:rPr lang="fi-FI" sz="1800" dirty="0">
                <a:cs typeface="Calibri"/>
              </a:rPr>
              <a:t>Kommenttipuheenvuoro Jarmo Kokkonen (KH)</a:t>
            </a:r>
          </a:p>
          <a:p>
            <a:endParaRPr lang="fi-FI" sz="4400" dirty="0">
              <a:cs typeface="Calibri"/>
            </a:endParaRPr>
          </a:p>
          <a:p>
            <a:endParaRPr lang="fi-FI" sz="4400" dirty="0">
              <a:cs typeface="Calibri"/>
            </a:endParaRPr>
          </a:p>
          <a:p>
            <a:endParaRPr lang="fi-FI" sz="3800" dirty="0">
              <a:solidFill>
                <a:schemeClr val="tx1"/>
              </a:solidFill>
              <a:cs typeface="Arial"/>
            </a:endParaRPr>
          </a:p>
        </p:txBody>
      </p:sp>
    </p:spTree>
    <p:extLst>
      <p:ext uri="{BB962C8B-B14F-4D97-AF65-F5344CB8AC3E}">
        <p14:creationId xmlns:p14="http://schemas.microsoft.com/office/powerpoint/2010/main" val="329445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F54C9F-33A9-4B7B-91C6-2CC16C0E2D96}"/>
              </a:ext>
            </a:extLst>
          </p:cNvPr>
          <p:cNvSpPr>
            <a:spLocks noGrp="1"/>
          </p:cNvSpPr>
          <p:nvPr>
            <p:ph type="title"/>
          </p:nvPr>
        </p:nvSpPr>
        <p:spPr/>
        <p:txBody>
          <a:bodyPr>
            <a:normAutofit/>
          </a:bodyPr>
          <a:lstStyle/>
          <a:p>
            <a:pPr algn="ctr"/>
            <a:r>
              <a:rPr lang="fi-FI" sz="3200"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Työkokemus yhteistyössä </a:t>
            </a:r>
            <a:r>
              <a:rPr lang="fi-FI" sz="3200" b="1"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kunnan varhaiskasvatuksen </a:t>
            </a:r>
            <a:r>
              <a:rPr lang="fi-FI" sz="3200"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kanssa ammattiryhmittäin</a:t>
            </a:r>
            <a:endParaRPr lang="fi-FI" sz="3200" dirty="0">
              <a:solidFill>
                <a:srgbClr val="E01582"/>
              </a:solidFill>
              <a:latin typeface="Calibri Light" panose="020F0302020204030204" pitchFamily="34" charset="0"/>
              <a:cs typeface="Calibri Light" panose="020F0302020204030204" pitchFamily="34" charset="0"/>
            </a:endParaRPr>
          </a:p>
        </p:txBody>
      </p:sp>
      <p:pic>
        <p:nvPicPr>
          <p:cNvPr id="4" name="Sisällön paikkamerkki 3">
            <a:extLst>
              <a:ext uri="{FF2B5EF4-FFF2-40B4-BE49-F238E27FC236}">
                <a16:creationId xmlns:a16="http://schemas.microsoft.com/office/drawing/2014/main" id="{7AC11AE2-10BC-4D2D-BC34-67BA53DACC4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313789" y="1860441"/>
            <a:ext cx="4581525" cy="4248150"/>
          </a:xfrm>
          <a:prstGeom prst="rect">
            <a:avLst/>
          </a:prstGeom>
        </p:spPr>
      </p:pic>
      <p:sp>
        <p:nvSpPr>
          <p:cNvPr id="3" name="Tekstiruutu 2">
            <a:extLst>
              <a:ext uri="{FF2B5EF4-FFF2-40B4-BE49-F238E27FC236}">
                <a16:creationId xmlns:a16="http://schemas.microsoft.com/office/drawing/2014/main" id="{92C47C69-6496-473A-9F7B-4696D9950C0D}"/>
              </a:ext>
            </a:extLst>
          </p:cNvPr>
          <p:cNvSpPr txBox="1"/>
          <p:nvPr/>
        </p:nvSpPr>
        <p:spPr>
          <a:xfrm>
            <a:off x="838200" y="1860441"/>
            <a:ext cx="2911679" cy="3627596"/>
          </a:xfrm>
          <a:prstGeom prst="rect">
            <a:avLst/>
          </a:prstGeom>
          <a:noFill/>
        </p:spPr>
        <p:txBody>
          <a:bodyPr wrap="square" rtlCol="0">
            <a:spAutoFit/>
          </a:bodyPr>
          <a:lstStyle/>
          <a:p>
            <a:endParaRPr lang="fi-FI" dirty="0"/>
          </a:p>
          <a:p>
            <a:pPr marL="285750" indent="-285750">
              <a:lnSpc>
                <a:spcPct val="107000"/>
              </a:lnSpc>
              <a:spcAft>
                <a:spcPts val="800"/>
              </a:spcAft>
              <a:buFont typeface="Arial" panose="020B0604020202020204" pitchFamily="34" charset="0"/>
              <a:buChar char="•"/>
            </a:pPr>
            <a:r>
              <a:rPr lang="fi-FI" dirty="0">
                <a:latin typeface="Calibri" panose="020F0502020204030204" pitchFamily="34" charset="0"/>
                <a:ea typeface="Calibri" panose="020F0502020204030204" pitchFamily="34" charset="0"/>
                <a:cs typeface="Calibri" panose="020F0502020204030204" pitchFamily="34" charset="0"/>
              </a:rPr>
              <a:t>p</a:t>
            </a:r>
            <a:r>
              <a:rPr lang="fi-FI" sz="1800" dirty="0">
                <a:effectLst/>
                <a:latin typeface="Calibri" panose="020F0502020204030204" pitchFamily="34" charset="0"/>
                <a:ea typeface="Calibri" panose="020F0502020204030204" pitchFamily="34" charset="0"/>
                <a:cs typeface="Calibri" panose="020F0502020204030204" pitchFamily="34" charset="0"/>
              </a:rPr>
              <a:t>apit ja teologit yleisimmin 1–4 vuoden ajan.</a:t>
            </a:r>
            <a:endParaRPr lang="fi-FI"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Times New Roman" panose="02020603050405020304" pitchFamily="18" charset="0"/>
                <a:cs typeface="Times New Roman" panose="02020603050405020304" pitchFamily="18" charset="0"/>
              </a:rPr>
              <a:t>lastenohjaajat ovat yleisimmin tehneet yhteistyötä 5-10 vuotta </a:t>
            </a:r>
            <a:endParaRPr lang="fi-FI" dirty="0"/>
          </a:p>
          <a:p>
            <a:pPr marL="285750" indent="-285750">
              <a:lnSpc>
                <a:spcPct val="107000"/>
              </a:lnSpc>
              <a:spcAft>
                <a:spcPts val="800"/>
              </a:spcAft>
              <a:buFont typeface="Arial" panose="020B0604020202020204" pitchFamily="34" charset="0"/>
              <a:buChar char="•"/>
            </a:pPr>
            <a:r>
              <a:rPr lang="fi-FI" sz="1800" dirty="0">
                <a:effectLst/>
                <a:latin typeface="Calibri" panose="020F0502020204030204" pitchFamily="34" charset="0"/>
                <a:ea typeface="Times New Roman" panose="02020603050405020304" pitchFamily="18" charset="0"/>
                <a:cs typeface="Times New Roman" panose="02020603050405020304" pitchFamily="18" charset="0"/>
              </a:rPr>
              <a:t>varhaiskasvatuksen ohjaajat/lapsityönohjaajat yleisimmin 11-15 vuotta </a:t>
            </a:r>
          </a:p>
          <a:p>
            <a:pPr>
              <a:lnSpc>
                <a:spcPct val="107000"/>
              </a:lnSpc>
              <a:spcAft>
                <a:spcPts val="800"/>
              </a:spcAft>
            </a:pPr>
            <a:endParaRPr lang="fi-FI"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6" name="Suora nuoliyhdysviiva 5">
            <a:extLst>
              <a:ext uri="{FF2B5EF4-FFF2-40B4-BE49-F238E27FC236}">
                <a16:creationId xmlns:a16="http://schemas.microsoft.com/office/drawing/2014/main" id="{FD669761-39D7-4A66-98C0-D58104983109}"/>
              </a:ext>
            </a:extLst>
          </p:cNvPr>
          <p:cNvCxnSpPr>
            <a:cxnSpLocks/>
          </p:cNvCxnSpPr>
          <p:nvPr/>
        </p:nvCxnSpPr>
        <p:spPr>
          <a:xfrm>
            <a:off x="3417903" y="2734322"/>
            <a:ext cx="3144262" cy="58979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uora nuoliyhdysviiva 6">
            <a:extLst>
              <a:ext uri="{FF2B5EF4-FFF2-40B4-BE49-F238E27FC236}">
                <a16:creationId xmlns:a16="http://schemas.microsoft.com/office/drawing/2014/main" id="{CAE51BEA-7049-4E6F-BBF0-560746207DD0}"/>
              </a:ext>
            </a:extLst>
          </p:cNvPr>
          <p:cNvCxnSpPr>
            <a:cxnSpLocks/>
          </p:cNvCxnSpPr>
          <p:nvPr/>
        </p:nvCxnSpPr>
        <p:spPr>
          <a:xfrm flipV="1">
            <a:off x="3651625" y="4136994"/>
            <a:ext cx="4054192" cy="36054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2BB876B8-DE79-4958-9B81-EB4C36C8C4E4}"/>
              </a:ext>
            </a:extLst>
          </p:cNvPr>
          <p:cNvCxnSpPr>
            <a:cxnSpLocks/>
          </p:cNvCxnSpPr>
          <p:nvPr/>
        </p:nvCxnSpPr>
        <p:spPr>
          <a:xfrm>
            <a:off x="3098307" y="3533887"/>
            <a:ext cx="3854696" cy="450629"/>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7313FE56-2F6C-496D-A395-6DD46B509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982066"/>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6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t>KATSOMUSKASVATUSYHTEISTYÖ</a:t>
            </a: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p:txBody>
          <a:bodyPr/>
          <a:lstStyle/>
          <a:p>
            <a:endParaRPr lang="fi-FI" sz="2000" dirty="0">
              <a:effectLst/>
              <a:latin typeface="Calibri" panose="020F0502020204030204" pitchFamily="34" charset="0"/>
              <a:ea typeface="Calibri" panose="020F0502020204030204" pitchFamily="34" charset="0"/>
              <a:cs typeface="Arial" panose="020B0604020202020204" pitchFamily="34" charset="0"/>
            </a:endParaRPr>
          </a:p>
          <a:p>
            <a:r>
              <a:rPr lang="fi-FI" sz="2000" dirty="0">
                <a:effectLst/>
                <a:latin typeface="Calibri" panose="020F0502020204030204" pitchFamily="34" charset="0"/>
                <a:ea typeface="Calibri" panose="020F0502020204030204" pitchFamily="34" charset="0"/>
                <a:cs typeface="Arial" panose="020B0604020202020204" pitchFamily="34" charset="0"/>
              </a:rPr>
              <a:t>TYÖKOKEMUS</a:t>
            </a:r>
          </a:p>
          <a:p>
            <a:r>
              <a:rPr lang="fi-FI" dirty="0">
                <a:latin typeface="Calibri" panose="020F0502020204030204" pitchFamily="34" charset="0"/>
                <a:cs typeface="Arial" panose="020B0604020202020204" pitchFamily="34" charset="0"/>
              </a:rPr>
              <a:t>YHTEISTYÖN TIHEYS</a:t>
            </a:r>
          </a:p>
          <a:p>
            <a:r>
              <a:rPr lang="fi-FI" dirty="0">
                <a:latin typeface="Calibri" panose="020F0502020204030204" pitchFamily="34" charset="0"/>
                <a:cs typeface="Arial" panose="020B0604020202020204" pitchFamily="34" charset="0"/>
              </a:rPr>
              <a:t>YHTEISTYÖTAHOT</a:t>
            </a:r>
            <a:endParaRPr lang="fi-FI" dirty="0"/>
          </a:p>
          <a:p>
            <a:endParaRPr lang="fi-FI" dirty="0"/>
          </a:p>
        </p:txBody>
      </p:sp>
    </p:spTree>
    <p:extLst>
      <p:ext uri="{BB962C8B-B14F-4D97-AF65-F5344CB8AC3E}">
        <p14:creationId xmlns:p14="http://schemas.microsoft.com/office/powerpoint/2010/main" val="7873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6CA379-508E-47FB-9EBC-7AF378C790C5}"/>
              </a:ext>
            </a:extLst>
          </p:cNvPr>
          <p:cNvSpPr>
            <a:spLocks noGrp="1"/>
          </p:cNvSpPr>
          <p:nvPr>
            <p:ph type="title"/>
          </p:nvPr>
        </p:nvSpPr>
        <p:spPr>
          <a:xfrm>
            <a:off x="838200" y="365126"/>
            <a:ext cx="10515600" cy="876446"/>
          </a:xfrm>
        </p:spPr>
        <p:txBody>
          <a:bodyPr>
            <a:normAutofit/>
          </a:bodyPr>
          <a:lstStyle/>
          <a:p>
            <a:pPr algn="ctr"/>
            <a:r>
              <a:rPr lang="fi-FI" sz="3600"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Työkokemus </a:t>
            </a:r>
            <a:r>
              <a:rPr lang="fi-FI" sz="3600" b="1"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katsomuskasvatusyhteistyössä</a:t>
            </a:r>
            <a:endParaRPr lang="fi-FI" sz="3600" b="1" dirty="0">
              <a:solidFill>
                <a:srgbClr val="E01582"/>
              </a:solidFill>
              <a:latin typeface="Calibri Light" panose="020F0302020204030204" pitchFamily="34" charset="0"/>
              <a:cs typeface="Calibri Light" panose="020F0302020204030204" pitchFamily="34" charset="0"/>
            </a:endParaRPr>
          </a:p>
        </p:txBody>
      </p:sp>
      <p:pic>
        <p:nvPicPr>
          <p:cNvPr id="4" name="Sisällön paikkamerkki 3">
            <a:extLst>
              <a:ext uri="{FF2B5EF4-FFF2-40B4-BE49-F238E27FC236}">
                <a16:creationId xmlns:a16="http://schemas.microsoft.com/office/drawing/2014/main" id="{39350A82-200C-4E0D-829C-E2B72C84479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62943" y="1493241"/>
            <a:ext cx="5517727" cy="4488109"/>
          </a:xfrm>
          <a:prstGeom prst="rect">
            <a:avLst/>
          </a:prstGeom>
        </p:spPr>
      </p:pic>
      <p:sp>
        <p:nvSpPr>
          <p:cNvPr id="3" name="Tekstiruutu 2">
            <a:extLst>
              <a:ext uri="{FF2B5EF4-FFF2-40B4-BE49-F238E27FC236}">
                <a16:creationId xmlns:a16="http://schemas.microsoft.com/office/drawing/2014/main" id="{6C8210C7-FC1B-4B13-87CF-1D1B4C52CD96}"/>
              </a:ext>
            </a:extLst>
          </p:cNvPr>
          <p:cNvSpPr txBox="1"/>
          <p:nvPr/>
        </p:nvSpPr>
        <p:spPr>
          <a:xfrm>
            <a:off x="838200" y="1572936"/>
            <a:ext cx="3180127" cy="4524315"/>
          </a:xfrm>
          <a:prstGeom prst="rect">
            <a:avLst/>
          </a:prstGeom>
          <a:noFill/>
        </p:spPr>
        <p:txBody>
          <a:bodyPr wrap="square" rtlCol="0">
            <a:spAutoFit/>
          </a:bodyPr>
          <a:lstStyle/>
          <a:p>
            <a:r>
              <a:rPr lang="fi-FI" dirty="0"/>
              <a:t>Vastaajien työkokemus katsomuskasvatusyhteistyössä:</a:t>
            </a:r>
          </a:p>
          <a:p>
            <a:pPr marL="285750" indent="-285750">
              <a:buFontTx/>
              <a:buChar char="-"/>
            </a:pPr>
            <a:r>
              <a:rPr lang="fi-FI" dirty="0"/>
              <a:t>70,9% vastaajista työkokemusta alle viisi vuotta työkokemusta </a:t>
            </a:r>
          </a:p>
          <a:p>
            <a:pPr marL="285750" indent="-285750">
              <a:buFontTx/>
              <a:buChar char="-"/>
            </a:pPr>
            <a:r>
              <a:rPr lang="fi-FI" dirty="0"/>
              <a:t>29,1% vastaajista työkokemusta yli viisi vuotta </a:t>
            </a:r>
          </a:p>
          <a:p>
            <a:pPr marL="285750" indent="-285750">
              <a:buFontTx/>
              <a:buChar char="-"/>
            </a:pPr>
            <a:endParaRPr lang="fi-FI" dirty="0"/>
          </a:p>
          <a:p>
            <a:r>
              <a:rPr lang="fi-FI" dirty="0"/>
              <a:t>-----------------------------------------</a:t>
            </a:r>
          </a:p>
          <a:p>
            <a:r>
              <a:rPr lang="fi-FI" dirty="0"/>
              <a:t>Vrt. työkokemus yhteistyöstä kunnan </a:t>
            </a:r>
            <a:r>
              <a:rPr lang="fi-FI" b="1" dirty="0"/>
              <a:t>varhaiskasvatuksen</a:t>
            </a:r>
            <a:r>
              <a:rPr lang="fi-FI" dirty="0"/>
              <a:t> kanssa:</a:t>
            </a:r>
          </a:p>
          <a:p>
            <a:r>
              <a:rPr lang="fi-FI" dirty="0"/>
              <a:t>- 27% vastaajista alle viisi vuotta</a:t>
            </a:r>
          </a:p>
          <a:p>
            <a:r>
              <a:rPr lang="fi-FI" dirty="0"/>
              <a:t>- 73% vastaajista yli viisi vuotta</a:t>
            </a:r>
          </a:p>
          <a:p>
            <a:r>
              <a:rPr lang="fi-FI" dirty="0">
                <a:sym typeface="Wingdings" panose="05000000000000000000" pitchFamily="2" charset="2"/>
              </a:rPr>
              <a:t> Taustalla pitkä työkokemus muusta yhteistyöstä</a:t>
            </a:r>
            <a:endParaRPr lang="fi-FI" dirty="0"/>
          </a:p>
        </p:txBody>
      </p:sp>
      <p:pic>
        <p:nvPicPr>
          <p:cNvPr id="5" name="Picture 2">
            <a:extLst>
              <a:ext uri="{FF2B5EF4-FFF2-40B4-BE49-F238E27FC236}">
                <a16:creationId xmlns:a16="http://schemas.microsoft.com/office/drawing/2014/main" id="{40EF52EE-A307-4453-B2DC-AD75E2453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51" y="6237469"/>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8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649C5-DF68-4297-AF6B-F0F907A620A4}"/>
              </a:ext>
            </a:extLst>
          </p:cNvPr>
          <p:cNvSpPr>
            <a:spLocks noGrp="1"/>
          </p:cNvSpPr>
          <p:nvPr>
            <p:ph type="title"/>
          </p:nvPr>
        </p:nvSpPr>
        <p:spPr>
          <a:xfrm>
            <a:off x="838200" y="365126"/>
            <a:ext cx="10515600" cy="947116"/>
          </a:xfrm>
        </p:spPr>
        <p:txBody>
          <a:bodyPr>
            <a:noAutofit/>
          </a:bodyPr>
          <a:lstStyle/>
          <a:p>
            <a:pPr algn="ctr"/>
            <a:r>
              <a:rPr lang="fi-FI" sz="3200" dirty="0">
                <a:solidFill>
                  <a:srgbClr val="E01582"/>
                </a:solidFill>
                <a:effectLst/>
                <a:ea typeface="Calibri" panose="020F0502020204030204" pitchFamily="34" charset="0"/>
                <a:cs typeface="Arial" panose="020B0604020202020204" pitchFamily="34" charset="0"/>
              </a:rPr>
              <a:t>Yhteistyötahot </a:t>
            </a:r>
            <a:r>
              <a:rPr lang="fi-FI" sz="3200" b="1" dirty="0">
                <a:solidFill>
                  <a:srgbClr val="E01582"/>
                </a:solidFill>
                <a:effectLst/>
                <a:ea typeface="Calibri" panose="020F0502020204030204" pitchFamily="34" charset="0"/>
                <a:cs typeface="Arial" panose="020B0604020202020204" pitchFamily="34" charset="0"/>
              </a:rPr>
              <a:t>katsomuskasvatusyhteistyössä</a:t>
            </a:r>
            <a:r>
              <a:rPr lang="fi-FI" sz="3200" dirty="0">
                <a:solidFill>
                  <a:srgbClr val="E01582"/>
                </a:solidFill>
                <a:effectLst/>
                <a:ea typeface="Calibri" panose="020F0502020204030204" pitchFamily="34" charset="0"/>
                <a:cs typeface="Arial" panose="020B0604020202020204" pitchFamily="34" charset="0"/>
              </a:rPr>
              <a:t>, </a:t>
            </a:r>
            <a:br>
              <a:rPr lang="fi-FI" sz="3200" dirty="0">
                <a:solidFill>
                  <a:srgbClr val="E01582"/>
                </a:solidFill>
                <a:effectLst/>
                <a:ea typeface="Calibri" panose="020F0502020204030204" pitchFamily="34" charset="0"/>
                <a:cs typeface="Arial" panose="020B0604020202020204" pitchFamily="34" charset="0"/>
              </a:rPr>
            </a:br>
            <a:r>
              <a:rPr lang="fi-FI" sz="3200" dirty="0">
                <a:solidFill>
                  <a:srgbClr val="E01582"/>
                </a:solidFill>
                <a:effectLst/>
                <a:ea typeface="Calibri" panose="020F0502020204030204" pitchFamily="34" charset="0"/>
                <a:cs typeface="Arial" panose="020B0604020202020204" pitchFamily="34" charset="0"/>
              </a:rPr>
              <a:t>yhteistyön tiheys</a:t>
            </a:r>
            <a:endParaRPr lang="fi-FI" sz="3200" dirty="0">
              <a:solidFill>
                <a:srgbClr val="E01582"/>
              </a:solidFill>
            </a:endParaRPr>
          </a:p>
        </p:txBody>
      </p:sp>
      <p:pic>
        <p:nvPicPr>
          <p:cNvPr id="7" name="Sisällön paikkamerkki 6">
            <a:extLst>
              <a:ext uri="{FF2B5EF4-FFF2-40B4-BE49-F238E27FC236}">
                <a16:creationId xmlns:a16="http://schemas.microsoft.com/office/drawing/2014/main" id="{04BE140A-8F6B-430C-BBC8-D13737C8FA4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3298" y="1593908"/>
            <a:ext cx="8036653" cy="4583055"/>
          </a:xfrm>
          <a:prstGeom prst="rect">
            <a:avLst/>
          </a:prstGeom>
          <a:noFill/>
        </p:spPr>
      </p:pic>
      <p:sp>
        <p:nvSpPr>
          <p:cNvPr id="9" name="Nuoli: Alas 8">
            <a:extLst>
              <a:ext uri="{FF2B5EF4-FFF2-40B4-BE49-F238E27FC236}">
                <a16:creationId xmlns:a16="http://schemas.microsoft.com/office/drawing/2014/main" id="{EBE13186-9DE1-4E8A-B246-898185427C35}"/>
              </a:ext>
            </a:extLst>
          </p:cNvPr>
          <p:cNvSpPr/>
          <p:nvPr/>
        </p:nvSpPr>
        <p:spPr>
          <a:xfrm rot="13719732">
            <a:off x="1402399" y="4666201"/>
            <a:ext cx="142165" cy="1854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Alas 9">
            <a:extLst>
              <a:ext uri="{FF2B5EF4-FFF2-40B4-BE49-F238E27FC236}">
                <a16:creationId xmlns:a16="http://schemas.microsoft.com/office/drawing/2014/main" id="{2E1CF25F-3CF9-46FB-975F-D91273F6AF22}"/>
              </a:ext>
            </a:extLst>
          </p:cNvPr>
          <p:cNvSpPr/>
          <p:nvPr/>
        </p:nvSpPr>
        <p:spPr>
          <a:xfrm rot="19017046">
            <a:off x="1438052" y="3963961"/>
            <a:ext cx="170630" cy="74318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AC774D1F-66D1-4705-BAF3-475FDE18D56D}"/>
              </a:ext>
            </a:extLst>
          </p:cNvPr>
          <p:cNvSpPr txBox="1"/>
          <p:nvPr/>
        </p:nvSpPr>
        <p:spPr>
          <a:xfrm>
            <a:off x="270290" y="2383580"/>
            <a:ext cx="1460856" cy="1754326"/>
          </a:xfrm>
          <a:prstGeom prst="rect">
            <a:avLst/>
          </a:prstGeom>
          <a:noFill/>
        </p:spPr>
        <p:txBody>
          <a:bodyPr wrap="square" rtlCol="0">
            <a:spAutoFit/>
          </a:bodyPr>
          <a:lstStyle/>
          <a:p>
            <a:r>
              <a:rPr lang="fi-FI" dirty="0"/>
              <a:t>Eniten tehdään yhteistyötä kunnallisten päiväkotien kanssa </a:t>
            </a:r>
          </a:p>
        </p:txBody>
      </p:sp>
      <p:sp>
        <p:nvSpPr>
          <p:cNvPr id="4" name="Tekstiruutu 3">
            <a:extLst>
              <a:ext uri="{FF2B5EF4-FFF2-40B4-BE49-F238E27FC236}">
                <a16:creationId xmlns:a16="http://schemas.microsoft.com/office/drawing/2014/main" id="{BC40FE3C-D0DC-421B-BE69-C09DEE2AFD40}"/>
              </a:ext>
            </a:extLst>
          </p:cNvPr>
          <p:cNvSpPr txBox="1"/>
          <p:nvPr/>
        </p:nvSpPr>
        <p:spPr>
          <a:xfrm>
            <a:off x="469782" y="6261557"/>
            <a:ext cx="4303553" cy="369332"/>
          </a:xfrm>
          <a:prstGeom prst="rect">
            <a:avLst/>
          </a:prstGeom>
          <a:noFill/>
        </p:spPr>
        <p:txBody>
          <a:bodyPr wrap="square" rtlCol="0">
            <a:spAutoFit/>
          </a:bodyPr>
          <a:lstStyle/>
          <a:p>
            <a:r>
              <a:rPr lang="fi-FI" dirty="0"/>
              <a:t>Vähiten tehdään Kieku-opettajien kanssa </a:t>
            </a:r>
          </a:p>
        </p:txBody>
      </p:sp>
      <p:pic>
        <p:nvPicPr>
          <p:cNvPr id="8" name="Picture 2">
            <a:extLst>
              <a:ext uri="{FF2B5EF4-FFF2-40B4-BE49-F238E27FC236}">
                <a16:creationId xmlns:a16="http://schemas.microsoft.com/office/drawing/2014/main" id="{84952D86-137B-47BF-9C93-B3DDD060E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5888" y="5937908"/>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3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4166A-1FB6-4366-A570-ED5021CD9294}"/>
              </a:ext>
            </a:extLst>
          </p:cNvPr>
          <p:cNvSpPr>
            <a:spLocks noGrp="1"/>
          </p:cNvSpPr>
          <p:nvPr>
            <p:ph type="title"/>
          </p:nvPr>
        </p:nvSpPr>
        <p:spPr>
          <a:xfrm>
            <a:off x="838200" y="365125"/>
            <a:ext cx="10515600" cy="955675"/>
          </a:xfrm>
        </p:spPr>
        <p:txBody>
          <a:bodyPr>
            <a:normAutofit/>
          </a:bodyPr>
          <a:lstStyle/>
          <a:p>
            <a:pPr algn="ctr"/>
            <a:r>
              <a:rPr lang="fi-FI" sz="4000" dirty="0">
                <a:solidFill>
                  <a:srgbClr val="E01582"/>
                </a:solidFill>
              </a:rPr>
              <a:t>Katsomuskasvatusyhteistyöstä kootusti</a:t>
            </a:r>
          </a:p>
        </p:txBody>
      </p:sp>
      <p:sp>
        <p:nvSpPr>
          <p:cNvPr id="3" name="Sisällön paikkamerkki 2">
            <a:extLst>
              <a:ext uri="{FF2B5EF4-FFF2-40B4-BE49-F238E27FC236}">
                <a16:creationId xmlns:a16="http://schemas.microsoft.com/office/drawing/2014/main" id="{E656B5D4-7281-4543-9FB3-C64BF3FE486B}"/>
              </a:ext>
            </a:extLst>
          </p:cNvPr>
          <p:cNvSpPr>
            <a:spLocks noGrp="1"/>
          </p:cNvSpPr>
          <p:nvPr>
            <p:ph idx="1"/>
          </p:nvPr>
        </p:nvSpPr>
        <p:spPr>
          <a:xfrm>
            <a:off x="838200" y="1385455"/>
            <a:ext cx="10515600" cy="4305131"/>
          </a:xfrm>
        </p:spPr>
        <p:txBody>
          <a:bodyPr>
            <a:normAutofit/>
          </a:bodyPr>
          <a:lstStyle/>
          <a:p>
            <a:pPr>
              <a:lnSpc>
                <a:spcPct val="107000"/>
              </a:lnSpc>
              <a:spcAft>
                <a:spcPts val="800"/>
              </a:spcAft>
            </a:pPr>
            <a:r>
              <a:rPr lang="fi-FI" sz="1800" dirty="0">
                <a:effectLst/>
                <a:latin typeface="Calibri" panose="020F0502020204030204" pitchFamily="34" charset="0"/>
                <a:ea typeface="Times New Roman" panose="02020603050405020304" pitchFamily="18" charset="0"/>
                <a:cs typeface="Times New Roman" panose="02020603050405020304" pitchFamily="18" charset="0"/>
              </a:rPr>
              <a:t>Katsomuskasvatusyhteistyötä tehdään yleisimmin ja tiheimmin </a:t>
            </a:r>
            <a:r>
              <a:rPr lang="fi-FI" sz="1800" b="1" dirty="0">
                <a:effectLst/>
                <a:latin typeface="Calibri" panose="020F0502020204030204" pitchFamily="34" charset="0"/>
                <a:ea typeface="Times New Roman" panose="02020603050405020304" pitchFamily="18" charset="0"/>
                <a:cs typeface="Times New Roman" panose="02020603050405020304" pitchFamily="18" charset="0"/>
              </a:rPr>
              <a:t>kunnallisten päiväkotien </a:t>
            </a:r>
            <a:r>
              <a:rPr lang="fi-FI" sz="1800" dirty="0">
                <a:effectLst/>
                <a:latin typeface="Calibri" panose="020F0502020204030204" pitchFamily="34" charset="0"/>
                <a:ea typeface="Times New Roman" panose="02020603050405020304" pitchFamily="18" charset="0"/>
                <a:cs typeface="Times New Roman" panose="02020603050405020304" pitchFamily="18" charset="0"/>
              </a:rPr>
              <a:t>kanssa. </a:t>
            </a:r>
          </a:p>
          <a:p>
            <a:pPr>
              <a:lnSpc>
                <a:spcPct val="107000"/>
              </a:lnSpc>
              <a:spcAft>
                <a:spcPts val="800"/>
              </a:spcAft>
            </a:pPr>
            <a:r>
              <a:rPr lang="fi-FI" sz="1800" dirty="0">
                <a:latin typeface="Calibri" panose="020F0502020204030204" pitchFamily="34" charset="0"/>
                <a:ea typeface="Times New Roman" panose="02020603050405020304" pitchFamily="18" charset="0"/>
                <a:cs typeface="Times New Roman" panose="02020603050405020304" pitchFamily="18" charset="0"/>
              </a:rPr>
              <a:t>L</a:t>
            </a:r>
            <a:r>
              <a:rPr lang="fi-FI" sz="1800" dirty="0">
                <a:effectLst/>
                <a:latin typeface="Calibri" panose="020F0502020204030204" pitchFamily="34" charset="0"/>
                <a:ea typeface="Times New Roman" panose="02020603050405020304" pitchFamily="18" charset="0"/>
                <a:cs typeface="Times New Roman" panose="02020603050405020304" pitchFamily="18" charset="0"/>
              </a:rPr>
              <a:t>astenohjaajat tekevät yleisesti yhteistyötä viikoittain (23,59 %), varhaiskasvatuksen ohjaajat/lapsityönohjaajat yleisimmin 1–2 kertaa kuukaudessa </a:t>
            </a:r>
            <a:r>
              <a:rPr lang="fi-FI"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(41,3 %) ja teologit ja papit yleisimmin kaksi kertaa vuodessa (55,56 %).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fi-FI"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ivistystoimenjohtajan/varhaiskasvatuspäällikön kanssa (20,65 %) ja varhaiskasvatuksen asiantuntijan kanssa (27,72 %) yhteistyötä vastaajat tekevät yleisimmin kaksi kertaa vuodessa. Eniten heidän kanssaan toimivat varhaiskasvatuksen ohjaajat.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Katsomuskasvatusyhteistyötä vastaajat eivät tee juuri lainkaan yhteistyötä kunnan kieli- ja kulttuuriopettajan kanssa. Tämä johtunee ainakin osittain siitä, </a:t>
            </a:r>
            <a:r>
              <a:rPr lang="fi-FI" sz="1800" dirty="0">
                <a:effectLst/>
                <a:latin typeface="Calibri" panose="020F0502020204030204" pitchFamily="34" charset="0"/>
                <a:ea typeface="Calibri" panose="020F0502020204030204" pitchFamily="34" charset="0"/>
                <a:cs typeface="Calibri" panose="020F0502020204030204" pitchFamily="34" charset="0"/>
              </a:rPr>
              <a:t>että kaikissa kunnissa ei ole erikseen kieli- ja kulttuuriopettajia.</a:t>
            </a:r>
          </a:p>
          <a:p>
            <a:pPr marL="0" indent="0" algn="just">
              <a:lnSpc>
                <a:spcPct val="107000"/>
              </a:lnSpc>
              <a:spcAft>
                <a:spcPts val="800"/>
              </a:spcAft>
              <a:buNone/>
            </a:pPr>
            <a:r>
              <a:rPr lang="fi-FI" sz="18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Yhteistyön vahvistaminen Kieku-opettajien kanssa</a:t>
            </a:r>
            <a:r>
              <a:rPr lang="fi-FI" sz="1800" dirty="0">
                <a:latin typeface="Calibri" panose="020F0502020204030204" pitchFamily="34" charset="0"/>
                <a:ea typeface="Calibri" panose="020F0502020204030204" pitchFamily="34" charset="0"/>
                <a:cs typeface="Calibri" panose="020F0502020204030204" pitchFamily="34" charset="0"/>
              </a:rPr>
              <a:t> voisi olla yksi kehittämisen kohde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pic>
        <p:nvPicPr>
          <p:cNvPr id="4" name="Picture 2">
            <a:extLst>
              <a:ext uri="{FF2B5EF4-FFF2-40B4-BE49-F238E27FC236}">
                <a16:creationId xmlns:a16="http://schemas.microsoft.com/office/drawing/2014/main" id="{35D5B728-7D22-4E19-9040-484AB940D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21" y="5982066"/>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2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KATSOMUSKASVATUSYHTEISTYÖSSÄ KÄYTETTÄVIEN ASIAKIRJOJEN TUNNETTUUS </a:t>
            </a:r>
            <a:br>
              <a:rPr lang="fi-FI" sz="3600" dirty="0">
                <a:effectLst/>
                <a:latin typeface="Calibri" panose="020F0502020204030204" pitchFamily="34" charset="0"/>
                <a:ea typeface="Calibri" panose="020F0502020204030204" pitchFamily="34" charset="0"/>
                <a:cs typeface="Arial" panose="020B0604020202020204" pitchFamily="34" charset="0"/>
              </a:rPr>
            </a:br>
            <a:r>
              <a:rPr lang="fi-FI" sz="3600" dirty="0">
                <a:effectLst/>
                <a:latin typeface="Calibri" panose="020F0502020204030204" pitchFamily="34" charset="0"/>
                <a:ea typeface="Calibri" panose="020F0502020204030204" pitchFamily="34" charset="0"/>
                <a:cs typeface="Arial" panose="020B0604020202020204" pitchFamily="34" charset="0"/>
              </a:rPr>
              <a:t>JA KÄYTTÖ</a:t>
            </a: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fontScale="62500" lnSpcReduction="20000"/>
          </a:bodyPr>
          <a:lstStyle/>
          <a:p>
            <a:endParaRPr lang="fi-FI" sz="2000" dirty="0">
              <a:effectLst/>
              <a:latin typeface="Calibri" panose="020F0502020204030204" pitchFamily="34" charset="0"/>
              <a:ea typeface="Calibri" panose="020F0502020204030204" pitchFamily="34" charset="0"/>
              <a:cs typeface="Arial" panose="020B0604020202020204" pitchFamily="34" charset="0"/>
            </a:endParaRPr>
          </a:p>
          <a:p>
            <a:pPr algn="l"/>
            <a:r>
              <a:rPr lang="fi-FI" sz="2600" dirty="0">
                <a:latin typeface="Calibri" panose="020F0502020204030204" pitchFamily="34" charset="0"/>
                <a:ea typeface="Calibri" panose="020F0502020204030204" pitchFamily="34" charset="0"/>
                <a:cs typeface="Calibri" panose="020F0502020204030204" pitchFamily="34" charset="0"/>
              </a:rPr>
              <a:t>Asiakirjat:</a:t>
            </a:r>
          </a:p>
          <a:p>
            <a:pPr marL="571500" indent="-571500" algn="l">
              <a:buFont typeface="Arial" panose="020B0604020202020204" pitchFamily="34" charset="0"/>
              <a:buChar char="•"/>
            </a:pPr>
            <a:r>
              <a:rPr lang="fi-FI" sz="2600" dirty="0">
                <a:effectLst/>
                <a:latin typeface="Calibri" panose="020F0502020204030204" pitchFamily="34" charset="0"/>
                <a:ea typeface="Calibri" panose="020F0502020204030204" pitchFamily="34" charset="0"/>
                <a:cs typeface="Calibri" panose="020F0502020204030204" pitchFamily="34" charset="0"/>
              </a:rPr>
              <a:t>Varhaiskasvatussuunnitelman perusteet (vasu)</a:t>
            </a:r>
          </a:p>
          <a:p>
            <a:pPr marL="571500" indent="-571500" algn="l">
              <a:buFont typeface="Arial" panose="020B0604020202020204" pitchFamily="34" charset="0"/>
              <a:buChar char="•"/>
            </a:pPr>
            <a:r>
              <a:rPr lang="fi-FI" sz="2600" dirty="0">
                <a:effectLst/>
                <a:latin typeface="Calibri" panose="020F0502020204030204" pitchFamily="34" charset="0"/>
                <a:ea typeface="Times New Roman" panose="02020603050405020304" pitchFamily="18" charset="0"/>
                <a:cs typeface="Calibri" panose="020F0502020204030204" pitchFamily="34" charset="0"/>
              </a:rPr>
              <a:t>Opetushallituksen ohjeistus katsomuskasvatuksen järjestämisestä ja uskonnollisista tilaisuuksista </a:t>
            </a:r>
          </a:p>
          <a:p>
            <a:pPr marL="571500" indent="-571500" algn="l">
              <a:buFont typeface="Arial" panose="020B0604020202020204" pitchFamily="34" charset="0"/>
              <a:buChar char="•"/>
            </a:pPr>
            <a:r>
              <a:rPr lang="fi-FI" sz="2600" dirty="0">
                <a:effectLst/>
                <a:latin typeface="Calibri" panose="020F0502020204030204" pitchFamily="34" charset="0"/>
                <a:ea typeface="Calibri" panose="020F0502020204030204" pitchFamily="34" charset="0"/>
                <a:cs typeface="Calibri" panose="020F0502020204030204" pitchFamily="34" charset="0"/>
              </a:rPr>
              <a:t>Kumppanuuden korit -</a:t>
            </a:r>
            <a:r>
              <a:rPr lang="fi-FI" sz="2600" dirty="0">
                <a:effectLst/>
                <a:latin typeface="Calibri" panose="020F0502020204030204" pitchFamily="34" charset="0"/>
                <a:ea typeface="Times New Roman" panose="02020603050405020304" pitchFamily="18" charset="0"/>
                <a:cs typeface="Calibri" panose="020F0502020204030204" pitchFamily="34" charset="0"/>
              </a:rPr>
              <a:t>Seurakunta varhaiskasvatuksen, koulun ja oppilaitoksen kumppanina -malli</a:t>
            </a:r>
            <a:endParaRPr lang="fi-FI" sz="2600" dirty="0">
              <a:effectLst/>
              <a:latin typeface="Calibri" panose="020F0502020204030204" pitchFamily="34" charset="0"/>
              <a:ea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fi-FI" sz="2600" dirty="0">
                <a:latin typeface="Calibri" panose="020F0502020204030204" pitchFamily="34" charset="0"/>
                <a:ea typeface="Calibri" panose="020F0502020204030204" pitchFamily="34" charset="0"/>
                <a:cs typeface="Calibri" panose="020F0502020204030204" pitchFamily="34" charset="0"/>
              </a:rPr>
              <a:t>Uskonnonvapauslaki</a:t>
            </a:r>
          </a:p>
          <a:p>
            <a:pPr marL="571500" indent="-571500" algn="l">
              <a:buFont typeface="Arial" panose="020B0604020202020204" pitchFamily="34" charset="0"/>
              <a:buChar char="•"/>
            </a:pPr>
            <a:r>
              <a:rPr lang="fi-FI" sz="2600" dirty="0">
                <a:effectLst/>
                <a:latin typeface="Calibri" panose="020F0502020204030204" pitchFamily="34" charset="0"/>
                <a:ea typeface="Calibri" panose="020F0502020204030204" pitchFamily="34" charset="0"/>
                <a:cs typeface="Calibri" panose="020F0502020204030204" pitchFamily="34" charset="0"/>
              </a:rPr>
              <a:t>Lapsen oikeuksien sopimus</a:t>
            </a:r>
            <a:endParaRPr lang="fi-FI"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540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C63E1A-2E24-47D2-B33F-1B6867914677}"/>
              </a:ext>
            </a:extLst>
          </p:cNvPr>
          <p:cNvSpPr>
            <a:spLocks noGrp="1"/>
          </p:cNvSpPr>
          <p:nvPr>
            <p:ph type="title"/>
          </p:nvPr>
        </p:nvSpPr>
        <p:spPr>
          <a:xfrm>
            <a:off x="838200" y="365125"/>
            <a:ext cx="10515600" cy="834501"/>
          </a:xfrm>
        </p:spPr>
        <p:txBody>
          <a:bodyPr>
            <a:normAutofit/>
          </a:bodyPr>
          <a:lstStyle/>
          <a:p>
            <a:pPr algn="ctr"/>
            <a:r>
              <a:rPr lang="fi-FI" sz="4000" dirty="0">
                <a:solidFill>
                  <a:srgbClr val="E01582"/>
                </a:solidFill>
              </a:rPr>
              <a:t>Asiakirjakohtainen tunnettuus</a:t>
            </a:r>
          </a:p>
        </p:txBody>
      </p:sp>
      <p:pic>
        <p:nvPicPr>
          <p:cNvPr id="4" name="Sisällön paikkamerkki 3">
            <a:extLst>
              <a:ext uri="{FF2B5EF4-FFF2-40B4-BE49-F238E27FC236}">
                <a16:creationId xmlns:a16="http://schemas.microsoft.com/office/drawing/2014/main" id="{7D061C17-B301-4381-8692-183F9DFCC60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19861" y="1929469"/>
            <a:ext cx="6192211" cy="3951214"/>
          </a:xfrm>
          <a:prstGeom prst="rect">
            <a:avLst/>
          </a:prstGeom>
        </p:spPr>
      </p:pic>
      <p:sp>
        <p:nvSpPr>
          <p:cNvPr id="3" name="Tekstiruutu 2">
            <a:extLst>
              <a:ext uri="{FF2B5EF4-FFF2-40B4-BE49-F238E27FC236}">
                <a16:creationId xmlns:a16="http://schemas.microsoft.com/office/drawing/2014/main" id="{7B3B07A8-A8FE-4E51-BBEA-0E6F2D588B21}"/>
              </a:ext>
            </a:extLst>
          </p:cNvPr>
          <p:cNvSpPr txBox="1"/>
          <p:nvPr/>
        </p:nvSpPr>
        <p:spPr>
          <a:xfrm>
            <a:off x="424155" y="1910365"/>
            <a:ext cx="3444994" cy="3970318"/>
          </a:xfrm>
          <a:prstGeom prst="rect">
            <a:avLst/>
          </a:prstGeom>
          <a:noFill/>
        </p:spPr>
        <p:txBody>
          <a:bodyPr wrap="square" rtlCol="0">
            <a:spAutoFit/>
          </a:bodyPr>
          <a:lstStyle/>
          <a:p>
            <a:pPr marL="285750" indent="-285750">
              <a:buFontTx/>
              <a:buChar char="-"/>
            </a:pPr>
            <a:r>
              <a:rPr lang="fi-FI" dirty="0"/>
              <a:t>Kaikki asiakirjat tunnetaan kohtuullisen hyvin</a:t>
            </a:r>
          </a:p>
          <a:p>
            <a:endParaRPr lang="fi-FI" dirty="0"/>
          </a:p>
          <a:p>
            <a:r>
              <a:rPr lang="fi-FI" dirty="0"/>
              <a:t>Esimerkiksi:</a:t>
            </a:r>
          </a:p>
          <a:p>
            <a:pPr marL="285750" indent="-285750">
              <a:buFontTx/>
              <a:buChar char="-"/>
            </a:pPr>
            <a:r>
              <a:rPr lang="fi-FI"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Varhaiskasvatussuunnitelman perusteet –asiakirjan</a:t>
            </a:r>
            <a:r>
              <a:rPr lang="fi-FI"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vastaajista </a:t>
            </a:r>
            <a:r>
              <a:rPr lang="fi-FI" sz="1800" dirty="0">
                <a:effectLst/>
                <a:latin typeface="Calibri" panose="020F0502020204030204" pitchFamily="34" charset="0"/>
                <a:ea typeface="Times New Roman" panose="02020603050405020304" pitchFamily="18" charset="0"/>
                <a:cs typeface="Calibri" panose="020F0502020204030204" pitchFamily="34" charset="0"/>
              </a:rPr>
              <a:t>arvioi tuntevansa:</a:t>
            </a:r>
          </a:p>
          <a:p>
            <a:pPr marL="285750" indent="-285750">
              <a:buFontTx/>
              <a:buChar char="-"/>
            </a:pPr>
            <a:r>
              <a:rPr lang="fi-FI"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hyvin tai erinomaisesti </a:t>
            </a:r>
            <a:r>
              <a:rPr lang="fi-FI"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46,66 %  </a:t>
            </a:r>
          </a:p>
          <a:p>
            <a:pPr marL="285750" indent="-285750">
              <a:buFontTx/>
              <a:buChar char="-"/>
            </a:pPr>
            <a:r>
              <a:rPr lang="fi-FI" sz="1800" dirty="0">
                <a:effectLst/>
                <a:latin typeface="Calibri" panose="020F0502020204030204" pitchFamily="34" charset="0"/>
                <a:ea typeface="Times New Roman" panose="02020603050405020304" pitchFamily="18" charset="0"/>
                <a:cs typeface="Calibri" panose="020F0502020204030204" pitchFamily="34" charset="0"/>
              </a:rPr>
              <a:t>melko hyvin </a:t>
            </a:r>
            <a:r>
              <a:rPr lang="fi-FI"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39,27 %</a:t>
            </a:r>
          </a:p>
          <a:p>
            <a:pPr marL="285750" indent="-285750">
              <a:buFontTx/>
              <a:buChar char="-"/>
            </a:pPr>
            <a:r>
              <a:rPr lang="fi-FI" sz="1800" dirty="0">
                <a:effectLst/>
                <a:latin typeface="Calibri" panose="020F0502020204030204" pitchFamily="34" charset="0"/>
                <a:ea typeface="Times New Roman" panose="02020603050405020304" pitchFamily="18" charset="0"/>
                <a:cs typeface="Calibri" panose="020F0502020204030204" pitchFamily="34" charset="0"/>
              </a:rPr>
              <a:t>vähän 10,99 %  </a:t>
            </a:r>
          </a:p>
          <a:p>
            <a:pPr marL="285750" indent="-285750">
              <a:buFontTx/>
              <a:buChar char="-"/>
            </a:pPr>
            <a:r>
              <a:rPr lang="fi-FI" sz="1800" dirty="0">
                <a:effectLst/>
                <a:latin typeface="Calibri" panose="020F0502020204030204" pitchFamily="34" charset="0"/>
                <a:ea typeface="Times New Roman" panose="02020603050405020304" pitchFamily="18" charset="0"/>
                <a:cs typeface="Calibri" panose="020F0502020204030204" pitchFamily="34" charset="0"/>
              </a:rPr>
              <a:t>ei lainkaan 3,14 % vastaajista.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endParaRPr lang="fi-FI" dirty="0"/>
          </a:p>
          <a:p>
            <a:endParaRPr lang="fi-FI" dirty="0"/>
          </a:p>
        </p:txBody>
      </p:sp>
      <p:sp>
        <p:nvSpPr>
          <p:cNvPr id="5" name="Tekstiruutu 4">
            <a:extLst>
              <a:ext uri="{FF2B5EF4-FFF2-40B4-BE49-F238E27FC236}">
                <a16:creationId xmlns:a16="http://schemas.microsoft.com/office/drawing/2014/main" id="{73FFCA02-9C30-49A0-AAF1-591F55EABF67}"/>
              </a:ext>
            </a:extLst>
          </p:cNvPr>
          <p:cNvSpPr txBox="1"/>
          <p:nvPr/>
        </p:nvSpPr>
        <p:spPr>
          <a:xfrm rot="18841797">
            <a:off x="4842472" y="4529657"/>
            <a:ext cx="602429" cy="369332"/>
          </a:xfrm>
          <a:prstGeom prst="rect">
            <a:avLst/>
          </a:prstGeom>
          <a:noFill/>
        </p:spPr>
        <p:txBody>
          <a:bodyPr wrap="square" rtlCol="0">
            <a:spAutoFit/>
          </a:bodyPr>
          <a:lstStyle/>
          <a:p>
            <a:r>
              <a:rPr lang="fi-FI" dirty="0"/>
              <a:t>vasu</a:t>
            </a:r>
          </a:p>
        </p:txBody>
      </p:sp>
      <p:pic>
        <p:nvPicPr>
          <p:cNvPr id="6" name="Picture 2">
            <a:extLst>
              <a:ext uri="{FF2B5EF4-FFF2-40B4-BE49-F238E27FC236}">
                <a16:creationId xmlns:a16="http://schemas.microsoft.com/office/drawing/2014/main" id="{57184790-B04E-4D86-B7AE-68E69452F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90" y="5982066"/>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6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54BDF7-2491-4089-A3A0-8223DB7F18E3}"/>
              </a:ext>
            </a:extLst>
          </p:cNvPr>
          <p:cNvSpPr>
            <a:spLocks noGrp="1"/>
          </p:cNvSpPr>
          <p:nvPr>
            <p:ph type="title"/>
          </p:nvPr>
        </p:nvSpPr>
        <p:spPr>
          <a:xfrm>
            <a:off x="838200" y="105275"/>
            <a:ext cx="10515600" cy="1179540"/>
          </a:xfrm>
        </p:spPr>
        <p:txBody>
          <a:bodyPr>
            <a:normAutofit/>
          </a:bodyPr>
          <a:lstStyle/>
          <a:p>
            <a:r>
              <a:rPr lang="fi-FI" sz="3200" dirty="0">
                <a:solidFill>
                  <a:srgbClr val="E01582"/>
                </a:solidFill>
                <a:effectLst/>
                <a:ea typeface="Calibri" panose="020F0502020204030204" pitchFamily="34" charset="0"/>
                <a:cs typeface="Arial" panose="020B0604020202020204" pitchFamily="34" charset="0"/>
              </a:rPr>
              <a:t>Paikallisessa katsomuskasvatusyhteistyössä käytettävät asiakirjat ja sopimukset kunnan varhaiskasvatuksen kanssa</a:t>
            </a:r>
            <a:endParaRPr lang="fi-FI" sz="3200" dirty="0">
              <a:solidFill>
                <a:srgbClr val="E01582"/>
              </a:solidFill>
            </a:endParaRPr>
          </a:p>
        </p:txBody>
      </p:sp>
      <p:pic>
        <p:nvPicPr>
          <p:cNvPr id="4" name="Picture 1073983094">
            <a:extLst>
              <a:ext uri="{FF2B5EF4-FFF2-40B4-BE49-F238E27FC236}">
                <a16:creationId xmlns:a16="http://schemas.microsoft.com/office/drawing/2014/main" id="{EC73D7E7-E976-4038-B33A-4642D20D716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857536" y="1826356"/>
            <a:ext cx="7692025" cy="4370664"/>
          </a:xfrm>
          <a:prstGeom prst="rect">
            <a:avLst/>
          </a:prstGeom>
        </p:spPr>
      </p:pic>
      <p:sp>
        <p:nvSpPr>
          <p:cNvPr id="3" name="Tekstiruutu 2">
            <a:extLst>
              <a:ext uri="{FF2B5EF4-FFF2-40B4-BE49-F238E27FC236}">
                <a16:creationId xmlns:a16="http://schemas.microsoft.com/office/drawing/2014/main" id="{981034A9-4868-4729-A73C-4DDB55AFBDEA}"/>
              </a:ext>
            </a:extLst>
          </p:cNvPr>
          <p:cNvSpPr txBox="1"/>
          <p:nvPr/>
        </p:nvSpPr>
        <p:spPr>
          <a:xfrm>
            <a:off x="316502" y="1322528"/>
            <a:ext cx="3032829" cy="5078313"/>
          </a:xfrm>
          <a:prstGeom prst="rect">
            <a:avLst/>
          </a:prstGeom>
          <a:noFill/>
        </p:spPr>
        <p:txBody>
          <a:bodyPr wrap="square" rtlCol="0">
            <a:spAutoFit/>
          </a:bodyPr>
          <a:lstStyle/>
          <a:p>
            <a:pPr marL="285750" indent="-285750">
              <a:buFont typeface="Arial" panose="020B0604020202020204" pitchFamily="34" charset="0"/>
              <a:buChar char="•"/>
            </a:pPr>
            <a:r>
              <a:rPr lang="fi-FI" dirty="0"/>
              <a:t>Suurin osa vastaajista (lähes 70%) kertoo hyödyntävänsä kunnan vasua yhteistyössä</a:t>
            </a:r>
          </a:p>
          <a:p>
            <a:endParaRPr lang="fi-FI" dirty="0"/>
          </a:p>
          <a:p>
            <a:pPr marL="285750" indent="-285750">
              <a:buFont typeface="Arial" panose="020B0604020202020204" pitchFamily="34" charset="0"/>
              <a:buChar char="•"/>
            </a:pPr>
            <a:r>
              <a:rPr lang="fi-FI" dirty="0"/>
              <a:t>Kirjallisia A- ja B-osan sopimuksia on yhteensä 58,5 % vastaajien seurakunnista.</a:t>
            </a:r>
          </a:p>
          <a:p>
            <a:endParaRPr lang="fi-FI" dirty="0"/>
          </a:p>
          <a:p>
            <a:pPr marL="285750" indent="-285750">
              <a:buFont typeface="Arial" panose="020B0604020202020204" pitchFamily="34" charset="0"/>
              <a:buChar char="•"/>
            </a:pPr>
            <a:r>
              <a:rPr lang="fi-FI" dirty="0"/>
              <a:t>Lähes 40% ilmoittaa käyttävänsä yhteistyön vuosisuunnitelmaa (C-osa)</a:t>
            </a:r>
          </a:p>
          <a:p>
            <a:endParaRPr lang="fi-FI" dirty="0"/>
          </a:p>
          <a:p>
            <a:pPr marL="285750" indent="-285750">
              <a:buFont typeface="Arial" panose="020B0604020202020204" pitchFamily="34" charset="0"/>
              <a:buChar char="•"/>
            </a:pPr>
            <a:r>
              <a:rPr lang="fi-FI" dirty="0"/>
              <a:t>Myös päiväkotitason suunnitelmia hyödynnetään paljon (68,42%)</a:t>
            </a:r>
          </a:p>
        </p:txBody>
      </p:sp>
      <p:sp>
        <p:nvSpPr>
          <p:cNvPr id="5" name="Nuoli: Alas 4">
            <a:extLst>
              <a:ext uri="{FF2B5EF4-FFF2-40B4-BE49-F238E27FC236}">
                <a16:creationId xmlns:a16="http://schemas.microsoft.com/office/drawing/2014/main" id="{11B3F7A2-BF1B-410E-9714-8E8996A3C90A}"/>
              </a:ext>
            </a:extLst>
          </p:cNvPr>
          <p:cNvSpPr/>
          <p:nvPr/>
        </p:nvSpPr>
        <p:spPr>
          <a:xfrm rot="3477468">
            <a:off x="11045753" y="3851055"/>
            <a:ext cx="204186" cy="852256"/>
          </a:xfrm>
          <a:prstGeom prst="downArrow">
            <a:avLst>
              <a:gd name="adj1" fmla="val 50000"/>
              <a:gd name="adj2" fmla="val 5312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6" name="Nuoli: Alas 5">
            <a:extLst>
              <a:ext uri="{FF2B5EF4-FFF2-40B4-BE49-F238E27FC236}">
                <a16:creationId xmlns:a16="http://schemas.microsoft.com/office/drawing/2014/main" id="{7F197D05-059C-46C5-BD01-2EDE67851EB9}"/>
              </a:ext>
            </a:extLst>
          </p:cNvPr>
          <p:cNvSpPr/>
          <p:nvPr/>
        </p:nvSpPr>
        <p:spPr>
          <a:xfrm rot="3887825">
            <a:off x="10419328" y="3556678"/>
            <a:ext cx="204186" cy="852256"/>
          </a:xfrm>
          <a:prstGeom prst="downArrow">
            <a:avLst>
              <a:gd name="adj1" fmla="val 50000"/>
              <a:gd name="adj2" fmla="val 5312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7" name="Nuoli: Alas 6">
            <a:extLst>
              <a:ext uri="{FF2B5EF4-FFF2-40B4-BE49-F238E27FC236}">
                <a16:creationId xmlns:a16="http://schemas.microsoft.com/office/drawing/2014/main" id="{64D5FA9A-525C-466B-9A71-25348F98F231}"/>
              </a:ext>
            </a:extLst>
          </p:cNvPr>
          <p:cNvSpPr/>
          <p:nvPr/>
        </p:nvSpPr>
        <p:spPr>
          <a:xfrm rot="4198043">
            <a:off x="9554972" y="3314789"/>
            <a:ext cx="204186" cy="852256"/>
          </a:xfrm>
          <a:prstGeom prst="downArrow">
            <a:avLst>
              <a:gd name="adj1" fmla="val 50000"/>
              <a:gd name="adj2" fmla="val 5312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8" name="Nuoli: Alas 7">
            <a:extLst>
              <a:ext uri="{FF2B5EF4-FFF2-40B4-BE49-F238E27FC236}">
                <a16:creationId xmlns:a16="http://schemas.microsoft.com/office/drawing/2014/main" id="{E219E763-8BFA-4BA9-895B-AEC4F2609236}"/>
              </a:ext>
            </a:extLst>
          </p:cNvPr>
          <p:cNvSpPr/>
          <p:nvPr/>
        </p:nvSpPr>
        <p:spPr>
          <a:xfrm rot="4011948">
            <a:off x="9634939" y="2899855"/>
            <a:ext cx="204186" cy="852256"/>
          </a:xfrm>
          <a:prstGeom prst="downArrow">
            <a:avLst>
              <a:gd name="adj1" fmla="val 50000"/>
              <a:gd name="adj2" fmla="val 5312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89B238BC-C18A-4500-9F9D-4ADCDE519E34}"/>
              </a:ext>
            </a:extLst>
          </p:cNvPr>
          <p:cNvSpPr txBox="1"/>
          <p:nvPr/>
        </p:nvSpPr>
        <p:spPr>
          <a:xfrm>
            <a:off x="3784650" y="5492468"/>
            <a:ext cx="1089891" cy="276999"/>
          </a:xfrm>
          <a:prstGeom prst="rect">
            <a:avLst/>
          </a:prstGeom>
          <a:noFill/>
        </p:spPr>
        <p:txBody>
          <a:bodyPr wrap="square" rtlCol="0">
            <a:spAutoFit/>
          </a:bodyPr>
          <a:lstStyle/>
          <a:p>
            <a:r>
              <a:rPr lang="fi-FI" sz="1200" dirty="0">
                <a:solidFill>
                  <a:srgbClr val="FF0000"/>
                </a:solidFill>
              </a:rPr>
              <a:t>A-osa</a:t>
            </a:r>
          </a:p>
        </p:txBody>
      </p:sp>
      <p:sp>
        <p:nvSpPr>
          <p:cNvPr id="11" name="Tekstiruutu 10">
            <a:extLst>
              <a:ext uri="{FF2B5EF4-FFF2-40B4-BE49-F238E27FC236}">
                <a16:creationId xmlns:a16="http://schemas.microsoft.com/office/drawing/2014/main" id="{42E98847-C4D1-4601-A511-C0BB244550A7}"/>
              </a:ext>
            </a:extLst>
          </p:cNvPr>
          <p:cNvSpPr txBox="1"/>
          <p:nvPr/>
        </p:nvSpPr>
        <p:spPr>
          <a:xfrm>
            <a:off x="3784650" y="5142623"/>
            <a:ext cx="711200" cy="276999"/>
          </a:xfrm>
          <a:prstGeom prst="rect">
            <a:avLst/>
          </a:prstGeom>
          <a:noFill/>
        </p:spPr>
        <p:txBody>
          <a:bodyPr wrap="square" rtlCol="0">
            <a:spAutoFit/>
          </a:bodyPr>
          <a:lstStyle/>
          <a:p>
            <a:r>
              <a:rPr lang="fi-FI" sz="1200" dirty="0">
                <a:solidFill>
                  <a:srgbClr val="FF0000"/>
                </a:solidFill>
              </a:rPr>
              <a:t>B-osa</a:t>
            </a:r>
          </a:p>
        </p:txBody>
      </p:sp>
      <p:sp>
        <p:nvSpPr>
          <p:cNvPr id="12" name="Tekstiruutu 11">
            <a:extLst>
              <a:ext uri="{FF2B5EF4-FFF2-40B4-BE49-F238E27FC236}">
                <a16:creationId xmlns:a16="http://schemas.microsoft.com/office/drawing/2014/main" id="{35FEB303-440E-45BC-88A2-349829B8A175}"/>
              </a:ext>
            </a:extLst>
          </p:cNvPr>
          <p:cNvSpPr txBox="1"/>
          <p:nvPr/>
        </p:nvSpPr>
        <p:spPr>
          <a:xfrm>
            <a:off x="3458957" y="3438518"/>
            <a:ext cx="870638" cy="276999"/>
          </a:xfrm>
          <a:prstGeom prst="rect">
            <a:avLst/>
          </a:prstGeom>
          <a:noFill/>
        </p:spPr>
        <p:txBody>
          <a:bodyPr wrap="square" rtlCol="0">
            <a:spAutoFit/>
          </a:bodyPr>
          <a:lstStyle/>
          <a:p>
            <a:r>
              <a:rPr lang="fi-FI" sz="1200" dirty="0">
                <a:solidFill>
                  <a:srgbClr val="FF0000"/>
                </a:solidFill>
              </a:rPr>
              <a:t>C-osa</a:t>
            </a:r>
          </a:p>
        </p:txBody>
      </p:sp>
      <p:cxnSp>
        <p:nvCxnSpPr>
          <p:cNvPr id="13" name="Suora nuoliyhdysviiva 12">
            <a:extLst>
              <a:ext uri="{FF2B5EF4-FFF2-40B4-BE49-F238E27FC236}">
                <a16:creationId xmlns:a16="http://schemas.microsoft.com/office/drawing/2014/main" id="{AF242BEC-E305-4B7E-AD70-735743CD3F3E}"/>
              </a:ext>
            </a:extLst>
          </p:cNvPr>
          <p:cNvCxnSpPr/>
          <p:nvPr/>
        </p:nvCxnSpPr>
        <p:spPr>
          <a:xfrm flipV="1">
            <a:off x="2654423" y="3888419"/>
            <a:ext cx="2539014" cy="146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A24A1175-4CC2-4B20-9D91-26223067DE3E}"/>
              </a:ext>
            </a:extLst>
          </p:cNvPr>
          <p:cNvCxnSpPr>
            <a:cxnSpLocks/>
          </p:cNvCxnSpPr>
          <p:nvPr/>
        </p:nvCxnSpPr>
        <p:spPr>
          <a:xfrm flipV="1">
            <a:off x="2654423" y="4350058"/>
            <a:ext cx="2220118" cy="100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26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MITEN VASU ON VAIKUTTANUT KATSOMUSKASVATUSYHTEISTYÖHÖN?</a:t>
            </a:r>
            <a:endParaRPr lang="fi-FI" sz="3600" dirty="0"/>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600" dirty="0">
                <a:latin typeface="Calibri" panose="020F0502020204030204" pitchFamily="34" charset="0"/>
                <a:ea typeface="Calibri" panose="020F0502020204030204" pitchFamily="34" charset="0"/>
                <a:cs typeface="Calibri" panose="020F0502020204030204" pitchFamily="34" charset="0"/>
              </a:rPr>
              <a:t>Monivalintavastaukset</a:t>
            </a:r>
            <a:r>
              <a:rPr lang="fi-FI" sz="2600" dirty="0">
                <a:effectLst/>
                <a:latin typeface="Calibri" panose="020F0502020204030204" pitchFamily="34" charset="0"/>
                <a:ea typeface="Calibri" panose="020F0502020204030204" pitchFamily="34" charset="0"/>
                <a:cs typeface="Calibri" panose="020F0502020204030204" pitchFamily="34" charset="0"/>
              </a:rPr>
              <a:t> ja lisäksi avovastausmahdollisuus </a:t>
            </a:r>
            <a:endParaRPr lang="fi-FI" sz="2000" dirty="0">
              <a:effectLst/>
              <a:latin typeface="Calibri" panose="020F0502020204030204" pitchFamily="34" charset="0"/>
              <a:ea typeface="Calibri" panose="020F0502020204030204" pitchFamily="34" charset="0"/>
              <a:cs typeface="Arial" panose="020B0604020202020204" pitchFamily="34" charset="0"/>
            </a:endParaRPr>
          </a:p>
          <a:p>
            <a:endParaRPr lang="fi-FI"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03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BECDD75-6503-4246-99BD-4F4EE08D1D76}"/>
              </a:ext>
            </a:extLst>
          </p:cNvPr>
          <p:cNvPicPr/>
          <p:nvPr/>
        </p:nvPicPr>
        <p:blipFill>
          <a:blip r:embed="rId2">
            <a:extLst>
              <a:ext uri="{28A0092B-C50C-407E-A947-70E740481C1C}">
                <a14:useLocalDpi xmlns:a14="http://schemas.microsoft.com/office/drawing/2010/main" val="0"/>
              </a:ext>
            </a:extLst>
          </a:blip>
          <a:stretch>
            <a:fillRect/>
          </a:stretch>
        </p:blipFill>
        <p:spPr>
          <a:xfrm>
            <a:off x="1366221" y="625126"/>
            <a:ext cx="10258331" cy="5607747"/>
          </a:xfrm>
          <a:prstGeom prst="rect">
            <a:avLst/>
          </a:prstGeom>
        </p:spPr>
      </p:pic>
      <p:pic>
        <p:nvPicPr>
          <p:cNvPr id="3" name="Picture 2">
            <a:extLst>
              <a:ext uri="{FF2B5EF4-FFF2-40B4-BE49-F238E27FC236}">
                <a16:creationId xmlns:a16="http://schemas.microsoft.com/office/drawing/2014/main" id="{39498E1B-40DE-4782-9309-6603E02FB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6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CE0998-805F-4435-AEFE-AE187B853620}"/>
              </a:ext>
            </a:extLst>
          </p:cNvPr>
          <p:cNvSpPr>
            <a:spLocks noGrp="1"/>
          </p:cNvSpPr>
          <p:nvPr>
            <p:ph type="title"/>
          </p:nvPr>
        </p:nvSpPr>
        <p:spPr/>
        <p:txBody>
          <a:bodyPr>
            <a:noAutofit/>
          </a:bodyPr>
          <a:lstStyle/>
          <a:p>
            <a:pPr algn="ctr"/>
            <a:r>
              <a:rPr lang="fi-FI" sz="3200" dirty="0"/>
              <a:t>Selvityksen sisältö</a:t>
            </a:r>
          </a:p>
        </p:txBody>
      </p:sp>
      <p:sp>
        <p:nvSpPr>
          <p:cNvPr id="3" name="Sisällön paikkamerkki 2">
            <a:extLst>
              <a:ext uri="{FF2B5EF4-FFF2-40B4-BE49-F238E27FC236}">
                <a16:creationId xmlns:a16="http://schemas.microsoft.com/office/drawing/2014/main" id="{53E2C57F-C362-4144-A788-A43861E8E75E}"/>
              </a:ext>
            </a:extLst>
          </p:cNvPr>
          <p:cNvSpPr>
            <a:spLocks noGrp="1"/>
          </p:cNvSpPr>
          <p:nvPr>
            <p:ph idx="1"/>
          </p:nvPr>
        </p:nvSpPr>
        <p:spPr>
          <a:xfrm>
            <a:off x="1295466" y="1382918"/>
            <a:ext cx="9601067" cy="4525963"/>
          </a:xfrm>
        </p:spPr>
        <p:txBody>
          <a:bodyPr>
            <a:normAutofit fontScale="85000" lnSpcReduction="20000"/>
          </a:bodyPr>
          <a:lstStyle/>
          <a:p>
            <a:pPr>
              <a:buFont typeface="Arial" panose="020B0604020202020204" pitchFamily="34" charset="0"/>
              <a:buChar char="•"/>
            </a:pPr>
            <a:r>
              <a:rPr lang="fi-FI" sz="2000" dirty="0"/>
              <a:t>Vastaajien taustatiedot (kysymykset 1- 7)</a:t>
            </a:r>
          </a:p>
          <a:p>
            <a:pPr>
              <a:buFont typeface="Arial" panose="020B0604020202020204" pitchFamily="34" charset="0"/>
              <a:buChar char="•"/>
            </a:pPr>
            <a:r>
              <a:rPr lang="fi-FI" sz="2000" dirty="0"/>
              <a:t>Katsomuskasvatusta ohjaavien asiakirjojen käyttö ja tuntemus (kysymykset 8- 9)</a:t>
            </a:r>
          </a:p>
          <a:p>
            <a:pPr>
              <a:buFont typeface="Arial" panose="020B0604020202020204" pitchFamily="34" charset="0"/>
              <a:buChar char="•"/>
            </a:pPr>
            <a:r>
              <a:rPr lang="fi-FI" sz="2000" dirty="0"/>
              <a:t>Varhaiskasvatussuunnitelman perusteiden (vasu) vaikutus katsomuskasvatusyhteistyöhön (kysymykset 10-11)</a:t>
            </a:r>
          </a:p>
          <a:p>
            <a:pPr>
              <a:buFont typeface="Arial" panose="020B0604020202020204" pitchFamily="34" charset="0"/>
              <a:buChar char="•"/>
            </a:pPr>
            <a:r>
              <a:rPr lang="fi-FI" sz="2000" dirty="0"/>
              <a:t>Katsomuskasvatusyhteistyön haasteet ja edistävät tekijät (kysymykset 12- 14)</a:t>
            </a:r>
          </a:p>
          <a:p>
            <a:pPr>
              <a:buFont typeface="Arial" panose="020B0604020202020204" pitchFamily="34" charset="0"/>
              <a:buChar char="•"/>
            </a:pPr>
            <a:r>
              <a:rPr lang="fi-FI" sz="2000" dirty="0"/>
              <a:t>Katsomuskasvatusyhteistyön arvioiminen (kysymykset 15-16)</a:t>
            </a:r>
          </a:p>
          <a:p>
            <a:pPr>
              <a:buFont typeface="Arial" panose="020B0604020202020204" pitchFamily="34" charset="0"/>
              <a:buChar char="•"/>
            </a:pPr>
            <a:r>
              <a:rPr lang="fi-FI" sz="2000" dirty="0"/>
              <a:t>Yleissivistävä katsomuskasvatusyhteistyön toteuttaminen (kysymykset 17- 18)</a:t>
            </a:r>
          </a:p>
          <a:p>
            <a:pPr>
              <a:buFont typeface="Arial" panose="020B0604020202020204" pitchFamily="34" charset="0"/>
              <a:buChar char="•"/>
            </a:pPr>
            <a:r>
              <a:rPr lang="fi-FI" sz="2000" dirty="0"/>
              <a:t>Yleissivistävä katsomuskasvatusyhteistyön kehittäminen (kysymykset 19- 20)</a:t>
            </a:r>
          </a:p>
          <a:p>
            <a:pPr>
              <a:buFont typeface="Arial" panose="020B0604020202020204" pitchFamily="34" charset="0"/>
              <a:buChar char="•"/>
            </a:pPr>
            <a:r>
              <a:rPr lang="fi-FI" sz="2000" dirty="0"/>
              <a:t>Osaamis- ja koulutustarpeet (kysymys 21)</a:t>
            </a:r>
          </a:p>
          <a:p>
            <a:pPr>
              <a:buFont typeface="Arial" panose="020B0604020202020204" pitchFamily="34" charset="0"/>
              <a:buChar char="•"/>
            </a:pPr>
            <a:r>
              <a:rPr lang="fi-FI" sz="2000" dirty="0"/>
              <a:t>Katsomuskasvatuksen merkitys (kysymys 22)</a:t>
            </a:r>
          </a:p>
          <a:p>
            <a:pPr>
              <a:buFont typeface="Arial" panose="020B0604020202020204" pitchFamily="34" charset="0"/>
              <a:buChar char="•"/>
            </a:pPr>
            <a:r>
              <a:rPr lang="fi-FI" sz="2000" dirty="0"/>
              <a:t>Muu yhteistyö kunnan varhaiskasvatuksen kanssa (kysymys 23)</a:t>
            </a:r>
          </a:p>
          <a:p>
            <a:pPr>
              <a:buFont typeface="Arial" panose="020B0604020202020204" pitchFamily="34" charset="0"/>
              <a:buChar char="•"/>
            </a:pPr>
            <a:r>
              <a:rPr lang="fi-FI" sz="2000" dirty="0"/>
              <a:t>Uskonnolliset tilaisuudet (kysymykset 24-26)</a:t>
            </a:r>
          </a:p>
          <a:p>
            <a:pPr>
              <a:buFont typeface="Arial" panose="020B0604020202020204" pitchFamily="34" charset="0"/>
              <a:buChar char="•"/>
            </a:pPr>
            <a:r>
              <a:rPr lang="fi-FI" sz="2000" dirty="0"/>
              <a:t>Katsomuskasvatusyhteistyö koronapandemian aikana, kevät 2020 (kysymys 27)</a:t>
            </a:r>
          </a:p>
          <a:p>
            <a:pPr>
              <a:buFont typeface="Arial" panose="020B0604020202020204" pitchFamily="34" charset="0"/>
              <a:buChar char="•"/>
            </a:pPr>
            <a:r>
              <a:rPr lang="fi-FI" sz="2000" dirty="0"/>
              <a:t>Haastattelut (37 haastateltua)</a:t>
            </a:r>
          </a:p>
          <a:p>
            <a:pPr marL="0" indent="0">
              <a:buNone/>
            </a:pPr>
            <a:endParaRPr lang="fi-FI" sz="2000" dirty="0"/>
          </a:p>
          <a:p>
            <a:pPr marL="0" indent="0">
              <a:buNone/>
            </a:pPr>
            <a:r>
              <a:rPr lang="fi-FI" sz="2000" dirty="0"/>
              <a:t>Ruotsinkielinen selvityksen tulokset valmistuvat myöhemmin kevään 2021 aikana.</a:t>
            </a:r>
          </a:p>
          <a:p>
            <a:pPr marL="0" indent="0">
              <a:buNone/>
            </a:pPr>
            <a:endParaRPr lang="fi-FI" dirty="0"/>
          </a:p>
        </p:txBody>
      </p:sp>
    </p:spTree>
    <p:extLst>
      <p:ext uri="{BB962C8B-B14F-4D97-AF65-F5344CB8AC3E}">
        <p14:creationId xmlns:p14="http://schemas.microsoft.com/office/powerpoint/2010/main" val="260468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9D4A51-1258-4810-A7C5-444736E86EA0}"/>
              </a:ext>
            </a:extLst>
          </p:cNvPr>
          <p:cNvSpPr>
            <a:spLocks noGrp="1"/>
          </p:cNvSpPr>
          <p:nvPr>
            <p:ph type="title"/>
          </p:nvPr>
        </p:nvSpPr>
        <p:spPr>
          <a:xfrm>
            <a:off x="838200" y="365125"/>
            <a:ext cx="10515600" cy="975403"/>
          </a:xfrm>
        </p:spPr>
        <p:txBody>
          <a:bodyPr>
            <a:normAutofit/>
          </a:bodyPr>
          <a:lstStyle/>
          <a:p>
            <a:pPr algn="ctr"/>
            <a:r>
              <a:rPr lang="fi-FI" sz="3200" dirty="0">
                <a:solidFill>
                  <a:srgbClr val="E01582"/>
                </a:solidFill>
              </a:rPr>
              <a:t>Vasun tuomat muutokset yhteistyöhön</a:t>
            </a:r>
            <a:br>
              <a:rPr lang="fi-FI" sz="3200" dirty="0">
                <a:solidFill>
                  <a:srgbClr val="E01582"/>
                </a:solidFill>
              </a:rPr>
            </a:br>
            <a:r>
              <a:rPr lang="fi-FI" sz="3200" dirty="0">
                <a:solidFill>
                  <a:srgbClr val="E01582"/>
                </a:solidFill>
              </a:rPr>
              <a:t>- kehityssuuntia</a:t>
            </a:r>
          </a:p>
        </p:txBody>
      </p:sp>
      <p:sp>
        <p:nvSpPr>
          <p:cNvPr id="3" name="Sisällön paikkamerkki 2">
            <a:extLst>
              <a:ext uri="{FF2B5EF4-FFF2-40B4-BE49-F238E27FC236}">
                <a16:creationId xmlns:a16="http://schemas.microsoft.com/office/drawing/2014/main" id="{AA08B372-91A3-439F-A372-310A4EEC976F}"/>
              </a:ext>
            </a:extLst>
          </p:cNvPr>
          <p:cNvSpPr>
            <a:spLocks noGrp="1"/>
          </p:cNvSpPr>
          <p:nvPr>
            <p:ph idx="1"/>
          </p:nvPr>
        </p:nvSpPr>
        <p:spPr>
          <a:xfrm>
            <a:off x="838200" y="1340529"/>
            <a:ext cx="11020720" cy="4769184"/>
          </a:xfrm>
        </p:spPr>
        <p:txBody>
          <a:bodyPr>
            <a:normAutofit/>
          </a:bodyPr>
          <a:lstStyle/>
          <a:p>
            <a:pPr marL="0" indent="0">
              <a:buNone/>
            </a:pPr>
            <a:r>
              <a:rPr lang="fi-FI" sz="1800" b="1" dirty="0">
                <a:latin typeface="Calibri" panose="020F0502020204030204" pitchFamily="34" charset="0"/>
                <a:ea typeface="Calibri" panose="020F0502020204030204" pitchFamily="34" charset="0"/>
                <a:cs typeface="Calibri" panose="020F0502020204030204" pitchFamily="34" charset="0"/>
              </a:rPr>
              <a:t>”Vahvistuneet”: </a:t>
            </a:r>
            <a:r>
              <a:rPr lang="fi-FI" sz="1800" dirty="0">
                <a:effectLst/>
                <a:latin typeface="Calibri" panose="020F0502020204030204" pitchFamily="34" charset="0"/>
                <a:ea typeface="Calibri" panose="020F0502020204030204" pitchFamily="34" charset="0"/>
                <a:cs typeface="Calibri" panose="020F0502020204030204" pitchFamily="34" charset="0"/>
              </a:rPr>
              <a:t>(</a:t>
            </a:r>
            <a:r>
              <a:rPr lang="fi-FI" sz="1800" i="1" dirty="0">
                <a:effectLst/>
                <a:latin typeface="Calibri" panose="020F0502020204030204" pitchFamily="34" charset="0"/>
                <a:ea typeface="Times New Roman" panose="02020603050405020304" pitchFamily="18" charset="0"/>
              </a:rPr>
              <a:t>jokseenkin samaa mieltä ja täysin samaa mieltä vastaukset)</a:t>
            </a:r>
            <a:endParaRPr lang="fi-FI"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fi-FI" sz="1800" dirty="0">
                <a:effectLst/>
                <a:latin typeface="Calibri" panose="020F0502020204030204" pitchFamily="34" charset="0"/>
                <a:ea typeface="Calibri" panose="020F0502020204030204" pitchFamily="34" charset="0"/>
                <a:cs typeface="Calibri" panose="020F0502020204030204" pitchFamily="34" charset="0"/>
              </a:rPr>
              <a:t>katsomuskasvatuksen sisältöjen ja toimintatapojen selkiytymiseen</a:t>
            </a:r>
            <a:endParaRPr lang="fi-FI" sz="1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fi-FI" sz="1800" dirty="0">
                <a:effectLst/>
                <a:latin typeface="Calibri" panose="020F0502020204030204" pitchFamily="34" charset="0"/>
                <a:ea typeface="Calibri" panose="020F0502020204030204" pitchFamily="34" charset="0"/>
                <a:cs typeface="Calibri" panose="020F0502020204030204" pitchFamily="34" charset="0"/>
              </a:rPr>
              <a:t>viestinnän ja tiedottamisen määrän lisääntymisessä </a:t>
            </a:r>
          </a:p>
          <a:p>
            <a:pPr>
              <a:lnSpc>
                <a:spcPct val="100000"/>
              </a:lnSpc>
            </a:pPr>
            <a:r>
              <a:rPr lang="fi-FI" sz="1800" dirty="0">
                <a:latin typeface="Calibri" panose="020F0502020204030204" pitchFamily="34" charset="0"/>
                <a:ea typeface="Calibri" panose="020F0502020204030204" pitchFamily="34" charset="0"/>
                <a:cs typeface="Calibri" panose="020F0502020204030204" pitchFamily="34" charset="0"/>
              </a:rPr>
              <a:t>yhteistyö on merkityksellisempää </a:t>
            </a:r>
            <a:endParaRPr lang="fi-FI"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i-FI"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i-FI" sz="1800" b="1" dirty="0">
                <a:latin typeface="Calibri" panose="020F0502020204030204" pitchFamily="34" charset="0"/>
                <a:ea typeface="Calibri" panose="020F0502020204030204" pitchFamily="34" charset="0"/>
                <a:cs typeface="Calibri" panose="020F0502020204030204" pitchFamily="34" charset="0"/>
              </a:rPr>
              <a:t>”Vähentynyt tai ei ainakaan ole lisääntynyt”:</a:t>
            </a:r>
            <a:r>
              <a:rPr lang="fi-FI" sz="1800" dirty="0">
                <a:effectLst/>
                <a:latin typeface="Calibri" panose="020F0502020204030204" pitchFamily="34" charset="0"/>
                <a:ea typeface="Calibri" panose="020F0502020204030204" pitchFamily="34" charset="0"/>
                <a:cs typeface="Calibri" panose="020F0502020204030204" pitchFamily="34" charset="0"/>
              </a:rPr>
              <a:t> (</a:t>
            </a:r>
            <a:r>
              <a:rPr lang="fi-FI" sz="1800" i="1" dirty="0">
                <a:effectLst/>
                <a:latin typeface="Calibri" panose="020F0502020204030204" pitchFamily="34" charset="0"/>
                <a:ea typeface="Calibri" panose="020F0502020204030204" pitchFamily="34" charset="0"/>
                <a:cs typeface="Calibri" panose="020F0502020204030204" pitchFamily="34" charset="0"/>
              </a:rPr>
              <a:t>jokseenkin eri mieltä ja täysin eri mieltä vastaukset)</a:t>
            </a:r>
          </a:p>
          <a:p>
            <a:pPr fontAlgn="base">
              <a:lnSpc>
                <a:spcPct val="100000"/>
              </a:lnSpc>
            </a:pPr>
            <a:r>
              <a:rPr lang="fi-FI" sz="1800" dirty="0">
                <a:effectLst/>
                <a:latin typeface="Calibri" panose="020F0502020204030204" pitchFamily="34" charset="0"/>
                <a:ea typeface="Times New Roman" panose="02020603050405020304" pitchFamily="18" charset="0"/>
                <a:cs typeface="Calibri" panose="020F0502020204030204" pitchFamily="34" charset="0"/>
              </a:rPr>
              <a:t>seurakunnalta lainattavan materiaalien määrä </a:t>
            </a:r>
          </a:p>
          <a:p>
            <a:pPr fontAlgn="base">
              <a:lnSpc>
                <a:spcPct val="100000"/>
              </a:lnSpc>
            </a:pPr>
            <a:r>
              <a:rPr lang="fi-FI" sz="1800" dirty="0">
                <a:effectLst/>
                <a:latin typeface="Calibri" panose="020F0502020204030204" pitchFamily="34" charset="0"/>
                <a:ea typeface="Times New Roman" panose="02020603050405020304" pitchFamily="18" charset="0"/>
                <a:cs typeface="Calibri" panose="020F0502020204030204" pitchFamily="34" charset="0"/>
              </a:rPr>
              <a:t>seurakunnan työntekijöiden vierailut varhaiskasvatusyksiköissä </a:t>
            </a:r>
          </a:p>
          <a:p>
            <a:pPr fontAlgn="base">
              <a:lnSpc>
                <a:spcPct val="100000"/>
              </a:lnSpc>
            </a:pPr>
            <a:r>
              <a:rPr lang="fi-FI" sz="1800" dirty="0">
                <a:effectLst/>
                <a:latin typeface="Calibri" panose="020F0502020204030204" pitchFamily="34" charset="0"/>
                <a:ea typeface="Times New Roman" panose="02020603050405020304" pitchFamily="18" charset="0"/>
                <a:cs typeface="Calibri" panose="020F0502020204030204" pitchFamily="34" charset="0"/>
              </a:rPr>
              <a:t>seurakunnan tiloissa järjestettäviin uskonnollisiin tilaisuuksiin osallistumiseen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600" b="0" dirty="0">
              <a:solidFill>
                <a:srgbClr val="201F1E"/>
              </a:solidFill>
              <a:effectLst/>
              <a:latin typeface="Calibri" panose="020F0502020204030204" pitchFamily="34" charset="0"/>
            </a:endParaRPr>
          </a:p>
          <a:p>
            <a:pPr marL="0" indent="0">
              <a:buNone/>
            </a:pPr>
            <a:r>
              <a:rPr lang="fi-FI" sz="1600" b="0" dirty="0">
                <a:solidFill>
                  <a:srgbClr val="201F1E"/>
                </a:solidFill>
                <a:effectLst/>
                <a:latin typeface="Calibri" panose="020F0502020204030204" pitchFamily="34" charset="0"/>
              </a:rPr>
              <a:t>Yleisesti näyttää siltä, että Varhaiskasvatussuunnitelman perusteiden voimaantulo on vaikuttanut ja </a:t>
            </a:r>
            <a:r>
              <a:rPr lang="fi-FI" sz="1600" dirty="0">
                <a:solidFill>
                  <a:srgbClr val="201F1E"/>
                </a:solidFill>
                <a:latin typeface="Calibri" panose="020F0502020204030204" pitchFamily="34" charset="0"/>
              </a:rPr>
              <a:t>vaikuttaa </a:t>
            </a:r>
            <a:r>
              <a:rPr lang="fi-FI" sz="1600" b="0" dirty="0">
                <a:solidFill>
                  <a:srgbClr val="201F1E"/>
                </a:solidFill>
                <a:effectLst/>
                <a:latin typeface="Calibri" panose="020F0502020204030204" pitchFamily="34" charset="0"/>
              </a:rPr>
              <a:t>edelleen yhteistyön muutoksessa ja kehittämisessä. Selvityksen tulokset tarjoavat vähintäänkin hyviä näkökulmia, mihin olisi hyvä kiinnittää huomiota vasun mukaisen katsomuskasvatusyhteistyön kehittämisessä.</a:t>
            </a:r>
            <a:endParaRPr lang="fi-FI"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604885F4-865D-40DB-AF76-B67670686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51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617FF3-502B-4BCF-B3B5-4EB6ABE58B6C}"/>
              </a:ext>
            </a:extLst>
          </p:cNvPr>
          <p:cNvSpPr>
            <a:spLocks noGrp="1"/>
          </p:cNvSpPr>
          <p:nvPr>
            <p:ph type="title"/>
          </p:nvPr>
        </p:nvSpPr>
        <p:spPr>
          <a:xfrm>
            <a:off x="838200" y="365125"/>
            <a:ext cx="10515600" cy="1033369"/>
          </a:xfrm>
        </p:spPr>
        <p:txBody>
          <a:bodyPr>
            <a:normAutofit/>
          </a:bodyPr>
          <a:lstStyle/>
          <a:p>
            <a:pPr algn="ctr"/>
            <a:r>
              <a:rPr lang="fi-FI" sz="3200" dirty="0">
                <a:solidFill>
                  <a:srgbClr val="E01582"/>
                </a:solidFill>
              </a:rPr>
              <a:t>Mikä muu on muuttunut yhteistyössä? </a:t>
            </a:r>
            <a:br>
              <a:rPr lang="fi-FI" sz="3200" dirty="0">
                <a:solidFill>
                  <a:srgbClr val="E01582"/>
                </a:solidFill>
              </a:rPr>
            </a:br>
            <a:r>
              <a:rPr lang="fi-FI" sz="3200" dirty="0">
                <a:solidFill>
                  <a:srgbClr val="E01582"/>
                </a:solidFill>
              </a:rPr>
              <a:t>– nostoja avovastauksista (N=91)</a:t>
            </a:r>
          </a:p>
        </p:txBody>
      </p:sp>
      <p:sp>
        <p:nvSpPr>
          <p:cNvPr id="3" name="Sisällön paikkamerkki 2">
            <a:extLst>
              <a:ext uri="{FF2B5EF4-FFF2-40B4-BE49-F238E27FC236}">
                <a16:creationId xmlns:a16="http://schemas.microsoft.com/office/drawing/2014/main" id="{1FCF3B6B-C3CF-4A3F-B7FB-1E63DEC6C347}"/>
              </a:ext>
            </a:extLst>
          </p:cNvPr>
          <p:cNvSpPr>
            <a:spLocks noGrp="1"/>
          </p:cNvSpPr>
          <p:nvPr>
            <p:ph idx="1"/>
          </p:nvPr>
        </p:nvSpPr>
        <p:spPr>
          <a:xfrm>
            <a:off x="838200" y="1398494"/>
            <a:ext cx="10515600" cy="5094381"/>
          </a:xfrm>
        </p:spPr>
        <p:txBody>
          <a:bodyPr>
            <a:normAutofit fontScale="92500"/>
          </a:bodyPr>
          <a:lstStyle/>
          <a:p>
            <a:r>
              <a:rPr lang="fi-FI" sz="1800" i="1" dirty="0">
                <a:effectLst/>
                <a:latin typeface="Calibri" panose="020F0502020204030204" pitchFamily="34" charset="0"/>
                <a:ea typeface="Times New Roman" panose="02020603050405020304" pitchFamily="18" charset="0"/>
                <a:cs typeface="Arial" panose="020B0604020202020204" pitchFamily="34" charset="0"/>
              </a:rPr>
              <a:t>” Periaatteessa ei juuri mikään. Aina on suunniteltu yhdessä, pidetty kokouksia ja sovittu käytännöistä yhdessä päiväkotien kanssa. Vanhemmille on tehty kyselyjä ja palautteet otettu huomioon. Yhteistyö on ollut monipuolista.”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r>
              <a:rPr lang="fi-FI" sz="1800" i="1" dirty="0">
                <a:effectLst/>
                <a:latin typeface="Calibri" panose="020F0502020204030204" pitchFamily="34" charset="0"/>
                <a:ea typeface="Times New Roman" panose="02020603050405020304" pitchFamily="18" charset="0"/>
                <a:cs typeface="Arial" panose="020B0604020202020204" pitchFamily="34" charset="0"/>
              </a:rPr>
              <a:t>” Hyvä yhteistyö loppui ensin kokonaan. Vieläkään emme ole päässeet samaan määrään esim. yhteisiä kirkkoja, vierailuja tms. kuin aikaisemmin. Sopimus kaupungin varhaiskasvatuksen kanssa rajoittaa toimintaamme.”</a:t>
            </a:r>
          </a:p>
          <a:p>
            <a:r>
              <a:rPr lang="fi-FI" sz="1800" i="1" dirty="0">
                <a:effectLst/>
                <a:latin typeface="Calibri" panose="020F0502020204030204" pitchFamily="34" charset="0"/>
                <a:ea typeface="Times New Roman" panose="02020603050405020304" pitchFamily="18" charset="0"/>
                <a:cs typeface="Arial" panose="020B0604020202020204" pitchFamily="34" charset="0"/>
              </a:rPr>
              <a:t>” Ennen yhteistyö oli pelkästään pyhäkouluja ja uskonnollisia tilaisuuksia. Nyt yhteistyö on monimuotoistunut korimallin kaikkiin koreihin, mutta 3. korin tilaisuudet ovat edelleen hyvin suosittuja. Käytännössä yhteistyö on kasaantunut srk:ssa vain muutamalle lastenohjaajalle, ennen pyhäkouluopena toimi useampi.”</a:t>
            </a:r>
          </a:p>
          <a:p>
            <a:r>
              <a:rPr lang="fi-FI" sz="1800" i="1" dirty="0">
                <a:effectLst/>
                <a:latin typeface="Calibri" panose="020F0502020204030204" pitchFamily="34" charset="0"/>
                <a:ea typeface="Times New Roman" panose="02020603050405020304" pitchFamily="18" charset="0"/>
                <a:cs typeface="Arial" panose="020B0604020202020204" pitchFamily="34" charset="0"/>
              </a:rPr>
              <a:t>” </a:t>
            </a:r>
            <a:r>
              <a:rPr lang="fi-FI" sz="1800" i="1" dirty="0">
                <a:effectLst/>
                <a:latin typeface="Calibri" panose="020F0502020204030204" pitchFamily="34" charset="0"/>
                <a:ea typeface="Calibri" panose="020F0502020204030204" pitchFamily="34" charset="0"/>
                <a:cs typeface="Arial" panose="020B0604020202020204" pitchFamily="34" charset="0"/>
              </a:rPr>
              <a:t>Varovaisuus lisääntynyt, e</a:t>
            </a:r>
            <a:r>
              <a:rPr lang="fi-FI" sz="1800" i="1" dirty="0">
                <a:effectLst/>
                <a:latin typeface="Calibri" panose="020F0502020204030204" pitchFamily="34" charset="0"/>
                <a:ea typeface="Times New Roman" panose="02020603050405020304" pitchFamily="18" charset="0"/>
                <a:cs typeface="Arial" panose="020B0604020202020204" pitchFamily="34" charset="0"/>
              </a:rPr>
              <a:t>pävarmuus henkilökunnassa siitä, miten nyt tulee toimia puolin ja toisin.”</a:t>
            </a:r>
          </a:p>
          <a:p>
            <a:r>
              <a:rPr lang="fi-FI" sz="1800" i="1" dirty="0">
                <a:effectLst/>
                <a:latin typeface="Calibri" panose="020F0502020204030204" pitchFamily="34" charset="0"/>
                <a:ea typeface="Times New Roman" panose="02020603050405020304" pitchFamily="18" charset="0"/>
                <a:cs typeface="Arial" panose="020B0604020202020204" pitchFamily="34" charset="0"/>
              </a:rPr>
              <a:t>” Yhteinen sopimus kunnan kanssa on tuonut työrauhan. Se on selkeyttänyt kaikille osapuolille, mitä kirkko tekee päivähoidossa. Sopimus ei lakkaa olemasta vaikka henkilökunta vaihtuu.”</a:t>
            </a:r>
            <a:endParaRPr lang="fi-FI" sz="1800" i="1" dirty="0">
              <a:latin typeface="Calibri" panose="020F0502020204030204" pitchFamily="34" charset="0"/>
              <a:ea typeface="Times New Roman" panose="02020603050405020304" pitchFamily="18" charset="0"/>
              <a:cs typeface="Arial" panose="020B0604020202020204" pitchFamily="34" charset="0"/>
            </a:endParaRPr>
          </a:p>
          <a:p>
            <a:r>
              <a:rPr lang="fi-FI" sz="1800" i="1" dirty="0">
                <a:effectLst/>
                <a:latin typeface="Calibri" panose="020F0502020204030204" pitchFamily="34" charset="0"/>
                <a:ea typeface="Times New Roman" panose="02020603050405020304" pitchFamily="18" charset="0"/>
                <a:cs typeface="Arial" panose="020B0604020202020204" pitchFamily="34" charset="0"/>
              </a:rPr>
              <a:t>” Mukaan tulleet yhteiset palaverit, jotka kannustavat toimimaan ja keskustelemaan asioista ja tavoitteista yhdessä.”</a:t>
            </a:r>
          </a:p>
          <a:p>
            <a:r>
              <a:rPr lang="fi-FI" sz="1800" b="1" i="1" dirty="0">
                <a:effectLst/>
                <a:latin typeface="Calibri" panose="020F0502020204030204" pitchFamily="34" charset="0"/>
                <a:ea typeface="Times New Roman" panose="02020603050405020304" pitchFamily="18" charset="0"/>
                <a:cs typeface="Arial" panose="020B0604020202020204" pitchFamily="34" charset="0"/>
              </a:rPr>
              <a:t>” </a:t>
            </a:r>
            <a:r>
              <a:rPr lang="fi-FI" sz="1800" i="1" dirty="0">
                <a:effectLst/>
                <a:latin typeface="Calibri" panose="020F0502020204030204" pitchFamily="34" charset="0"/>
                <a:ea typeface="Times New Roman" panose="02020603050405020304" pitchFamily="18" charset="0"/>
                <a:cs typeface="Arial" panose="020B0604020202020204" pitchFamily="34" charset="0"/>
              </a:rPr>
              <a:t>Tilaisuuksien sisällöistä tiedottaminen lisääntynyt.</a:t>
            </a:r>
            <a:r>
              <a:rPr lang="fi-FI" sz="1800" i="1" dirty="0">
                <a:latin typeface="Calibri" panose="020F0502020204030204" pitchFamily="34" charset="0"/>
                <a:ea typeface="Times New Roman" panose="02020603050405020304" pitchFamily="18" charset="0"/>
                <a:cs typeface="Arial" panose="020B0604020202020204" pitchFamily="34" charset="0"/>
              </a:rPr>
              <a:t>”</a:t>
            </a:r>
          </a:p>
          <a:p>
            <a:pPr marL="0" indent="0">
              <a:buNone/>
            </a:pPr>
            <a:endParaRPr lang="fi-FI" sz="1800" i="1" dirty="0">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fi-FI" sz="18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Vastauksista tulee esille muutosten moninaisuus ja hyvin erilaiset paikalliset tilanteet.</a:t>
            </a:r>
            <a:br>
              <a:rPr lang="fi-FI" sz="1800" dirty="0">
                <a:effectLst/>
                <a:latin typeface="Calibri" panose="020F0502020204030204" pitchFamily="34" charset="0"/>
                <a:ea typeface="Calibri" panose="020F0502020204030204" pitchFamily="34" charset="0"/>
                <a:cs typeface="Arial" panose="020B0604020202020204" pitchFamily="34" charset="0"/>
              </a:rPr>
            </a:br>
            <a:endParaRPr lang="fi-FI" dirty="0"/>
          </a:p>
        </p:txBody>
      </p:sp>
    </p:spTree>
    <p:extLst>
      <p:ext uri="{BB962C8B-B14F-4D97-AF65-F5344CB8AC3E}">
        <p14:creationId xmlns:p14="http://schemas.microsoft.com/office/powerpoint/2010/main" val="2700072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t>MITKÄ ASIAT EDISTÄVÄT KATSOMUSKASVATUSYHTEISTYÖTÄ?</a:t>
            </a:r>
            <a:endParaRPr lang="fi-FI"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600" dirty="0">
                <a:latin typeface="Calibri" panose="020F0502020204030204" pitchFamily="34" charset="0"/>
                <a:ea typeface="Calibri" panose="020F0502020204030204" pitchFamily="34" charset="0"/>
                <a:cs typeface="Calibri" panose="020F0502020204030204" pitchFamily="34" charset="0"/>
              </a:rPr>
              <a:t>Monivalintavastaukset</a:t>
            </a:r>
            <a:r>
              <a:rPr lang="fi-FI" sz="2600" dirty="0">
                <a:effectLst/>
                <a:latin typeface="Calibri" panose="020F0502020204030204" pitchFamily="34" charset="0"/>
                <a:ea typeface="Calibri" panose="020F0502020204030204" pitchFamily="34" charset="0"/>
                <a:cs typeface="Calibri" panose="020F0502020204030204" pitchFamily="34" charset="0"/>
              </a:rPr>
              <a:t> ja lisäksi avovastausmahdollisuus</a:t>
            </a:r>
            <a:endParaRPr lang="fi-FI"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47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3329F2-0FF7-43D8-9F7B-C12B079F314D}"/>
              </a:ext>
            </a:extLst>
          </p:cNvPr>
          <p:cNvSpPr>
            <a:spLocks noGrp="1"/>
          </p:cNvSpPr>
          <p:nvPr>
            <p:ph type="title"/>
          </p:nvPr>
        </p:nvSpPr>
        <p:spPr>
          <a:xfrm>
            <a:off x="838200" y="365126"/>
            <a:ext cx="10515600" cy="787400"/>
          </a:xfrm>
        </p:spPr>
        <p:txBody>
          <a:bodyPr>
            <a:normAutofit fontScale="90000"/>
          </a:bodyPr>
          <a:lstStyle/>
          <a:p>
            <a:pPr algn="ctr"/>
            <a:br>
              <a:rPr lang="fi-FI" sz="3200" b="1" dirty="0">
                <a:effectLst/>
                <a:latin typeface="Calibri Light" panose="020F0302020204030204" pitchFamily="34" charset="0"/>
                <a:ea typeface="Yu Gothic Light" panose="020B0300000000000000" pitchFamily="34" charset="-128"/>
                <a:cs typeface="Times New Roman" panose="02020603050405020304" pitchFamily="18" charset="0"/>
              </a:rPr>
            </a:br>
            <a:r>
              <a:rPr lang="fi-FI" sz="3600" dirty="0">
                <a:solidFill>
                  <a:srgbClr val="E01582"/>
                </a:solidFill>
                <a:effectLst/>
                <a:latin typeface="Calibri Light" panose="020F0302020204030204" pitchFamily="34" charset="0"/>
                <a:ea typeface="Yu Gothic Light" panose="020B0300000000000000" pitchFamily="34" charset="-128"/>
                <a:cs typeface="Times New Roman" panose="02020603050405020304" pitchFamily="18" charset="0"/>
              </a:rPr>
              <a:t>Mitkä asiat edistävät katsomuskasvatusyhteistyötä?</a:t>
            </a:r>
            <a:br>
              <a:rPr lang="fi-FI" sz="1800" b="1" dirty="0">
                <a:solidFill>
                  <a:srgbClr val="E01582"/>
                </a:solidFill>
                <a:effectLst/>
                <a:latin typeface="Calibri Light" panose="020F0302020204030204" pitchFamily="34" charset="0"/>
                <a:ea typeface="Yu Gothic Light" panose="020B0300000000000000" pitchFamily="34" charset="-128"/>
                <a:cs typeface="Times New Roman" panose="02020603050405020304" pitchFamily="18" charset="0"/>
              </a:rPr>
            </a:br>
            <a:endParaRPr lang="fi-FI" dirty="0">
              <a:solidFill>
                <a:srgbClr val="E01582"/>
              </a:solidFill>
            </a:endParaRPr>
          </a:p>
        </p:txBody>
      </p:sp>
      <p:pic>
        <p:nvPicPr>
          <p:cNvPr id="4" name="Sisällön paikkamerkki 3">
            <a:extLst>
              <a:ext uri="{FF2B5EF4-FFF2-40B4-BE49-F238E27FC236}">
                <a16:creationId xmlns:a16="http://schemas.microsoft.com/office/drawing/2014/main" id="{47F38B5A-1BC0-42B9-9330-AFC354098D5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27539" y="1381125"/>
            <a:ext cx="7726261" cy="4538444"/>
          </a:xfrm>
          <a:prstGeom prst="rect">
            <a:avLst/>
          </a:prstGeom>
        </p:spPr>
      </p:pic>
      <p:sp>
        <p:nvSpPr>
          <p:cNvPr id="3" name="Tekstiruutu 2">
            <a:extLst>
              <a:ext uri="{FF2B5EF4-FFF2-40B4-BE49-F238E27FC236}">
                <a16:creationId xmlns:a16="http://schemas.microsoft.com/office/drawing/2014/main" id="{9C4D5E7B-D42E-474B-B9B8-27FBB0AF6336}"/>
              </a:ext>
            </a:extLst>
          </p:cNvPr>
          <p:cNvSpPr txBox="1"/>
          <p:nvPr/>
        </p:nvSpPr>
        <p:spPr>
          <a:xfrm>
            <a:off x="533399" y="1381125"/>
            <a:ext cx="2886075" cy="4278094"/>
          </a:xfrm>
          <a:prstGeom prst="rect">
            <a:avLst/>
          </a:prstGeom>
          <a:noFill/>
        </p:spPr>
        <p:txBody>
          <a:bodyPr wrap="square" rtlCol="0">
            <a:spAutoFit/>
          </a:bodyPr>
          <a:lstStyle/>
          <a:p>
            <a:r>
              <a:rPr lang="fi-FI" sz="1600" b="1" dirty="0"/>
              <a:t>Paljon tai merkittävästi </a:t>
            </a:r>
            <a:r>
              <a:rPr lang="fi-FI" sz="1600" dirty="0"/>
              <a:t>yhteistyötä edistäviksi tekijöiksi koetaan etenkin*:</a:t>
            </a:r>
          </a:p>
          <a:p>
            <a:pPr marL="285750" indent="-285750">
              <a:buFont typeface="Arial" panose="020B0604020202020204" pitchFamily="34" charset="0"/>
              <a:buChar char="•"/>
            </a:pPr>
            <a:r>
              <a:rPr lang="fi-FI" sz="1600" dirty="0"/>
              <a:t>avoin ja oikea-aikainen tiedottaminen </a:t>
            </a:r>
          </a:p>
          <a:p>
            <a:pPr marL="285750" indent="-285750">
              <a:buFont typeface="Arial" panose="020B0604020202020204" pitchFamily="34" charset="0"/>
              <a:buChar char="•"/>
            </a:pPr>
            <a:r>
              <a:rPr lang="fi-FI" sz="1600" dirty="0"/>
              <a:t>varhaiskasvatuksen henkilökunnan toiveiden, tarpeiden ja ideoiden huomioiminen</a:t>
            </a:r>
          </a:p>
          <a:p>
            <a:pPr marL="285750" indent="-285750">
              <a:buFont typeface="Arial" panose="020B0604020202020204" pitchFamily="34" charset="0"/>
              <a:buChar char="•"/>
            </a:pPr>
            <a:r>
              <a:rPr lang="fi-FI" sz="1600" dirty="0"/>
              <a:t>lasten ja huoltajien toiveiden, tarpeiden ja ideoiden huomioiminen</a:t>
            </a:r>
          </a:p>
          <a:p>
            <a:pPr marL="285750" indent="-285750">
              <a:buFont typeface="Arial" panose="020B0604020202020204" pitchFamily="34" charset="0"/>
              <a:buChar char="•"/>
            </a:pPr>
            <a:r>
              <a:rPr lang="fi-FI" sz="1600" dirty="0"/>
              <a:t>vasun tunteminen</a:t>
            </a:r>
          </a:p>
          <a:p>
            <a:pPr marL="285750" indent="-285750">
              <a:buFont typeface="Arial" panose="020B0604020202020204" pitchFamily="34" charset="0"/>
              <a:buChar char="•"/>
            </a:pPr>
            <a:r>
              <a:rPr lang="fi-FI" sz="1600" dirty="0">
                <a:effectLst/>
                <a:latin typeface="Calibri" panose="020F0502020204030204" pitchFamily="34" charset="0"/>
                <a:ea typeface="Calibri" panose="020F0502020204030204" pitchFamily="34" charset="0"/>
              </a:rPr>
              <a:t>säännölliset tapaamiset </a:t>
            </a:r>
          </a:p>
          <a:p>
            <a:pPr marL="285750" indent="-285750">
              <a:buFont typeface="Arial" panose="020B0604020202020204" pitchFamily="34" charset="0"/>
              <a:buChar char="•"/>
            </a:pPr>
            <a:endParaRPr lang="fi-FI" sz="1600" dirty="0">
              <a:latin typeface="Calibri" panose="020F0502020204030204" pitchFamily="34" charset="0"/>
            </a:endParaRPr>
          </a:p>
          <a:p>
            <a:r>
              <a:rPr lang="fi-FI" sz="1600" dirty="0">
                <a:latin typeface="Calibri" panose="020F0502020204030204" pitchFamily="34" charset="0"/>
              </a:rPr>
              <a:t>*</a:t>
            </a:r>
            <a:r>
              <a:rPr lang="fi-FI" sz="1600" dirty="0"/>
              <a:t>yli 60% </a:t>
            </a:r>
            <a:r>
              <a:rPr lang="fi-FI" sz="1600" i="1" dirty="0"/>
              <a:t>paljon tai merkittävästi </a:t>
            </a:r>
            <a:r>
              <a:rPr lang="fi-FI" sz="1600" dirty="0"/>
              <a:t>-vastauksia</a:t>
            </a:r>
          </a:p>
        </p:txBody>
      </p:sp>
      <p:pic>
        <p:nvPicPr>
          <p:cNvPr id="5" name="Picture 2">
            <a:extLst>
              <a:ext uri="{FF2B5EF4-FFF2-40B4-BE49-F238E27FC236}">
                <a16:creationId xmlns:a16="http://schemas.microsoft.com/office/drawing/2014/main" id="{0ED45DFE-D285-4297-8024-B4132A154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90" y="5982066"/>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9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YHTEISTYÖN HAASTEET NYKYTILANTEESSA</a:t>
            </a: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pPr algn="ctr"/>
            <a:r>
              <a:rPr lang="fi-FI" sz="2800" dirty="0">
                <a:latin typeface="Calibri" panose="020F0502020204030204" pitchFamily="34" charset="0"/>
                <a:cs typeface="Arial" panose="020B0604020202020204" pitchFamily="34" charset="0"/>
              </a:rPr>
              <a:t>Millaisia haasteita olet kokenut katsomuskasvatusyhteistyössä?</a:t>
            </a:r>
          </a:p>
          <a:p>
            <a:pPr algn="ctr"/>
            <a:endParaRPr lang="fi-FI" sz="2800" dirty="0">
              <a:latin typeface="Calibri" panose="020F0502020204030204" pitchFamily="34" charset="0"/>
              <a:cs typeface="Arial" panose="020B0604020202020204" pitchFamily="34" charset="0"/>
            </a:endParaRPr>
          </a:p>
          <a:p>
            <a:pPr algn="ctr"/>
            <a:r>
              <a:rPr lang="fi-FI" sz="2800" dirty="0">
                <a:latin typeface="Calibri" panose="020F0502020204030204" pitchFamily="34" charset="0"/>
                <a:cs typeface="Arial" panose="020B0604020202020204" pitchFamily="34" charset="0"/>
              </a:rPr>
              <a:t>Väittämät</a:t>
            </a:r>
            <a:endParaRPr lang="fi-FI" sz="2800" dirty="0"/>
          </a:p>
          <a:p>
            <a:endParaRPr lang="fi-FI"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44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50D5F8B5-897B-41D8-8D92-151720519CD5}"/>
              </a:ext>
            </a:extLst>
          </p:cNvPr>
          <p:cNvSpPr txBox="1"/>
          <p:nvPr/>
        </p:nvSpPr>
        <p:spPr>
          <a:xfrm>
            <a:off x="1191492" y="729673"/>
            <a:ext cx="9917496" cy="5509200"/>
          </a:xfrm>
          <a:prstGeom prst="rect">
            <a:avLst/>
          </a:prstGeom>
          <a:noFill/>
        </p:spPr>
        <p:txBody>
          <a:bodyPr wrap="square">
            <a:spAutoFit/>
          </a:bodyPr>
          <a:lstStyle/>
          <a:p>
            <a:r>
              <a:rPr lang="fi-FI" sz="1800" dirty="0">
                <a:effectLst/>
                <a:latin typeface="Calibri" panose="020F0502020204030204" pitchFamily="34" charset="0"/>
                <a:ea typeface="Calibri" panose="020F0502020204030204" pitchFamily="34" charset="0"/>
                <a:cs typeface="Arial" panose="020B0604020202020204" pitchFamily="34" charset="0"/>
              </a:rPr>
              <a:t>Väittämät:</a:t>
            </a:r>
          </a:p>
          <a:p>
            <a:endParaRPr lang="fi-FI" dirty="0">
              <a:latin typeface="Calibri" panose="020F0502020204030204" pitchFamily="34" charset="0"/>
              <a:ea typeface="Calibri" panose="020F0502020204030204" pitchFamily="34" charset="0"/>
              <a:cs typeface="Arial" panose="020B0604020202020204" pitchFamily="34" charset="0"/>
            </a:endParaRPr>
          </a:p>
          <a:p>
            <a:pPr marL="285750" indent="-285750">
              <a:buFontTx/>
              <a:buChar char="-"/>
            </a:pPr>
            <a:r>
              <a:rPr lang="fi-FI" sz="2000" dirty="0">
                <a:effectLst/>
                <a:latin typeface="Calibri" panose="020F0502020204030204" pitchFamily="34" charset="0"/>
                <a:ea typeface="Calibri" panose="020F0502020204030204" pitchFamily="34" charset="0"/>
                <a:cs typeface="Arial" panose="020B0604020202020204" pitchFamily="34" charset="0"/>
              </a:rPr>
              <a:t>seurakunnalla on liian vähän resursseja katsomuskasvatusyhteistyöhön</a:t>
            </a:r>
          </a:p>
          <a:p>
            <a:pPr marL="285750" indent="-285750">
              <a:buFontTx/>
              <a:buChar char="-"/>
            </a:pPr>
            <a:r>
              <a:rPr lang="fi-FI" sz="2000" dirty="0">
                <a:effectLst/>
                <a:latin typeface="Calibri" panose="020F0502020204030204" pitchFamily="34" charset="0"/>
                <a:ea typeface="Calibri" panose="020F0502020204030204" pitchFamily="34" charset="0"/>
                <a:cs typeface="Arial" panose="020B0604020202020204" pitchFamily="34" charset="0"/>
              </a:rPr>
              <a:t>seurakunnan työntekijät eivät tunnista katsomuskasvatusyhteistyön mahdollisuuksia </a:t>
            </a:r>
          </a:p>
          <a:p>
            <a:pPr marL="285750" indent="-285750">
              <a:buFontTx/>
              <a:buChar char="-"/>
            </a:pPr>
            <a:r>
              <a:rPr lang="fi-FI" sz="2000" dirty="0">
                <a:latin typeface="Calibri" panose="020F0502020204030204" pitchFamily="34" charset="0"/>
                <a:cs typeface="Arial" panose="020B0604020202020204" pitchFamily="34" charset="0"/>
              </a:rPr>
              <a:t>seurakunnan työntekijöillä ei ole riittävästi osaamista katsomuskasvatuksen yhteistyöstä</a:t>
            </a:r>
          </a:p>
          <a:p>
            <a:pPr marL="285750" indent="-285750">
              <a:buFontTx/>
              <a:buChar char="-"/>
            </a:pPr>
            <a:r>
              <a:rPr lang="fi-FI" sz="2000" dirty="0">
                <a:latin typeface="Calibri" panose="020F0502020204030204" pitchFamily="34" charset="0"/>
                <a:cs typeface="Arial" panose="020B0604020202020204" pitchFamily="34" charset="0"/>
              </a:rPr>
              <a:t>seurakunnassa ei koeta </a:t>
            </a:r>
            <a:r>
              <a:rPr lang="fi-FI" sz="2000" dirty="0">
                <a:effectLst/>
                <a:latin typeface="Calibri" panose="020F0502020204030204" pitchFamily="34" charset="0"/>
                <a:ea typeface="Calibri" panose="020F0502020204030204" pitchFamily="34" charset="0"/>
                <a:cs typeface="Arial" panose="020B0604020202020204" pitchFamily="34" charset="0"/>
              </a:rPr>
              <a:t>katsomuskasvatusyhteistyötä tarpeelliseksi</a:t>
            </a:r>
            <a:r>
              <a:rPr lang="fi-FI" sz="2000" dirty="0">
                <a:latin typeface="Calibri" panose="020F0502020204030204" pitchFamily="34" charset="0"/>
                <a:cs typeface="Arial" panose="020B0604020202020204" pitchFamily="34" charset="0"/>
              </a:rPr>
              <a:t> </a:t>
            </a:r>
          </a:p>
          <a:p>
            <a:pPr marL="285750" indent="-285750">
              <a:buFontTx/>
              <a:buChar char="-"/>
            </a:pPr>
            <a:r>
              <a:rPr lang="fi-FI" sz="2000" dirty="0">
                <a:effectLst/>
                <a:latin typeface="Calibri" panose="020F0502020204030204" pitchFamily="34" charset="0"/>
                <a:ea typeface="Calibri" panose="020F0502020204030204" pitchFamily="34" charset="0"/>
                <a:cs typeface="Arial" panose="020B0604020202020204" pitchFamily="34" charset="0"/>
              </a:rPr>
              <a:t>osa varhaiskasvatusyksiköistä toivoo seurakunnalta paljon tukea varhaiskasvatuksen toteuttamiseen</a:t>
            </a:r>
          </a:p>
          <a:p>
            <a:pPr marL="285750" indent="-285750">
              <a:buFontTx/>
              <a:buChar char="-"/>
            </a:pPr>
            <a:r>
              <a:rPr lang="fi-FI" sz="2000" dirty="0">
                <a:latin typeface="Calibri" panose="020F0502020204030204" pitchFamily="34" charset="0"/>
                <a:ea typeface="Calibri" panose="020F0502020204030204" pitchFamily="34" charset="0"/>
                <a:cs typeface="Arial" panose="020B0604020202020204" pitchFamily="34" charset="0"/>
              </a:rPr>
              <a:t>kunnan varhaiskasvatuksella on liian vähän resursseja tehdä yhteistyötä seurakunnan kanssa</a:t>
            </a:r>
            <a:endParaRPr lang="fi-FI" sz="20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Tx/>
              <a:buChar char="-"/>
            </a:pPr>
            <a:r>
              <a:rPr lang="fi-FI" sz="2000" dirty="0">
                <a:effectLst/>
                <a:latin typeface="Calibri" panose="020F0502020204030204" pitchFamily="34" charset="0"/>
                <a:ea typeface="Calibri" panose="020F0502020204030204" pitchFamily="34" charset="0"/>
                <a:cs typeface="Arial" panose="020B0604020202020204" pitchFamily="34" charset="0"/>
              </a:rPr>
              <a:t>kunnan varhaiskasvatus ei koe tarpeelliseksi tehdä katsomuskasvatusyhteistyötä seurakunnan kanssa</a:t>
            </a:r>
          </a:p>
          <a:p>
            <a:pPr marL="285750" indent="-285750">
              <a:buFontTx/>
              <a:buChar char="-"/>
            </a:pPr>
            <a:r>
              <a:rPr lang="fi-FI" sz="2000" dirty="0">
                <a:latin typeface="Calibri" panose="020F0502020204030204" pitchFamily="34" charset="0"/>
                <a:ea typeface="Calibri" panose="020F0502020204030204" pitchFamily="34" charset="0"/>
                <a:cs typeface="Arial" panose="020B0604020202020204" pitchFamily="34" charset="0"/>
              </a:rPr>
              <a:t>k</a:t>
            </a:r>
            <a:r>
              <a:rPr lang="fi-FI" sz="2000" dirty="0">
                <a:effectLst/>
                <a:latin typeface="Calibri" panose="020F0502020204030204" pitchFamily="34" charset="0"/>
                <a:ea typeface="Calibri" panose="020F0502020204030204" pitchFamily="34" charset="0"/>
                <a:cs typeface="Arial" panose="020B0604020202020204" pitchFamily="34" charset="0"/>
              </a:rPr>
              <a:t>unnan varhaiskasvatuksen toimijat ovat epävarmoja, miten huoltajat suhtautuvat seurakunnan kanssa tehtävään katsomuskasvatusyhteistyöhön</a:t>
            </a:r>
          </a:p>
          <a:p>
            <a:pPr marL="285750" indent="-285750">
              <a:buFontTx/>
              <a:buChar char="-"/>
            </a:pPr>
            <a:r>
              <a:rPr lang="fi-FI" sz="2000" dirty="0">
                <a:effectLst/>
                <a:latin typeface="Calibri" panose="020F0502020204030204" pitchFamily="34" charset="0"/>
                <a:ea typeface="Calibri" panose="020F0502020204030204" pitchFamily="34" charset="0"/>
                <a:cs typeface="Arial" panose="020B0604020202020204" pitchFamily="34" charset="0"/>
              </a:rPr>
              <a:t>kunnan varhaiskasvatuksen henkilökunnalla ei ole riittävästi osaamista ja tietoa katsomuksista ja uskonnoista</a:t>
            </a:r>
            <a:endParaRPr lang="fi-FI" sz="2000" dirty="0">
              <a:latin typeface="Calibri" panose="020F0502020204030204" pitchFamily="34" charset="0"/>
              <a:ea typeface="Calibri" panose="020F0502020204030204" pitchFamily="34" charset="0"/>
              <a:cs typeface="Arial" panose="020B0604020202020204" pitchFamily="34" charset="0"/>
            </a:endParaRPr>
          </a:p>
          <a:p>
            <a:r>
              <a:rPr lang="fi-FI" sz="1800" dirty="0">
                <a:solidFill>
                  <a:srgbClr val="171415"/>
                </a:solidFill>
                <a:effectLst/>
                <a:ea typeface="Times New Roman" panose="02020603050405020304" pitchFamily="18" charset="0"/>
                <a:cs typeface="Verdana-Bold_var1"/>
              </a:rPr>
              <a:t>Vastausvaihtoehdot: 1=ei lainkaan, 2=vähän, 3=jonkin verran, 4=paljon, 5=hyvin paljon</a:t>
            </a:r>
          </a:p>
          <a:p>
            <a:endParaRPr lang="fi-FI" dirty="0"/>
          </a:p>
        </p:txBody>
      </p:sp>
      <p:pic>
        <p:nvPicPr>
          <p:cNvPr id="4" name="Picture 2">
            <a:extLst>
              <a:ext uri="{FF2B5EF4-FFF2-40B4-BE49-F238E27FC236}">
                <a16:creationId xmlns:a16="http://schemas.microsoft.com/office/drawing/2014/main" id="{2B2372A2-F5C0-49BF-9DE7-9A01AB049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6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B1DACD-D60E-4009-BCAC-B5FA63326B21}"/>
              </a:ext>
            </a:extLst>
          </p:cNvPr>
          <p:cNvSpPr>
            <a:spLocks noGrp="1"/>
          </p:cNvSpPr>
          <p:nvPr>
            <p:ph type="title"/>
          </p:nvPr>
        </p:nvSpPr>
        <p:spPr>
          <a:xfrm>
            <a:off x="838200" y="365126"/>
            <a:ext cx="10515600" cy="724766"/>
          </a:xfrm>
        </p:spPr>
        <p:txBody>
          <a:bodyPr>
            <a:normAutofit fontScale="90000"/>
          </a:bodyPr>
          <a:lstStyle/>
          <a:p>
            <a:pPr algn="ctr"/>
            <a:br>
              <a:rPr lang="fi-FI" sz="4400" dirty="0">
                <a:effectLst/>
                <a:latin typeface="Calibri" panose="020F0502020204030204" pitchFamily="34" charset="0"/>
                <a:ea typeface="Calibri" panose="020F0502020204030204" pitchFamily="34" charset="0"/>
                <a:cs typeface="Arial" panose="020B0604020202020204" pitchFamily="34" charset="0"/>
              </a:rPr>
            </a:br>
            <a:r>
              <a:rPr lang="fi-FI" sz="3600" dirty="0">
                <a:solidFill>
                  <a:srgbClr val="E01582"/>
                </a:solidFill>
                <a:effectLst/>
                <a:ea typeface="Calibri" panose="020F0502020204030204" pitchFamily="34" charset="0"/>
                <a:cs typeface="Arial" panose="020B0604020202020204" pitchFamily="34" charset="0"/>
              </a:rPr>
              <a:t>Yhteistyön haasteet nykytilanteessa</a:t>
            </a:r>
            <a:br>
              <a:rPr lang="fi-FI" sz="3600" dirty="0">
                <a:solidFill>
                  <a:srgbClr val="E01582"/>
                </a:solidFill>
                <a:effectLst/>
                <a:ea typeface="Calibri" panose="020F0502020204030204" pitchFamily="34" charset="0"/>
                <a:cs typeface="Arial" panose="020B0604020202020204" pitchFamily="34" charset="0"/>
              </a:rPr>
            </a:br>
            <a:r>
              <a:rPr lang="fi-FI" sz="3600" dirty="0">
                <a:solidFill>
                  <a:srgbClr val="E01582"/>
                </a:solidFill>
                <a:effectLst/>
                <a:ea typeface="Calibri" panose="020F0502020204030204" pitchFamily="34" charset="0"/>
                <a:cs typeface="Arial" panose="020B0604020202020204" pitchFamily="34" charset="0"/>
              </a:rPr>
              <a:t>- nostoja vastauksista</a:t>
            </a:r>
            <a:br>
              <a:rPr lang="fi-FI" sz="4400" dirty="0">
                <a:effectLst/>
                <a:ea typeface="Calibri" panose="020F0502020204030204" pitchFamily="34" charset="0"/>
                <a:cs typeface="Arial" panose="020B0604020202020204" pitchFamily="34" charset="0"/>
              </a:rPr>
            </a:br>
            <a:endParaRPr lang="fi-FI" dirty="0"/>
          </a:p>
        </p:txBody>
      </p:sp>
      <p:sp>
        <p:nvSpPr>
          <p:cNvPr id="3" name="Sisällön paikkamerkki 2">
            <a:extLst>
              <a:ext uri="{FF2B5EF4-FFF2-40B4-BE49-F238E27FC236}">
                <a16:creationId xmlns:a16="http://schemas.microsoft.com/office/drawing/2014/main" id="{E6EB80B9-4786-42C6-A282-4C5D6C4415DB}"/>
              </a:ext>
            </a:extLst>
          </p:cNvPr>
          <p:cNvSpPr>
            <a:spLocks noGrp="1"/>
          </p:cNvSpPr>
          <p:nvPr>
            <p:ph idx="1"/>
          </p:nvPr>
        </p:nvSpPr>
        <p:spPr>
          <a:xfrm>
            <a:off x="416005" y="1549101"/>
            <a:ext cx="11040889" cy="4221384"/>
          </a:xfrm>
        </p:spPr>
        <p:txBody>
          <a:bodyPr>
            <a:normAutofit/>
          </a:bodyPr>
          <a:lstStyle/>
          <a:p>
            <a:pPr marL="0" indent="0">
              <a:lnSpc>
                <a:spcPct val="107000"/>
              </a:lnSpc>
              <a:spcAft>
                <a:spcPts val="800"/>
              </a:spcAft>
              <a:buNone/>
            </a:pPr>
            <a:r>
              <a:rPr lang="fi-FI" sz="1800" b="1" i="1" dirty="0">
                <a:effectLst/>
                <a:latin typeface="Calibri" panose="020F0502020204030204" pitchFamily="34" charset="0"/>
                <a:ea typeface="Calibri" panose="020F0502020204030204" pitchFamily="34" charset="0"/>
                <a:cs typeface="Times New Roman" panose="02020603050405020304" pitchFamily="18" charset="0"/>
              </a:rPr>
              <a:t>paljon tai hyvin paljon </a:t>
            </a:r>
            <a:r>
              <a:rPr lang="fi-FI" sz="1800" dirty="0">
                <a:effectLst/>
                <a:latin typeface="Calibri" panose="020F0502020204030204" pitchFamily="34" charset="0"/>
                <a:ea typeface="Calibri" panose="020F0502020204030204" pitchFamily="34" charset="0"/>
                <a:cs typeface="Times New Roman" panose="02020603050405020304" pitchFamily="18" charset="0"/>
              </a:rPr>
              <a:t>–vastaukset laskettu yhteen, jolloin seuraavat väittämät ovat kärjessä: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kunnan varhaiskasvatuksen toimijoilla ei ole riittävästi osaamista ja tietoa katsomuksista ja uskonnoista (46,03 %)</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kunnan varhaiskasvatuksen toimijat ovat epävarmoja  miten huoltajat suhtautuvat seurakunnan kanssa tehtävään  katsomuskasvatusyhteistyöhön (45,55 %)</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kunnan varhaiskasvatuksella on liian vähän resursseja tehdä katsomuskasvatusyhteistyötä seurakunnan kanssa (32,98 %)</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kunnan varhaiskasvatus ei koe tarpeelliseksi tehdä katsomuskasvatusyhteistyötä seurakunnan kanssa (27,96 %)</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seurakunnalla on liian vähän resursseja katsomuskasvatusyhteistyöhön (26,17 %)</a:t>
            </a:r>
            <a:endParaRPr lang="fi-FI" dirty="0"/>
          </a:p>
        </p:txBody>
      </p:sp>
      <p:pic>
        <p:nvPicPr>
          <p:cNvPr id="4" name="Picture 2">
            <a:extLst>
              <a:ext uri="{FF2B5EF4-FFF2-40B4-BE49-F238E27FC236}">
                <a16:creationId xmlns:a16="http://schemas.microsoft.com/office/drawing/2014/main" id="{56CAEB81-CB8D-4332-B00F-DA7E9A834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89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lnSpc>
                <a:spcPct val="107000"/>
              </a:lnSpc>
              <a:spcBef>
                <a:spcPts val="1200"/>
              </a:spcBef>
            </a:pPr>
            <a:r>
              <a:rPr lang="fi-FI" sz="3600" b="1" kern="0" dirty="0">
                <a:effectLst/>
                <a:latin typeface="Calibri Light" panose="020F0302020204030204" pitchFamily="34" charset="0"/>
                <a:ea typeface="Yu Gothic Light" panose="020B0300000000000000" pitchFamily="34" charset="-128"/>
                <a:cs typeface="Times New Roman" panose="02020603050405020304" pitchFamily="18" charset="0"/>
              </a:rPr>
              <a:t>KATSOMUSKASVATUKSEN MERKITYS LAPSELLE, PERHEILLE, SEURAKUNNALLE JA YHTEISKUNNALLE</a:t>
            </a: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1200"/>
              </a:spcBef>
            </a:pPr>
            <a:r>
              <a:rPr lang="fi-FI" sz="2800" b="1" kern="0" dirty="0">
                <a:effectLst/>
                <a:latin typeface="Calibri Light" panose="020F0302020204030204" pitchFamily="34" charset="0"/>
                <a:ea typeface="Yu Gothic Light" panose="020B0300000000000000" pitchFamily="34" charset="-128"/>
                <a:cs typeface="Times New Roman" panose="02020603050405020304" pitchFamily="18" charset="0"/>
              </a:rPr>
              <a:t>Avovastauksia </a:t>
            </a:r>
            <a:r>
              <a:rPr lang="fi-FI" sz="2800" dirty="0">
                <a:effectLst/>
                <a:latin typeface="Calibri" panose="020F0502020204030204" pitchFamily="34" charset="0"/>
                <a:ea typeface="Calibri" panose="020F0502020204030204" pitchFamily="34" charset="0"/>
                <a:cs typeface="Arial" panose="020B0604020202020204" pitchFamily="34" charset="0"/>
              </a:rPr>
              <a:t>139</a:t>
            </a:r>
          </a:p>
          <a:p>
            <a:pPr algn="ctr">
              <a:lnSpc>
                <a:spcPct val="107000"/>
              </a:lnSpc>
              <a:spcBef>
                <a:spcPts val="1200"/>
              </a:spcBef>
            </a:pPr>
            <a:r>
              <a:rPr lang="fi-FI" sz="2800" dirty="0">
                <a:effectLst/>
                <a:latin typeface="Calibri" panose="020F0502020204030204" pitchFamily="34" charset="0"/>
                <a:ea typeface="Calibri" panose="020F0502020204030204" pitchFamily="34" charset="0"/>
                <a:cs typeface="Arial" panose="020B0604020202020204" pitchFamily="34" charset="0"/>
              </a:rPr>
              <a:t>Esimerkkejä vastauksista</a:t>
            </a:r>
          </a:p>
          <a:p>
            <a:endParaRPr lang="fi-FI"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946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B195B7E-D0E0-48C3-AD34-8ABA9F8D25E0}"/>
              </a:ext>
            </a:extLst>
          </p:cNvPr>
          <p:cNvSpPr txBox="1"/>
          <p:nvPr/>
        </p:nvSpPr>
        <p:spPr>
          <a:xfrm>
            <a:off x="290456" y="742278"/>
            <a:ext cx="10983557" cy="5641737"/>
          </a:xfrm>
          <a:prstGeom prst="rect">
            <a:avLst/>
          </a:prstGeom>
          <a:noFill/>
        </p:spPr>
        <p:txBody>
          <a:bodyPr wrap="square" rtlCol="0">
            <a:spAutoFit/>
          </a:bodyPr>
          <a:lstStyle/>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”Lapsen kokonaisvaltaista kasvua tukevaa”</a:t>
            </a: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”Tärkeä merkitys, sillä se kasvattaa lapsen identiteettiä ja hän ymmärtää, mistä tulee.”</a:t>
            </a: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"Antaa juuret lapselle ja vahvistaa identiteettiä. Piirtää näkyviin arvoja ja asioita, jotka ympäröivässä yhteisössä sekä yhteiskunnassamme on tärkeitä ja ylläpidettäviä."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”Tosi tärkeä merkitys ihan lasten yleissivistyksen kannalta. Lisäksi on tärkeää, että kirkko toimijana näkyy yhteiskunnassa.”</a:t>
            </a: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”Seurakunnan ja perheiden välinen yhteys säilyy ja kynnys osallistua muihinkin seurakunnan tilaisuuksiin madaltuu.”</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”Katsomusten yhdenvertaisuus vahvistaa lapsen ja perheen hyvinvointia, sekä lisää keskustelua positiivisesta uskonnonvapaudesta yhteiskunnassa.”</a:t>
            </a: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”Kukaan ei voi kasvaa tyhjiössä, kaikilla on joku katsomus. Toisten katsomuksiin tutustuminen lisää suvaitsevuutta ja ymmärrystä toisia kohtaan.”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1113790" indent="-285750">
              <a:lnSpc>
                <a:spcPct val="107000"/>
              </a:lnSpc>
              <a:spcAft>
                <a:spcPts val="800"/>
              </a:spcAft>
              <a:buFont typeface="Arial" panose="020B0604020202020204" pitchFamily="34" charset="0"/>
              <a:buChar char="•"/>
            </a:pPr>
            <a:r>
              <a:rPr lang="fi-FI" sz="1800" i="1" dirty="0">
                <a:effectLst/>
                <a:latin typeface="Calibri" panose="020F0502020204030204" pitchFamily="34" charset="0"/>
                <a:ea typeface="Calibri" panose="020F0502020204030204" pitchFamily="34" charset="0"/>
                <a:cs typeface="Times New Roman" panose="02020603050405020304" pitchFamily="18" charset="0"/>
              </a:rPr>
              <a:t>”Luo yhteiskuntarauhaa, suvaitsevaisuutta, uskontotulkkeja, lisää ymmärrystä ja yhteistyön mahdollisuuksia, toisen pyhän kunnioittamista, rikastaa, rakentaa yhteyksiä ja oikeanlaista dialogista kohtaamista”</a:t>
            </a:r>
          </a:p>
          <a:p>
            <a:pPr marL="828040">
              <a:lnSpc>
                <a:spcPct val="107000"/>
              </a:lnSpc>
              <a:spcAft>
                <a:spcPts val="800"/>
              </a:spcAft>
            </a:pPr>
            <a:endParaRPr lang="fi-FI" dirty="0"/>
          </a:p>
        </p:txBody>
      </p:sp>
      <p:pic>
        <p:nvPicPr>
          <p:cNvPr id="3" name="Picture 2">
            <a:extLst>
              <a:ext uri="{FF2B5EF4-FFF2-40B4-BE49-F238E27FC236}">
                <a16:creationId xmlns:a16="http://schemas.microsoft.com/office/drawing/2014/main" id="{A4C632C3-501F-4F9B-A159-CEC0F1BC4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7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Yu Gothic Light" panose="020B0300000000000000" pitchFamily="34" charset="-128"/>
                <a:cs typeface="Calibri" panose="020F0502020204030204" pitchFamily="34" charset="0"/>
              </a:rPr>
              <a:t>YLEISSIVISTÄVÄ KATSOMUSKASVATUS KATSOMUSKASVATUSYHTEISTYÖSSÄ</a:t>
            </a:r>
            <a:endParaRPr lang="fi-FI" sz="3600" dirty="0">
              <a:latin typeface="Calibri" panose="020F0502020204030204" pitchFamily="34" charset="0"/>
              <a:cs typeface="Calibri" panose="020F0502020204030204" pitchFamily="34" charset="0"/>
            </a:endParaRP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600" dirty="0">
                <a:latin typeface="Calibri" panose="020F0502020204030204" pitchFamily="34" charset="0"/>
                <a:ea typeface="Calibri" panose="020F0502020204030204" pitchFamily="34" charset="0"/>
                <a:cs typeface="Calibri" panose="020F0502020204030204" pitchFamily="34" charset="0"/>
              </a:rPr>
              <a:t>Monivalintavastaukset</a:t>
            </a:r>
            <a:r>
              <a:rPr lang="fi-FI" sz="2600" dirty="0">
                <a:effectLst/>
                <a:latin typeface="Calibri" panose="020F0502020204030204" pitchFamily="34" charset="0"/>
                <a:ea typeface="Calibri" panose="020F0502020204030204" pitchFamily="34" charset="0"/>
                <a:cs typeface="Calibri" panose="020F0502020204030204" pitchFamily="34" charset="0"/>
              </a:rPr>
              <a:t> ja lisäksi avovastausmahdollisuus </a:t>
            </a:r>
            <a:endParaRPr lang="fi-FI" sz="2000" dirty="0">
              <a:effectLst/>
              <a:latin typeface="Calibri" panose="020F0502020204030204" pitchFamily="34" charset="0"/>
              <a:ea typeface="Calibri" panose="020F0502020204030204" pitchFamily="34" charset="0"/>
              <a:cs typeface="Arial" panose="020B0604020202020204" pitchFamily="34" charset="0"/>
            </a:endParaRPr>
          </a:p>
          <a:p>
            <a:endParaRPr lang="fi-FI"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626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82DD96-4ABF-4DD6-B8E1-8ED5E19C3410}"/>
              </a:ext>
            </a:extLst>
          </p:cNvPr>
          <p:cNvSpPr>
            <a:spLocks noGrp="1"/>
          </p:cNvSpPr>
          <p:nvPr>
            <p:ph type="title"/>
          </p:nvPr>
        </p:nvSpPr>
        <p:spPr/>
        <p:txBody>
          <a:bodyPr>
            <a:noAutofit/>
          </a:bodyPr>
          <a:lstStyle/>
          <a:p>
            <a:pPr algn="ctr"/>
            <a:r>
              <a:rPr lang="fi-FI" sz="3200" dirty="0"/>
              <a:t>Selvityksen prosessi ja aikataulu</a:t>
            </a:r>
          </a:p>
        </p:txBody>
      </p:sp>
      <p:sp>
        <p:nvSpPr>
          <p:cNvPr id="3" name="Sisällön paikkamerkki 2">
            <a:extLst>
              <a:ext uri="{FF2B5EF4-FFF2-40B4-BE49-F238E27FC236}">
                <a16:creationId xmlns:a16="http://schemas.microsoft.com/office/drawing/2014/main" id="{AF32C1EC-598C-4F9F-B81E-046DC0E65852}"/>
              </a:ext>
            </a:extLst>
          </p:cNvPr>
          <p:cNvSpPr>
            <a:spLocks noGrp="1"/>
          </p:cNvSpPr>
          <p:nvPr>
            <p:ph idx="1"/>
          </p:nvPr>
        </p:nvSpPr>
        <p:spPr/>
        <p:txBody>
          <a:bodyPr/>
          <a:lstStyle/>
          <a:p>
            <a:pPr>
              <a:buFont typeface="Arial" panose="020B0604020202020204" pitchFamily="34" charset="0"/>
              <a:buChar char="•"/>
            </a:pPr>
            <a:endParaRPr lang="fi-FI" dirty="0"/>
          </a:p>
          <a:p>
            <a:pPr>
              <a:buFont typeface="Arial" panose="020B0604020202020204" pitchFamily="34" charset="0"/>
              <a:buChar char="•"/>
            </a:pPr>
            <a:r>
              <a:rPr lang="fi-FI" dirty="0"/>
              <a:t>Selvitys toteutettiin projektina </a:t>
            </a:r>
          </a:p>
          <a:p>
            <a:pPr>
              <a:buFont typeface="Arial" panose="020B0604020202020204" pitchFamily="34" charset="0"/>
              <a:buChar char="•"/>
            </a:pPr>
            <a:r>
              <a:rPr lang="fi-FI" dirty="0"/>
              <a:t>Projektityöntekijänä sosionomi (AMK) Terhi Kuoppala</a:t>
            </a:r>
          </a:p>
          <a:p>
            <a:pPr>
              <a:buFont typeface="Arial" panose="020B0604020202020204" pitchFamily="34" charset="0"/>
              <a:buChar char="•"/>
            </a:pPr>
            <a:r>
              <a:rPr lang="fi-FI" dirty="0"/>
              <a:t>Suomenkielinen </a:t>
            </a:r>
            <a:r>
              <a:rPr lang="fi-FI" dirty="0" err="1"/>
              <a:t>webropol</a:t>
            </a:r>
            <a:r>
              <a:rPr lang="fi-FI" dirty="0"/>
              <a:t>-kysely tehtiin touko-kesäkuussa 2020 (siirtyi pari kuukautta koronapandemian takia)</a:t>
            </a:r>
          </a:p>
          <a:p>
            <a:pPr>
              <a:buFont typeface="Arial" panose="020B0604020202020204" pitchFamily="34" charset="0"/>
              <a:buChar char="•"/>
            </a:pPr>
            <a:r>
              <a:rPr lang="fi-FI" dirty="0"/>
              <a:t>Haastatteluja tehtiin sekä kesällä että alkusyksystä 2020</a:t>
            </a:r>
          </a:p>
          <a:p>
            <a:pPr>
              <a:buFont typeface="Arial" panose="020B0604020202020204" pitchFamily="34" charset="0"/>
              <a:buChar char="•"/>
            </a:pPr>
            <a:r>
              <a:rPr lang="fi-FI" dirty="0"/>
              <a:t>Ruotsinkielinen </a:t>
            </a:r>
            <a:r>
              <a:rPr lang="fi-FI" dirty="0" err="1"/>
              <a:t>webropol</a:t>
            </a:r>
            <a:r>
              <a:rPr lang="fi-FI" dirty="0"/>
              <a:t>-kysely tehtiin alkusyksyllä 2020, tulosten analysointi vielä kesken</a:t>
            </a:r>
          </a:p>
          <a:p>
            <a:pPr>
              <a:buFont typeface="Arial" panose="020B0604020202020204" pitchFamily="34" charset="0"/>
              <a:buChar char="•"/>
            </a:pPr>
            <a:r>
              <a:rPr lang="fi-FI" b="0" i="0" dirty="0">
                <a:solidFill>
                  <a:srgbClr val="000000"/>
                </a:solidFill>
                <a:effectLst/>
                <a:latin typeface="+mj-lt"/>
                <a:cs typeface="Calibri" panose="020F0502020204030204" pitchFamily="34" charset="0"/>
              </a:rPr>
              <a:t>Kysely järjestettiin niin, että vastaajien anonymiteetti säilyy. Myös haastattelujen on sitouduttu haastateltavien anonymiteetin säilyttämiseen</a:t>
            </a:r>
            <a:endParaRPr lang="fi-FI" dirty="0">
              <a:latin typeface="+mj-lt"/>
              <a:cs typeface="Calibri" panose="020F0502020204030204" pitchFamily="34" charset="0"/>
            </a:endParaRPr>
          </a:p>
          <a:p>
            <a:pPr marL="0" indent="0">
              <a:buNone/>
            </a:pPr>
            <a:endParaRPr lang="fi-FI" dirty="0"/>
          </a:p>
          <a:p>
            <a:pPr marL="0" indent="0">
              <a:buNone/>
            </a:pPr>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986CDEFD-FC9C-4508-AEF6-0E87DA602B47}"/>
              </a:ext>
            </a:extLst>
          </p:cNvPr>
          <p:cNvSpPr>
            <a:spLocks noGrp="1"/>
          </p:cNvSpPr>
          <p:nvPr>
            <p:ph type="dt" sz="half" idx="2"/>
          </p:nvPr>
        </p:nvSpPr>
        <p:spPr/>
        <p:txBody>
          <a:bodyPr/>
          <a:lstStyle/>
          <a:p>
            <a:r>
              <a:rPr lang="fi-FI"/>
              <a:t>Hanna Pulkkinen/SO/2017</a:t>
            </a:r>
            <a:endParaRPr lang="fi-FI" b="1"/>
          </a:p>
        </p:txBody>
      </p:sp>
    </p:spTree>
    <p:extLst>
      <p:ext uri="{BB962C8B-B14F-4D97-AF65-F5344CB8AC3E}">
        <p14:creationId xmlns:p14="http://schemas.microsoft.com/office/powerpoint/2010/main" val="2833974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479ED132-6F44-4D35-BA4E-9E5AFAFD22FF}"/>
              </a:ext>
            </a:extLst>
          </p:cNvPr>
          <p:cNvGraphicFramePr/>
          <p:nvPr/>
        </p:nvGraphicFramePr>
        <p:xfrm>
          <a:off x="3798854" y="1225482"/>
          <a:ext cx="7723761" cy="46887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B2D84D81-42E2-4C27-8423-D71CBA311E6C}"/>
              </a:ext>
            </a:extLst>
          </p:cNvPr>
          <p:cNvSpPr txBox="1"/>
          <p:nvPr/>
        </p:nvSpPr>
        <p:spPr>
          <a:xfrm>
            <a:off x="466722" y="1305341"/>
            <a:ext cx="3193928" cy="4247317"/>
          </a:xfrm>
          <a:prstGeom prst="rect">
            <a:avLst/>
          </a:prstGeom>
          <a:noFill/>
        </p:spPr>
        <p:txBody>
          <a:bodyPr wrap="square" rtlCol="0">
            <a:spAutoFit/>
          </a:bodyPr>
          <a:lstStyle/>
          <a:p>
            <a:pPr marL="285750" indent="-285750">
              <a:buFont typeface="Arial" panose="020B0604020202020204" pitchFamily="34" charset="0"/>
              <a:buChar char="•"/>
            </a:pPr>
            <a:r>
              <a:rPr lang="fi-FI" dirty="0"/>
              <a:t>Yleisimmin yleissivistävä katsomuskasvatusyhteistyö </a:t>
            </a:r>
            <a:r>
              <a:rPr lang="fi-FI" b="1" dirty="0"/>
              <a:t>liittyy kirkkovuoden juhliin.</a:t>
            </a:r>
          </a:p>
          <a:p>
            <a:r>
              <a:rPr lang="fi-FI" dirty="0"/>
              <a:t>     </a:t>
            </a:r>
          </a:p>
          <a:p>
            <a:pPr marL="285750" indent="-285750">
              <a:buFont typeface="Arial" panose="020B0604020202020204" pitchFamily="34" charset="0"/>
              <a:buChar char="•"/>
            </a:pPr>
            <a:r>
              <a:rPr lang="fi-FI" b="1" dirty="0"/>
              <a:t>Seurakunnan tilojen hyödyntäminen oppimisympäristönä</a:t>
            </a:r>
            <a:r>
              <a:rPr lang="fi-FI" dirty="0"/>
              <a:t> on myös kohtuullisen yleistä</a:t>
            </a:r>
            <a:endParaRPr lang="fi-FI" b="1" dirty="0"/>
          </a:p>
          <a:p>
            <a:endParaRPr lang="fi-FI" dirty="0"/>
          </a:p>
          <a:p>
            <a:r>
              <a:rPr lang="fi-FI" dirty="0"/>
              <a:t>Kehittämiskohteita:</a:t>
            </a:r>
          </a:p>
          <a:p>
            <a:r>
              <a:rPr lang="fi-FI" dirty="0"/>
              <a:t>luontoympäristöt, taide ja yhteisymmärryksen viikko sekä seurakunnan tilat oppimisympäristöinä</a:t>
            </a:r>
          </a:p>
          <a:p>
            <a:endParaRPr lang="fi-FI" dirty="0"/>
          </a:p>
        </p:txBody>
      </p:sp>
      <p:sp>
        <p:nvSpPr>
          <p:cNvPr id="4" name="Nuoli: Alas 3">
            <a:extLst>
              <a:ext uri="{FF2B5EF4-FFF2-40B4-BE49-F238E27FC236}">
                <a16:creationId xmlns:a16="http://schemas.microsoft.com/office/drawing/2014/main" id="{2D6313A6-B363-4D56-88BE-3FEA1B5332EB}"/>
              </a:ext>
            </a:extLst>
          </p:cNvPr>
          <p:cNvSpPr/>
          <p:nvPr/>
        </p:nvSpPr>
        <p:spPr>
          <a:xfrm rot="3492496">
            <a:off x="11455940" y="3681277"/>
            <a:ext cx="133350" cy="8286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6" name="Nuoli: Alas 5">
            <a:extLst>
              <a:ext uri="{FF2B5EF4-FFF2-40B4-BE49-F238E27FC236}">
                <a16:creationId xmlns:a16="http://schemas.microsoft.com/office/drawing/2014/main" id="{845ADBDB-1D01-411F-AB86-885A17E6DE18}"/>
              </a:ext>
            </a:extLst>
          </p:cNvPr>
          <p:cNvSpPr/>
          <p:nvPr/>
        </p:nvSpPr>
        <p:spPr>
          <a:xfrm rot="2302227">
            <a:off x="9715985" y="3155511"/>
            <a:ext cx="133350" cy="8286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7" name="Nuoli: Alas 6">
            <a:extLst>
              <a:ext uri="{FF2B5EF4-FFF2-40B4-BE49-F238E27FC236}">
                <a16:creationId xmlns:a16="http://schemas.microsoft.com/office/drawing/2014/main" id="{B96674F5-EA4F-4AC5-A0F6-3FC2120693AD}"/>
              </a:ext>
            </a:extLst>
          </p:cNvPr>
          <p:cNvSpPr/>
          <p:nvPr/>
        </p:nvSpPr>
        <p:spPr>
          <a:xfrm rot="5119746">
            <a:off x="8912395" y="3738744"/>
            <a:ext cx="133350" cy="8286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8" name="Nuoli: Alas 7">
            <a:extLst>
              <a:ext uri="{FF2B5EF4-FFF2-40B4-BE49-F238E27FC236}">
                <a16:creationId xmlns:a16="http://schemas.microsoft.com/office/drawing/2014/main" id="{AD1E8F20-2F0C-42C6-B1A3-99D768B4A9E9}"/>
              </a:ext>
            </a:extLst>
          </p:cNvPr>
          <p:cNvSpPr/>
          <p:nvPr/>
        </p:nvSpPr>
        <p:spPr>
          <a:xfrm rot="3243710">
            <a:off x="11284001" y="4615095"/>
            <a:ext cx="133350" cy="8286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6091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CF385F7-DE19-4AAC-B945-56207B734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850" y="1003729"/>
            <a:ext cx="7483876" cy="5616793"/>
          </a:xfrm>
          <a:prstGeom prst="rect">
            <a:avLst/>
          </a:prstGeom>
        </p:spPr>
      </p:pic>
      <p:sp>
        <p:nvSpPr>
          <p:cNvPr id="4" name="Tekstiruutu 3">
            <a:extLst>
              <a:ext uri="{FF2B5EF4-FFF2-40B4-BE49-F238E27FC236}">
                <a16:creationId xmlns:a16="http://schemas.microsoft.com/office/drawing/2014/main" id="{71E33D6A-EB56-4015-A6BA-D8409532D853}"/>
              </a:ext>
            </a:extLst>
          </p:cNvPr>
          <p:cNvSpPr txBox="1"/>
          <p:nvPr/>
        </p:nvSpPr>
        <p:spPr>
          <a:xfrm>
            <a:off x="453225" y="1100831"/>
            <a:ext cx="2470490" cy="4801314"/>
          </a:xfrm>
          <a:prstGeom prst="rect">
            <a:avLst/>
          </a:prstGeom>
          <a:noFill/>
        </p:spPr>
        <p:txBody>
          <a:bodyPr wrap="square" rtlCol="0">
            <a:spAutoFit/>
          </a:bodyPr>
          <a:lstStyle/>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Lattiakuvat 33</a:t>
            </a:r>
          </a:p>
          <a:p>
            <a:pPr marL="285750" indent="-285750">
              <a:buFont typeface="Arial" panose="020B0604020202020204" pitchFamily="34" charset="0"/>
              <a:buChar char="•"/>
            </a:pPr>
            <a:r>
              <a:rPr lang="fi-FI" dirty="0"/>
              <a:t>Ilmaisu 21</a:t>
            </a:r>
          </a:p>
          <a:p>
            <a:pPr marL="285750" indent="-285750">
              <a:buFont typeface="Arial" panose="020B0604020202020204" pitchFamily="34" charset="0"/>
              <a:buChar char="•"/>
            </a:pPr>
            <a:r>
              <a:rPr lang="fi-FI" dirty="0"/>
              <a:t>Liikunta 14</a:t>
            </a:r>
          </a:p>
          <a:p>
            <a:pPr marL="285750" indent="-285750">
              <a:buFont typeface="Arial" panose="020B0604020202020204" pitchFamily="34" charset="0"/>
              <a:buChar char="•"/>
            </a:pPr>
            <a:r>
              <a:rPr lang="fi-FI" dirty="0"/>
              <a:t>Tutki tilaa 13</a:t>
            </a:r>
          </a:p>
          <a:p>
            <a:pPr marL="285750" indent="-285750">
              <a:buFont typeface="Arial" panose="020B0604020202020204" pitchFamily="34" charset="0"/>
              <a:buChar char="•"/>
            </a:pPr>
            <a:r>
              <a:rPr lang="fi-FI" dirty="0"/>
              <a:t>Eettiset teemat 13</a:t>
            </a:r>
          </a:p>
          <a:p>
            <a:pPr marL="285750" indent="-285750">
              <a:buFont typeface="Arial" panose="020B0604020202020204" pitchFamily="34" charset="0"/>
              <a:buChar char="•"/>
            </a:pPr>
            <a:r>
              <a:rPr lang="fi-FI" dirty="0"/>
              <a:t>Viiden aistin pedagogiikka 12</a:t>
            </a:r>
          </a:p>
          <a:p>
            <a:pPr marL="285750" indent="-285750">
              <a:buFont typeface="Arial" panose="020B0604020202020204" pitchFamily="34" charset="0"/>
              <a:buChar char="•"/>
            </a:pPr>
            <a:r>
              <a:rPr lang="fi-FI" dirty="0"/>
              <a:t>Lue kuvaa 7</a:t>
            </a:r>
          </a:p>
          <a:p>
            <a:pPr marL="285750" indent="-285750">
              <a:buFont typeface="Arial" panose="020B0604020202020204" pitchFamily="34" charset="0"/>
              <a:buChar char="•"/>
            </a:pPr>
            <a:r>
              <a:rPr lang="fi-FI" dirty="0"/>
              <a:t>Satuhieronta 4</a:t>
            </a:r>
          </a:p>
          <a:p>
            <a:pPr marL="285750" indent="-285750">
              <a:buFont typeface="Arial" panose="020B0604020202020204" pitchFamily="34" charset="0"/>
              <a:buChar char="•"/>
            </a:pPr>
            <a:r>
              <a:rPr lang="fi-FI" dirty="0"/>
              <a:t>Tarinamatto 2</a:t>
            </a:r>
          </a:p>
          <a:p>
            <a:pPr marL="285750" indent="-285750">
              <a:buFont typeface="Arial" panose="020B0604020202020204" pitchFamily="34" charset="0"/>
              <a:buChar char="•"/>
            </a:pPr>
            <a:r>
              <a:rPr lang="fi-FI" dirty="0"/>
              <a:t>Joka lapsi 1</a:t>
            </a:r>
          </a:p>
          <a:p>
            <a:pPr marL="285750" indent="-285750">
              <a:buFont typeface="Arial" panose="020B0604020202020204" pitchFamily="34" charset="0"/>
              <a:buChar char="•"/>
            </a:pPr>
            <a:r>
              <a:rPr lang="fi-FI" dirty="0"/>
              <a:t>Rukousmaja 1</a:t>
            </a:r>
          </a:p>
          <a:p>
            <a:pPr marL="285750" indent="-285750">
              <a:buFont typeface="Arial" panose="020B0604020202020204" pitchFamily="34" charset="0"/>
              <a:buChar char="•"/>
            </a:pPr>
            <a:r>
              <a:rPr lang="fi-FI" dirty="0"/>
              <a:t>Pyhiinvaellus 1</a:t>
            </a:r>
          </a:p>
          <a:p>
            <a:pPr marL="285750" indent="-285750">
              <a:buFont typeface="Arial" panose="020B0604020202020204" pitchFamily="34" charset="0"/>
              <a:buChar char="•"/>
            </a:pPr>
            <a:r>
              <a:rPr lang="fi-FI" dirty="0"/>
              <a:t>Hiljaisuuden polku 1</a:t>
            </a:r>
          </a:p>
          <a:p>
            <a:endParaRPr lang="fi-FI" dirty="0"/>
          </a:p>
          <a:p>
            <a:endParaRPr lang="fi-FI" dirty="0"/>
          </a:p>
        </p:txBody>
      </p:sp>
      <p:sp>
        <p:nvSpPr>
          <p:cNvPr id="2" name="Tekstiruutu 1">
            <a:extLst>
              <a:ext uri="{FF2B5EF4-FFF2-40B4-BE49-F238E27FC236}">
                <a16:creationId xmlns:a16="http://schemas.microsoft.com/office/drawing/2014/main" id="{F141AF1A-3B2B-48A3-9C5C-CD7BA7D717E3}"/>
              </a:ext>
            </a:extLst>
          </p:cNvPr>
          <p:cNvSpPr txBox="1"/>
          <p:nvPr/>
        </p:nvSpPr>
        <p:spPr>
          <a:xfrm>
            <a:off x="2172070" y="371080"/>
            <a:ext cx="7847860" cy="584775"/>
          </a:xfrm>
          <a:prstGeom prst="rect">
            <a:avLst/>
          </a:prstGeom>
          <a:noFill/>
        </p:spPr>
        <p:txBody>
          <a:bodyPr wrap="square" rtlCol="0">
            <a:spAutoFit/>
          </a:bodyPr>
          <a:lstStyle/>
          <a:p>
            <a:r>
              <a:rPr lang="fi-FI" sz="3200" dirty="0">
                <a:solidFill>
                  <a:srgbClr val="E01582"/>
                </a:solidFill>
                <a:latin typeface="+mj-lt"/>
              </a:rPr>
              <a:t>Käytössä olevat menetelmät ja materiaalit</a:t>
            </a:r>
          </a:p>
        </p:txBody>
      </p:sp>
      <p:pic>
        <p:nvPicPr>
          <p:cNvPr id="5" name="Picture 2">
            <a:extLst>
              <a:ext uri="{FF2B5EF4-FFF2-40B4-BE49-F238E27FC236}">
                <a16:creationId xmlns:a16="http://schemas.microsoft.com/office/drawing/2014/main" id="{3B5EC3AF-46D2-49EB-B8EB-10BC560F9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80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PALAUTE- JA ARVIOINTIKÄYTÄNNÖT</a:t>
            </a:r>
            <a:endParaRPr lang="fi-FI" sz="3600" dirty="0"/>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600" dirty="0">
                <a:latin typeface="Calibri" panose="020F0502020204030204" pitchFamily="34" charset="0"/>
                <a:ea typeface="Calibri" panose="020F0502020204030204" pitchFamily="34" charset="0"/>
                <a:cs typeface="Calibri" panose="020F0502020204030204" pitchFamily="34" charset="0"/>
              </a:rPr>
              <a:t>Monivalintavastaukset</a:t>
            </a:r>
            <a:r>
              <a:rPr lang="fi-FI" sz="2600" dirty="0">
                <a:effectLst/>
                <a:latin typeface="Calibri" panose="020F0502020204030204" pitchFamily="34" charset="0"/>
                <a:ea typeface="Calibri" panose="020F0502020204030204" pitchFamily="34" charset="0"/>
                <a:cs typeface="Calibri" panose="020F0502020204030204" pitchFamily="34" charset="0"/>
              </a:rPr>
              <a:t> ja lisäksi avovastausmahdollisuus </a:t>
            </a:r>
            <a:endParaRPr lang="fi-FI"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9520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5D532C2-B71D-483B-B92F-6026F3A06FC3}"/>
              </a:ext>
            </a:extLst>
          </p:cNvPr>
          <p:cNvPicPr/>
          <p:nvPr/>
        </p:nvPicPr>
        <p:blipFill>
          <a:blip r:embed="rId2">
            <a:extLst>
              <a:ext uri="{28A0092B-C50C-407E-A947-70E740481C1C}">
                <a14:useLocalDpi xmlns:a14="http://schemas.microsoft.com/office/drawing/2010/main" val="0"/>
              </a:ext>
            </a:extLst>
          </a:blip>
          <a:stretch>
            <a:fillRect/>
          </a:stretch>
        </p:blipFill>
        <p:spPr>
          <a:xfrm>
            <a:off x="4476750" y="1366736"/>
            <a:ext cx="6575898" cy="4124528"/>
          </a:xfrm>
          <a:prstGeom prst="rect">
            <a:avLst/>
          </a:prstGeom>
        </p:spPr>
      </p:pic>
      <p:sp>
        <p:nvSpPr>
          <p:cNvPr id="3" name="Tekstiruutu 2">
            <a:extLst>
              <a:ext uri="{FF2B5EF4-FFF2-40B4-BE49-F238E27FC236}">
                <a16:creationId xmlns:a16="http://schemas.microsoft.com/office/drawing/2014/main" id="{711E2AD7-2AC4-45FA-92AE-6962BFD7DD6E}"/>
              </a:ext>
            </a:extLst>
          </p:cNvPr>
          <p:cNvSpPr txBox="1"/>
          <p:nvPr/>
        </p:nvSpPr>
        <p:spPr>
          <a:xfrm>
            <a:off x="344245" y="1219200"/>
            <a:ext cx="3829722" cy="4801314"/>
          </a:xfrm>
          <a:prstGeom prst="rect">
            <a:avLst/>
          </a:prstGeom>
          <a:noFill/>
        </p:spPr>
        <p:txBody>
          <a:bodyPr wrap="square" rtlCol="0">
            <a:spAutoFit/>
          </a:bodyPr>
          <a:lstStyle/>
          <a:p>
            <a:r>
              <a:rPr lang="fi-FI" dirty="0"/>
              <a:t>Yleisimmin arviointia tehdään:</a:t>
            </a:r>
          </a:p>
          <a:p>
            <a:pPr marL="285750" indent="-285750">
              <a:buFont typeface="Arial" panose="020B0604020202020204" pitchFamily="34" charset="0"/>
              <a:buChar char="•"/>
            </a:pPr>
            <a:r>
              <a:rPr lang="fi-FI" dirty="0"/>
              <a:t>Seurakunnan työtiimissä / työyhteisössä käyty palaute – ja arviointikeskustelu (61,45%)</a:t>
            </a:r>
          </a:p>
          <a:p>
            <a:pPr marL="285750" indent="-285750">
              <a:buFont typeface="Arial" panose="020B0604020202020204" pitchFamily="34" charset="0"/>
              <a:buChar char="•"/>
            </a:pPr>
            <a:r>
              <a:rPr lang="fi-FI" dirty="0"/>
              <a:t>Lapsilta saatu palaute huomioidaan arvioinnissa (53,63%)</a:t>
            </a:r>
          </a:p>
          <a:p>
            <a:pPr marL="285750" indent="-285750">
              <a:buFont typeface="Arial" panose="020B0604020202020204" pitchFamily="34" charset="0"/>
              <a:buChar char="•"/>
            </a:pPr>
            <a:r>
              <a:rPr lang="fi-FI" dirty="0"/>
              <a:t>Määrällinen arviointi (tilastot) </a:t>
            </a:r>
          </a:p>
          <a:p>
            <a:r>
              <a:rPr lang="fi-FI" dirty="0"/>
              <a:t>      (52,51%)</a:t>
            </a:r>
          </a:p>
          <a:p>
            <a:pPr marL="285750" indent="-285750">
              <a:buFont typeface="Arial" panose="020B0604020202020204" pitchFamily="34" charset="0"/>
              <a:buChar char="•"/>
            </a:pPr>
            <a:r>
              <a:rPr lang="fi-FI" dirty="0"/>
              <a:t>Varhaiskasvatusyksikön kanssa yhteistyötilanteen jälkeen (41,9%)</a:t>
            </a:r>
          </a:p>
          <a:p>
            <a:endParaRPr lang="fi-FI" dirty="0"/>
          </a:p>
          <a:p>
            <a:r>
              <a:rPr lang="fi-FI" dirty="0"/>
              <a:t>Kehittämiskohde: </a:t>
            </a:r>
          </a:p>
          <a:p>
            <a:r>
              <a:rPr lang="fi-FI" dirty="0"/>
              <a:t>Yhteinen arviointi ja arvioinnin kriteerien / indikaattorien määritteleminen kunnan varhaiskasvatuksen kanssa</a:t>
            </a:r>
          </a:p>
          <a:p>
            <a:pPr marL="285750" indent="-285750">
              <a:buFontTx/>
              <a:buChar char="-"/>
            </a:pPr>
            <a:endParaRPr lang="fi-FI" dirty="0"/>
          </a:p>
        </p:txBody>
      </p:sp>
      <p:pic>
        <p:nvPicPr>
          <p:cNvPr id="4" name="Picture 2">
            <a:extLst>
              <a:ext uri="{FF2B5EF4-FFF2-40B4-BE49-F238E27FC236}">
                <a16:creationId xmlns:a16="http://schemas.microsoft.com/office/drawing/2014/main" id="{D8C01DE0-127F-4E92-9825-627F73311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45" y="6159620"/>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07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SEURAKUNTIEN MUU YHTEISTYÖ KUNNAN VARHAISKASVATUKSEN KANSSA</a:t>
            </a: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1200"/>
              </a:spcBef>
            </a:pPr>
            <a:r>
              <a:rPr lang="fi-FI" sz="2800" b="1" kern="0" dirty="0">
                <a:effectLst/>
                <a:latin typeface="Calibri Light" panose="020F0302020204030204" pitchFamily="34" charset="0"/>
                <a:ea typeface="Yu Gothic Light" panose="020B0300000000000000" pitchFamily="34" charset="-128"/>
                <a:cs typeface="Times New Roman" panose="02020603050405020304" pitchFamily="18" charset="0"/>
              </a:rPr>
              <a:t>Monivalintavastaukset  ja lisäksi avovastausmahdollisuus</a:t>
            </a:r>
            <a:endParaRPr lang="fi-FI"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046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4868769">
            <a:extLst>
              <a:ext uri="{FF2B5EF4-FFF2-40B4-BE49-F238E27FC236}">
                <a16:creationId xmlns:a16="http://schemas.microsoft.com/office/drawing/2014/main" id="{7E02C5E6-EBD6-4949-8690-188248F9C0A5}"/>
              </a:ext>
            </a:extLst>
          </p:cNvPr>
          <p:cNvPicPr/>
          <p:nvPr/>
        </p:nvPicPr>
        <p:blipFill>
          <a:blip r:embed="rId2">
            <a:extLst>
              <a:ext uri="{28A0092B-C50C-407E-A947-70E740481C1C}">
                <a14:useLocalDpi xmlns:a14="http://schemas.microsoft.com/office/drawing/2010/main" val="0"/>
              </a:ext>
            </a:extLst>
          </a:blip>
          <a:stretch>
            <a:fillRect/>
          </a:stretch>
        </p:blipFill>
        <p:spPr>
          <a:xfrm>
            <a:off x="3539265" y="933855"/>
            <a:ext cx="6945265" cy="4703152"/>
          </a:xfrm>
          <a:prstGeom prst="rect">
            <a:avLst/>
          </a:prstGeom>
        </p:spPr>
      </p:pic>
      <p:sp>
        <p:nvSpPr>
          <p:cNvPr id="3" name="Nuoli: Alas 2">
            <a:extLst>
              <a:ext uri="{FF2B5EF4-FFF2-40B4-BE49-F238E27FC236}">
                <a16:creationId xmlns:a16="http://schemas.microsoft.com/office/drawing/2014/main" id="{BB597E34-BF44-4B5E-BC0F-4781DC39D01D}"/>
              </a:ext>
            </a:extLst>
          </p:cNvPr>
          <p:cNvSpPr/>
          <p:nvPr/>
        </p:nvSpPr>
        <p:spPr>
          <a:xfrm rot="3851553">
            <a:off x="10489069" y="1616796"/>
            <a:ext cx="166255" cy="12561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6" name="Nuoli: Alas 5">
            <a:extLst>
              <a:ext uri="{FF2B5EF4-FFF2-40B4-BE49-F238E27FC236}">
                <a16:creationId xmlns:a16="http://schemas.microsoft.com/office/drawing/2014/main" id="{879A8017-347F-45E4-8110-26B5B7AED52B}"/>
              </a:ext>
            </a:extLst>
          </p:cNvPr>
          <p:cNvSpPr/>
          <p:nvPr/>
        </p:nvSpPr>
        <p:spPr>
          <a:xfrm rot="3566058">
            <a:off x="10569395" y="2800927"/>
            <a:ext cx="166255" cy="12561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7" name="Nuoli: Alas 6">
            <a:extLst>
              <a:ext uri="{FF2B5EF4-FFF2-40B4-BE49-F238E27FC236}">
                <a16:creationId xmlns:a16="http://schemas.microsoft.com/office/drawing/2014/main" id="{A5988072-9FA3-4A69-A0DB-D1CC99740B86}"/>
              </a:ext>
            </a:extLst>
          </p:cNvPr>
          <p:cNvSpPr/>
          <p:nvPr/>
        </p:nvSpPr>
        <p:spPr>
          <a:xfrm rot="3515607">
            <a:off x="10776935" y="3088756"/>
            <a:ext cx="166255" cy="125614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9E54887-AA7B-4126-8041-5F740516D129}"/>
              </a:ext>
            </a:extLst>
          </p:cNvPr>
          <p:cNvSpPr txBox="1"/>
          <p:nvPr/>
        </p:nvSpPr>
        <p:spPr>
          <a:xfrm>
            <a:off x="430306" y="1118795"/>
            <a:ext cx="2549562" cy="2031325"/>
          </a:xfrm>
          <a:prstGeom prst="rect">
            <a:avLst/>
          </a:prstGeom>
          <a:noFill/>
        </p:spPr>
        <p:txBody>
          <a:bodyPr wrap="square" rtlCol="0">
            <a:spAutoFit/>
          </a:bodyPr>
          <a:lstStyle/>
          <a:p>
            <a:r>
              <a:rPr lang="fi-FI" dirty="0"/>
              <a:t>Kärjessä:</a:t>
            </a:r>
          </a:p>
          <a:p>
            <a:pPr marL="285750" indent="-285750">
              <a:buFont typeface="Arial" panose="020B0604020202020204" pitchFamily="34" charset="0"/>
              <a:buChar char="•"/>
            </a:pPr>
            <a:r>
              <a:rPr lang="fi-FI" dirty="0"/>
              <a:t>suru- ja kriisiapu</a:t>
            </a:r>
          </a:p>
          <a:p>
            <a:pPr marL="285750" indent="-285750">
              <a:buFont typeface="Arial" panose="020B0604020202020204" pitchFamily="34" charset="0"/>
              <a:buChar char="•"/>
            </a:pPr>
            <a:r>
              <a:rPr lang="fi-FI" dirty="0"/>
              <a:t>koulutus</a:t>
            </a:r>
          </a:p>
          <a:p>
            <a:pPr marL="285750" indent="-285750">
              <a:buFont typeface="Arial" panose="020B0604020202020204" pitchFamily="34" charset="0"/>
              <a:buChar char="•"/>
            </a:pPr>
            <a:r>
              <a:rPr lang="fi-FI" dirty="0"/>
              <a:t>leirit /retket</a:t>
            </a:r>
          </a:p>
          <a:p>
            <a:pPr marL="285750" indent="-285750">
              <a:buFont typeface="Arial" panose="020B0604020202020204" pitchFamily="34" charset="0"/>
              <a:buChar char="•"/>
            </a:pPr>
            <a:r>
              <a:rPr lang="fi-FI" dirty="0"/>
              <a:t>lapsen oikeuksien päivä/viikko</a:t>
            </a:r>
          </a:p>
          <a:p>
            <a:endParaRPr lang="fi-FI" dirty="0"/>
          </a:p>
        </p:txBody>
      </p:sp>
      <p:pic>
        <p:nvPicPr>
          <p:cNvPr id="8" name="Picture 2">
            <a:extLst>
              <a:ext uri="{FF2B5EF4-FFF2-40B4-BE49-F238E27FC236}">
                <a16:creationId xmlns:a16="http://schemas.microsoft.com/office/drawing/2014/main" id="{B94F40E6-333D-49D6-AFC4-34D12E262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45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USKONNOLLISET TILAISUUDET </a:t>
            </a:r>
            <a:endParaRPr lang="fi-FI" sz="3600" dirty="0">
              <a:latin typeface="Calibri" panose="020F0502020204030204" pitchFamily="34" charset="0"/>
              <a:ea typeface="Calibri" panose="020F0502020204030204" pitchFamily="34" charset="0"/>
              <a:cs typeface="Arial" panose="020B0604020202020204" pitchFamily="34" charset="0"/>
            </a:endParaRP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pPr algn="ctr"/>
            <a:r>
              <a:rPr lang="fi-FI" sz="2800" dirty="0">
                <a:effectLst/>
                <a:latin typeface="Calibri" panose="020F0502020204030204" pitchFamily="34" charset="0"/>
                <a:ea typeface="Calibri" panose="020F0502020204030204" pitchFamily="34" charset="0"/>
                <a:cs typeface="Arial" panose="020B0604020202020204" pitchFamily="34" charset="0"/>
              </a:rPr>
              <a:t>Avovastauksist</a:t>
            </a:r>
            <a:r>
              <a:rPr lang="fi-FI" sz="2800" dirty="0">
                <a:latin typeface="Calibri" panose="020F0502020204030204" pitchFamily="34" charset="0"/>
                <a:ea typeface="Calibri" panose="020F0502020204030204" pitchFamily="34" charset="0"/>
                <a:cs typeface="Arial" panose="020B0604020202020204" pitchFamily="34" charset="0"/>
              </a:rPr>
              <a:t>a </a:t>
            </a:r>
            <a:r>
              <a:rPr lang="fi-FI" sz="2800" dirty="0">
                <a:effectLst/>
                <a:latin typeface="Calibri" panose="020F0502020204030204" pitchFamily="34" charset="0"/>
                <a:ea typeface="Calibri" panose="020F0502020204030204" pitchFamily="34" charset="0"/>
                <a:cs typeface="Arial" panose="020B0604020202020204" pitchFamily="34" charset="0"/>
              </a:rPr>
              <a:t>kootut ja ryhmitellyt tulokset</a:t>
            </a:r>
          </a:p>
        </p:txBody>
      </p:sp>
    </p:spTree>
    <p:extLst>
      <p:ext uri="{BB962C8B-B14F-4D97-AF65-F5344CB8AC3E}">
        <p14:creationId xmlns:p14="http://schemas.microsoft.com/office/powerpoint/2010/main" val="4118749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00000000-0008-0000-2D00-000002000000}"/>
              </a:ext>
            </a:extLst>
          </p:cNvPr>
          <p:cNvGraphicFramePr/>
          <p:nvPr>
            <p:extLst>
              <p:ext uri="{D42A27DB-BD31-4B8C-83A1-F6EECF244321}">
                <p14:modId xmlns:p14="http://schemas.microsoft.com/office/powerpoint/2010/main" val="1188629187"/>
              </p:ext>
            </p:extLst>
          </p:nvPr>
        </p:nvGraphicFramePr>
        <p:xfrm>
          <a:off x="3657600" y="1071418"/>
          <a:ext cx="7842324" cy="5038295"/>
        </p:xfrm>
        <a:graphic>
          <a:graphicData uri="http://schemas.openxmlformats.org/drawingml/2006/chart">
            <c:chart xmlns:c="http://schemas.openxmlformats.org/drawingml/2006/chart" xmlns:r="http://schemas.openxmlformats.org/officeDocument/2006/relationships" r:id="rId2"/>
          </a:graphicData>
        </a:graphic>
      </p:graphicFrame>
      <p:sp>
        <p:nvSpPr>
          <p:cNvPr id="3" name="Nuoli: Alas 2">
            <a:extLst>
              <a:ext uri="{FF2B5EF4-FFF2-40B4-BE49-F238E27FC236}">
                <a16:creationId xmlns:a16="http://schemas.microsoft.com/office/drawing/2014/main" id="{A2247444-FCF8-4CBC-A609-A16C427A2ECF}"/>
              </a:ext>
            </a:extLst>
          </p:cNvPr>
          <p:cNvSpPr/>
          <p:nvPr/>
        </p:nvSpPr>
        <p:spPr>
          <a:xfrm rot="2224258">
            <a:off x="11273580" y="3536440"/>
            <a:ext cx="147782" cy="111990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4DD78E00-EB3A-4296-9F8B-CEC4B24EBBC5}"/>
              </a:ext>
            </a:extLst>
          </p:cNvPr>
          <p:cNvSpPr txBox="1"/>
          <p:nvPr/>
        </p:nvSpPr>
        <p:spPr>
          <a:xfrm>
            <a:off x="416005" y="2231886"/>
            <a:ext cx="2997547" cy="1477328"/>
          </a:xfrm>
          <a:prstGeom prst="rect">
            <a:avLst/>
          </a:prstGeom>
          <a:noFill/>
        </p:spPr>
        <p:txBody>
          <a:bodyPr wrap="square" rtlCol="0">
            <a:spAutoFit/>
          </a:bodyPr>
          <a:lstStyle/>
          <a:p>
            <a:pPr marL="285750" indent="-285750">
              <a:buFont typeface="Arial" panose="020B0604020202020204" pitchFamily="34" charset="0"/>
              <a:buChar char="•"/>
            </a:pPr>
            <a:r>
              <a:rPr lang="fi-FI" dirty="0"/>
              <a:t>Seurakunnan tiloissa järjestettävien tilaisuuksien kärjessä      pääsiäisen ja joulun ajan tilaisuudet</a:t>
            </a:r>
          </a:p>
        </p:txBody>
      </p:sp>
      <p:pic>
        <p:nvPicPr>
          <p:cNvPr id="5" name="Picture 2">
            <a:extLst>
              <a:ext uri="{FF2B5EF4-FFF2-40B4-BE49-F238E27FC236}">
                <a16:creationId xmlns:a16="http://schemas.microsoft.com/office/drawing/2014/main" id="{A3E10873-B7F5-4D4A-ABD0-E7A65A242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6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a:extLst>
              <a:ext uri="{FF2B5EF4-FFF2-40B4-BE49-F238E27FC236}">
                <a16:creationId xmlns:a16="http://schemas.microsoft.com/office/drawing/2014/main" id="{00000000-0008-0000-2F00-000009000000}"/>
              </a:ext>
            </a:extLst>
          </p:cNvPr>
          <p:cNvGraphicFramePr/>
          <p:nvPr>
            <p:extLst>
              <p:ext uri="{D42A27DB-BD31-4B8C-83A1-F6EECF244321}">
                <p14:modId xmlns:p14="http://schemas.microsoft.com/office/powerpoint/2010/main" val="3379543283"/>
              </p:ext>
            </p:extLst>
          </p:nvPr>
        </p:nvGraphicFramePr>
        <p:xfrm>
          <a:off x="3666478" y="1040100"/>
          <a:ext cx="7257192" cy="4765895"/>
        </p:xfrm>
        <a:graphic>
          <a:graphicData uri="http://schemas.openxmlformats.org/drawingml/2006/chart">
            <c:chart xmlns:c="http://schemas.openxmlformats.org/drawingml/2006/chart" xmlns:r="http://schemas.openxmlformats.org/officeDocument/2006/relationships" r:id="rId2"/>
          </a:graphicData>
        </a:graphic>
      </p:graphicFrame>
      <p:sp>
        <p:nvSpPr>
          <p:cNvPr id="3" name="Nuoli: Alas 2">
            <a:extLst>
              <a:ext uri="{FF2B5EF4-FFF2-40B4-BE49-F238E27FC236}">
                <a16:creationId xmlns:a16="http://schemas.microsoft.com/office/drawing/2014/main" id="{FBE797D5-A010-4CBB-9FE3-1770CE0E1421}"/>
              </a:ext>
            </a:extLst>
          </p:cNvPr>
          <p:cNvSpPr/>
          <p:nvPr/>
        </p:nvSpPr>
        <p:spPr>
          <a:xfrm rot="3852045">
            <a:off x="10872870" y="4004545"/>
            <a:ext cx="101600" cy="1136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E8A07D82-AC56-41DD-9590-0770608ED7A2}"/>
              </a:ext>
            </a:extLst>
          </p:cNvPr>
          <p:cNvSpPr txBox="1"/>
          <p:nvPr/>
        </p:nvSpPr>
        <p:spPr>
          <a:xfrm>
            <a:off x="210767" y="1040101"/>
            <a:ext cx="2834274" cy="3970318"/>
          </a:xfrm>
          <a:prstGeom prst="rect">
            <a:avLst/>
          </a:prstGeom>
          <a:noFill/>
        </p:spPr>
        <p:txBody>
          <a:bodyPr wrap="square" rtlCol="0">
            <a:spAutoFit/>
          </a:bodyPr>
          <a:lstStyle/>
          <a:p>
            <a:pPr marL="285750" indent="-285750">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Vastaajista 44 (N=149) vastasi, että heidän seurakunnassaan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ei järjestetä </a:t>
            </a:r>
            <a:r>
              <a:rPr lang="fi-FI" sz="1800" dirty="0">
                <a:effectLst/>
                <a:latin typeface="Calibri" panose="020F0502020204030204" pitchFamily="34" charset="0"/>
                <a:ea typeface="Calibri" panose="020F0502020204030204" pitchFamily="34" charset="0"/>
                <a:cs typeface="Times New Roman" panose="02020603050405020304" pitchFamily="18" charset="0"/>
              </a:rPr>
              <a:t>mitään uskonnollisia tilaisuuksia kunnan varhaiskasvatuksen tiloissa.</a:t>
            </a:r>
          </a:p>
          <a:p>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i-FI" sz="1800" dirty="0">
                <a:effectLst/>
                <a:latin typeface="Calibri" panose="020F0502020204030204" pitchFamily="34" charset="0"/>
                <a:ea typeface="Calibri" panose="020F0502020204030204" pitchFamily="34" charset="0"/>
                <a:cs typeface="Times New Roman" panose="02020603050405020304" pitchFamily="18" charset="0"/>
              </a:rPr>
              <a:t>Järjestetyistä tilaisuuksista kärjessä erilaiset kirkkovuoteen liittyvät tilaisuudet.</a:t>
            </a:r>
          </a:p>
          <a:p>
            <a:endParaRPr lang="fi-FI" dirty="0"/>
          </a:p>
        </p:txBody>
      </p:sp>
      <p:pic>
        <p:nvPicPr>
          <p:cNvPr id="5" name="Picture 2">
            <a:extLst>
              <a:ext uri="{FF2B5EF4-FFF2-40B4-BE49-F238E27FC236}">
                <a16:creationId xmlns:a16="http://schemas.microsoft.com/office/drawing/2014/main" id="{FE568AE3-238F-4DD7-91ED-ADDEC91F0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33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Light" panose="020F0302020204030204" pitchFamily="34" charset="0"/>
                <a:ea typeface="Yu Gothic Light" panose="020B0300000000000000" pitchFamily="34" charset="-128"/>
                <a:cs typeface="Times New Roman" panose="02020603050405020304" pitchFamily="18" charset="0"/>
              </a:rPr>
              <a:t>LASTEN JA HUOLTAJIEN HUOMIOIMINEN USKONNOLLISTEN TILAISUUKSIEN JÄRJESTÄMISESSÄ</a:t>
            </a:r>
            <a:endParaRPr lang="fi-FI" sz="3600" dirty="0">
              <a:highlight>
                <a:srgbClr val="FFFF00"/>
              </a:highlight>
            </a:endParaRP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800" b="1" kern="0" dirty="0">
                <a:effectLst/>
                <a:latin typeface="Calibri Light" panose="020F0302020204030204" pitchFamily="34" charset="0"/>
                <a:ea typeface="Yu Gothic Light" panose="020B0300000000000000" pitchFamily="34" charset="-128"/>
                <a:cs typeface="Times New Roman" panose="02020603050405020304" pitchFamily="18" charset="0"/>
              </a:rPr>
              <a:t>Monivalintavastaukset  ja lisäksi avovastausmahdollisuus</a:t>
            </a:r>
            <a:endParaRPr lang="fi-FI" sz="2600" dirty="0">
              <a:latin typeface="Calibri" panose="020F0502020204030204" pitchFamily="34" charset="0"/>
              <a:ea typeface="Calibri" panose="020F0502020204030204" pitchFamily="34" charset="0"/>
              <a:cs typeface="Calibri" panose="020F0502020204030204" pitchFamily="34" charset="0"/>
            </a:endParaRPr>
          </a:p>
          <a:p>
            <a:pPr algn="ctr"/>
            <a:endParaRPr lang="fi-FI"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284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sz="2800" dirty="0"/>
              <a:t>TAUSTATIETOJA</a:t>
            </a: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p:txBody>
          <a:bodyPr/>
          <a:lstStyle/>
          <a:p>
            <a:endParaRPr lang="fi-FI" dirty="0"/>
          </a:p>
          <a:p>
            <a:r>
              <a:rPr lang="fi-FI" dirty="0"/>
              <a:t>Vastaajien määrä, koulutus, ammattinimike</a:t>
            </a:r>
          </a:p>
          <a:p>
            <a:endParaRPr lang="fi-FI" dirty="0"/>
          </a:p>
        </p:txBody>
      </p:sp>
    </p:spTree>
    <p:extLst>
      <p:ext uri="{BB962C8B-B14F-4D97-AF65-F5344CB8AC3E}">
        <p14:creationId xmlns:p14="http://schemas.microsoft.com/office/powerpoint/2010/main" val="2418853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49DFFF-8E76-45E8-BA01-8157EA214CA4}"/>
              </a:ext>
            </a:extLst>
          </p:cNvPr>
          <p:cNvSpPr>
            <a:spLocks noGrp="1"/>
          </p:cNvSpPr>
          <p:nvPr>
            <p:ph type="title"/>
          </p:nvPr>
        </p:nvSpPr>
        <p:spPr>
          <a:xfrm>
            <a:off x="838200" y="160939"/>
            <a:ext cx="10515600" cy="1179590"/>
          </a:xfrm>
        </p:spPr>
        <p:txBody>
          <a:bodyPr>
            <a:noAutofit/>
          </a:bodyPr>
          <a:lstStyle/>
          <a:p>
            <a:pPr algn="ctr"/>
            <a:r>
              <a:rPr lang="fi-FI" sz="2800" dirty="0">
                <a:solidFill>
                  <a:srgbClr val="E01582"/>
                </a:solidFill>
              </a:rPr>
              <a:t>Lasten ja perheiden huomioiminen </a:t>
            </a:r>
            <a:br>
              <a:rPr lang="fi-FI" sz="2800" dirty="0">
                <a:solidFill>
                  <a:srgbClr val="E01582"/>
                </a:solidFill>
              </a:rPr>
            </a:br>
            <a:r>
              <a:rPr lang="fi-FI" sz="2800" dirty="0">
                <a:solidFill>
                  <a:srgbClr val="E01582"/>
                </a:solidFill>
              </a:rPr>
              <a:t>uskonnollisten tilaisuuksien järjestämisessä</a:t>
            </a:r>
            <a:br>
              <a:rPr lang="fi-FI" sz="2800" dirty="0">
                <a:solidFill>
                  <a:srgbClr val="E01582"/>
                </a:solidFill>
              </a:rPr>
            </a:br>
            <a:r>
              <a:rPr lang="fi-FI" sz="2800" dirty="0">
                <a:solidFill>
                  <a:srgbClr val="E01582"/>
                </a:solidFill>
              </a:rPr>
              <a:t>Nostoja tuloksista 1/2 </a:t>
            </a:r>
          </a:p>
        </p:txBody>
      </p:sp>
      <p:sp>
        <p:nvSpPr>
          <p:cNvPr id="3" name="Sisällön paikkamerkki 2">
            <a:extLst>
              <a:ext uri="{FF2B5EF4-FFF2-40B4-BE49-F238E27FC236}">
                <a16:creationId xmlns:a16="http://schemas.microsoft.com/office/drawing/2014/main" id="{D11B1250-0F5D-4B58-8283-12FEC0CE9218}"/>
              </a:ext>
            </a:extLst>
          </p:cNvPr>
          <p:cNvSpPr>
            <a:spLocks noGrp="1"/>
          </p:cNvSpPr>
          <p:nvPr>
            <p:ph idx="1"/>
          </p:nvPr>
        </p:nvSpPr>
        <p:spPr>
          <a:xfrm>
            <a:off x="484093" y="1544715"/>
            <a:ext cx="11317045" cy="4632248"/>
          </a:xfrm>
        </p:spPr>
        <p:txBody>
          <a:bodyPr>
            <a:normAutofit lnSpcReduction="10000"/>
          </a:bodyPr>
          <a:lstStyle/>
          <a:p>
            <a:pPr marL="0" indent="0">
              <a:lnSpc>
                <a:spcPct val="107000"/>
              </a:lnSpc>
              <a:spcAft>
                <a:spcPts val="800"/>
              </a:spcAft>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Huoltajan lupa huolehditaan kohtuullisen hyvin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Vastaajista 80,98 % arvioi, että lapsilla on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aina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huoltajan lupa</a:t>
            </a:r>
            <a:r>
              <a:rPr lang="fi-FI" sz="1800" dirty="0">
                <a:effectLst/>
                <a:latin typeface="Calibri" panose="020F0502020204030204" pitchFamily="34" charset="0"/>
                <a:ea typeface="Calibri" panose="020F0502020204030204" pitchFamily="34" charset="0"/>
                <a:cs typeface="Times New Roman" panose="02020603050405020304" pitchFamily="18" charset="0"/>
              </a:rPr>
              <a:t> osallistua tilaisuuteen </a:t>
            </a:r>
          </a:p>
          <a:p>
            <a:pPr marL="0" indent="0">
              <a:lnSpc>
                <a:spcPct val="107000"/>
              </a:lnSpc>
              <a:spcAft>
                <a:spcPts val="800"/>
              </a:spcAft>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Tiedottaminen sisällöstä etukäteen toteutuu melko hyvin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Vastaajista 44,51 % kertoo, että uskonnollisen tilaisuuden sisällöstä toimitetaan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aina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tiedote riittävän ajoissa varhaiskasvatusyksikön kautta lasten huoltajille</a:t>
            </a:r>
            <a:r>
              <a:rPr lang="fi-FI" sz="1800" dirty="0">
                <a:effectLst/>
                <a:latin typeface="Calibri" panose="020F0502020204030204" pitchFamily="34" charset="0"/>
                <a:ea typeface="Calibri" panose="020F0502020204030204" pitchFamily="34" charset="0"/>
                <a:cs typeface="Times New Roman" panose="02020603050405020304" pitchFamily="18" charset="0"/>
              </a:rPr>
              <a:t>. Vastaajista 30,77 % arvioi tämän toteutuvan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useimmiten</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fi-FI" sz="1900" b="1" dirty="0">
                <a:effectLst/>
                <a:latin typeface="Calibri" panose="020F0502020204030204" pitchFamily="34" charset="0"/>
                <a:ea typeface="Calibri" panose="020F0502020204030204" pitchFamily="34" charset="0"/>
                <a:cs typeface="Times New Roman" panose="02020603050405020304" pitchFamily="18" charset="0"/>
              </a:rPr>
              <a:t>Liittyminen päiväkodin toimintaan toteutuu melko usein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Vastaajista 33,33 % ilmoittaa, uskonnollinen tilaisuus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liitetään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useimmiten</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kunnan varhaiskasvatuksessa käsiteltävään ajankohtaiseen teemaan</a:t>
            </a:r>
            <a:r>
              <a:rPr lang="fi-FI" sz="1800" dirty="0">
                <a:effectLst/>
                <a:latin typeface="Calibri" panose="020F0502020204030204" pitchFamily="34" charset="0"/>
                <a:ea typeface="Calibri" panose="020F0502020204030204" pitchFamily="34" charset="0"/>
                <a:cs typeface="Times New Roman" panose="02020603050405020304" pitchFamily="18" charset="0"/>
              </a:rPr>
              <a:t> ja 13,33 % vastaajista on sitä mieltä, että tämä käytäntö toteutuu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aina</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fi-FI"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600" dirty="0" err="1">
                <a:latin typeface="Calibri" panose="020F0502020204030204" pitchFamily="34" charset="0"/>
                <a:ea typeface="Calibri" panose="020F0502020204030204" pitchFamily="34" charset="0"/>
                <a:cs typeface="Calibri" panose="020F0502020204030204" pitchFamily="34" charset="0"/>
              </a:rPr>
              <a:t>Huom</a:t>
            </a:r>
            <a:r>
              <a:rPr lang="fi-FI" sz="1600" dirty="0">
                <a:latin typeface="Calibri" panose="020F0502020204030204" pitchFamily="34" charset="0"/>
                <a:ea typeface="Calibri" panose="020F0502020204030204" pitchFamily="34" charset="0"/>
                <a:cs typeface="Calibri" panose="020F0502020204030204" pitchFamily="34" charset="0"/>
              </a:rPr>
              <a:t>! Vastausvaihtoehdot: </a:t>
            </a:r>
            <a:r>
              <a:rPr lang="fi-FI" sz="1600" dirty="0">
                <a:solidFill>
                  <a:srgbClr val="171415"/>
                </a:solidFill>
                <a:effectLst/>
                <a:latin typeface="Calibri" panose="020F0502020204030204" pitchFamily="34" charset="0"/>
                <a:ea typeface="Times New Roman" panose="02020603050405020304" pitchFamily="18" charset="0"/>
                <a:cs typeface="Calibri" panose="020F0502020204030204" pitchFamily="34" charset="0"/>
              </a:rPr>
              <a:t>1=ei toteudu koskaan, 2=toteutuu harvoin, 3=en osaa sanoa, 4=toteutuu useimmiten, 5=toteutuu aina</a:t>
            </a:r>
            <a:endParaRPr lang="fi-FI" sz="16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pic>
        <p:nvPicPr>
          <p:cNvPr id="4" name="Picture 2">
            <a:extLst>
              <a:ext uri="{FF2B5EF4-FFF2-40B4-BE49-F238E27FC236}">
                <a16:creationId xmlns:a16="http://schemas.microsoft.com/office/drawing/2014/main" id="{60632587-B76A-4A75-A433-0127E7EE2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9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49DFFF-8E76-45E8-BA01-8157EA214CA4}"/>
              </a:ext>
            </a:extLst>
          </p:cNvPr>
          <p:cNvSpPr>
            <a:spLocks noGrp="1"/>
          </p:cNvSpPr>
          <p:nvPr>
            <p:ph type="title"/>
          </p:nvPr>
        </p:nvSpPr>
        <p:spPr>
          <a:xfrm>
            <a:off x="838200" y="160939"/>
            <a:ext cx="10515600" cy="1179590"/>
          </a:xfrm>
        </p:spPr>
        <p:txBody>
          <a:bodyPr>
            <a:noAutofit/>
          </a:bodyPr>
          <a:lstStyle/>
          <a:p>
            <a:pPr algn="ctr"/>
            <a:r>
              <a:rPr lang="fi-FI" sz="2800" dirty="0">
                <a:solidFill>
                  <a:srgbClr val="E01582"/>
                </a:solidFill>
              </a:rPr>
              <a:t>Lasten ja perheiden huomioiminen </a:t>
            </a:r>
            <a:br>
              <a:rPr lang="fi-FI" sz="2800" dirty="0">
                <a:solidFill>
                  <a:srgbClr val="E01582"/>
                </a:solidFill>
              </a:rPr>
            </a:br>
            <a:r>
              <a:rPr lang="fi-FI" sz="2800" dirty="0">
                <a:solidFill>
                  <a:srgbClr val="E01582"/>
                </a:solidFill>
              </a:rPr>
              <a:t>uskonnollisten tilaisuuksien järjestämisessä</a:t>
            </a:r>
            <a:br>
              <a:rPr lang="fi-FI" sz="2800" dirty="0">
                <a:solidFill>
                  <a:srgbClr val="E01582"/>
                </a:solidFill>
              </a:rPr>
            </a:br>
            <a:r>
              <a:rPr lang="fi-FI" sz="2800" dirty="0">
                <a:solidFill>
                  <a:srgbClr val="E01582"/>
                </a:solidFill>
              </a:rPr>
              <a:t>Nostoja tuloksista 2/2 </a:t>
            </a:r>
          </a:p>
        </p:txBody>
      </p:sp>
      <p:sp>
        <p:nvSpPr>
          <p:cNvPr id="3" name="Sisällön paikkamerkki 2">
            <a:extLst>
              <a:ext uri="{FF2B5EF4-FFF2-40B4-BE49-F238E27FC236}">
                <a16:creationId xmlns:a16="http://schemas.microsoft.com/office/drawing/2014/main" id="{D11B1250-0F5D-4B58-8283-12FEC0CE9218}"/>
              </a:ext>
            </a:extLst>
          </p:cNvPr>
          <p:cNvSpPr>
            <a:spLocks noGrp="1"/>
          </p:cNvSpPr>
          <p:nvPr>
            <p:ph idx="1"/>
          </p:nvPr>
        </p:nvSpPr>
        <p:spPr>
          <a:xfrm>
            <a:off x="484093" y="1544715"/>
            <a:ext cx="11317045" cy="4632248"/>
          </a:xfrm>
        </p:spPr>
        <p:txBody>
          <a:bodyPr>
            <a:normAutofit fontScale="92500"/>
          </a:bodyPr>
          <a:lstStyle/>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900" b="1" dirty="0">
                <a:effectLst/>
                <a:latin typeface="Calibri" panose="020F0502020204030204" pitchFamily="34" charset="0"/>
                <a:ea typeface="Calibri" panose="020F0502020204030204" pitchFamily="34" charset="0"/>
                <a:cs typeface="Times New Roman" panose="02020603050405020304" pitchFamily="18" charset="0"/>
              </a:rPr>
              <a:t>Lasten ideoita huomioidaan melko harvoin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Vastaajista 38,67 % arvioi, että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lasten ideat huomioidaan </a:t>
            </a:r>
            <a:r>
              <a:rPr lang="fi-FI" sz="1800" dirty="0">
                <a:effectLst/>
                <a:latin typeface="Calibri" panose="020F0502020204030204" pitchFamily="34" charset="0"/>
                <a:ea typeface="Calibri" panose="020F0502020204030204" pitchFamily="34" charset="0"/>
                <a:cs typeface="Times New Roman" panose="02020603050405020304" pitchFamily="18" charset="0"/>
              </a:rPr>
              <a:t>suunniteltaessa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harvoin ja </a:t>
            </a:r>
            <a:r>
              <a:rPr lang="fi-FI" sz="1800" dirty="0">
                <a:effectLst/>
                <a:latin typeface="Calibri" panose="020F0502020204030204" pitchFamily="34" charset="0"/>
                <a:ea typeface="Calibri" panose="020F0502020204030204" pitchFamily="34" charset="0"/>
                <a:cs typeface="Times New Roman" panose="02020603050405020304" pitchFamily="18" charset="0"/>
              </a:rPr>
              <a:t>13,81 %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ettei niitä huomioida koskaan</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Arial" panose="020B0604020202020204" pitchFamily="34" charset="0"/>
              </a:rPr>
              <a:t>Vastaajista 27,07 % </a:t>
            </a:r>
            <a:r>
              <a:rPr lang="fi-FI" sz="1800" b="1" dirty="0">
                <a:effectLst/>
                <a:latin typeface="Calibri" panose="020F0502020204030204" pitchFamily="34" charset="0"/>
                <a:ea typeface="Calibri" panose="020F0502020204030204" pitchFamily="34" charset="0"/>
                <a:cs typeface="Arial" panose="020B0604020202020204" pitchFamily="34" charset="0"/>
              </a:rPr>
              <a:t>ei osaa sanoa, </a:t>
            </a:r>
            <a:r>
              <a:rPr lang="fi-FI" sz="1800" dirty="0">
                <a:effectLst/>
                <a:latin typeface="Calibri" panose="020F0502020204030204" pitchFamily="34" charset="0"/>
                <a:ea typeface="Calibri" panose="020F0502020204030204" pitchFamily="34" charset="0"/>
                <a:cs typeface="Arial" panose="020B0604020202020204" pitchFamily="34" charset="0"/>
              </a:rPr>
              <a:t>miten tämä tekijä toteutuu ja 17,13 % arvioi, että lasten ideat huomioidaan </a:t>
            </a:r>
            <a:r>
              <a:rPr lang="fi-FI" sz="1800" b="1" dirty="0">
                <a:effectLst/>
                <a:latin typeface="Calibri" panose="020F0502020204030204" pitchFamily="34" charset="0"/>
                <a:ea typeface="Calibri" panose="020F0502020204030204" pitchFamily="34" charset="0"/>
                <a:cs typeface="Arial" panose="020B0604020202020204" pitchFamily="34" charset="0"/>
              </a:rPr>
              <a:t>useimmiten</a:t>
            </a:r>
            <a:r>
              <a:rPr lang="fi-FI" sz="1800" dirty="0">
                <a:effectLst/>
                <a:latin typeface="Calibri" panose="020F0502020204030204" pitchFamily="34" charset="0"/>
                <a:ea typeface="Calibri" panose="020F0502020204030204" pitchFamily="34" charset="0"/>
                <a:cs typeface="Arial" panose="020B0604020202020204" pitchFamily="34" charset="0"/>
              </a:rPr>
              <a:t>. </a:t>
            </a:r>
            <a:endParaRPr lang="fi-FI"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b="1" dirty="0">
                <a:latin typeface="Calibri" panose="020F0502020204030204" pitchFamily="34" charset="0"/>
                <a:ea typeface="Calibri" panose="020F0502020204030204" pitchFamily="34" charset="0"/>
                <a:cs typeface="Times New Roman" panose="02020603050405020304" pitchFamily="18" charset="0"/>
              </a:rPr>
              <a:t>Yhteinen suunnittelu toteutuu melko harvoin</a:t>
            </a:r>
          </a:p>
          <a:p>
            <a:pPr>
              <a:lnSpc>
                <a:spcPct val="107000"/>
              </a:lnSpc>
              <a:spcAft>
                <a:spcPts val="800"/>
              </a:spcAft>
            </a:pPr>
            <a:r>
              <a:rPr lang="fi-FI" sz="1800" dirty="0">
                <a:latin typeface="Calibri" panose="020F0502020204030204" pitchFamily="34" charset="0"/>
                <a:ea typeface="Calibri" panose="020F0502020204030204" pitchFamily="34" charset="0"/>
                <a:cs typeface="Times New Roman" panose="02020603050405020304" pitchFamily="18" charset="0"/>
              </a:rPr>
              <a:t>Vastaajista </a:t>
            </a:r>
            <a:r>
              <a:rPr lang="fi-FI" sz="1800" dirty="0">
                <a:effectLst/>
                <a:latin typeface="Calibri" panose="020F0502020204030204" pitchFamily="34" charset="0"/>
                <a:ea typeface="Calibri" panose="020F0502020204030204" pitchFamily="34" charset="0"/>
                <a:cs typeface="Times New Roman" panose="02020603050405020304" pitchFamily="18" charset="0"/>
              </a:rPr>
              <a:t>39,44 % </a:t>
            </a:r>
            <a:r>
              <a:rPr lang="fi-FI" sz="1800" dirty="0">
                <a:latin typeface="Calibri" panose="020F0502020204030204" pitchFamily="34" charset="0"/>
                <a:ea typeface="Calibri" panose="020F0502020204030204" pitchFamily="34" charset="0"/>
                <a:cs typeface="Times New Roman" panose="02020603050405020304" pitchFamily="18" charset="0"/>
              </a:rPr>
              <a:t>arvioi, että u</a:t>
            </a:r>
            <a:r>
              <a:rPr lang="fi-FI" sz="1800" dirty="0">
                <a:effectLst/>
                <a:latin typeface="Calibri" panose="020F0502020204030204" pitchFamily="34" charset="0"/>
                <a:ea typeface="Calibri" panose="020F0502020204030204" pitchFamily="34" charset="0"/>
                <a:cs typeface="Times New Roman" panose="02020603050405020304" pitchFamily="18" charset="0"/>
              </a:rPr>
              <a:t>skonnollisten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tilaisuuksien yhteinen suunnittelu kunnan varhaiskasvatuksen toimijoiden kanssa </a:t>
            </a:r>
            <a:r>
              <a:rPr lang="fi-FI" sz="1800" dirty="0">
                <a:effectLst/>
                <a:latin typeface="Calibri" panose="020F0502020204030204" pitchFamily="34" charset="0"/>
                <a:ea typeface="Calibri" panose="020F0502020204030204" pitchFamily="34" charset="0"/>
                <a:cs typeface="Times New Roman" panose="02020603050405020304" pitchFamily="18" charset="0"/>
              </a:rPr>
              <a:t>toteutuu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harvoin</a:t>
            </a:r>
            <a:r>
              <a:rPr lang="fi-FI" sz="1800" dirty="0">
                <a:effectLst/>
                <a:latin typeface="Calibri" panose="020F0502020204030204" pitchFamily="34" charset="0"/>
                <a:ea typeface="Calibri" panose="020F0502020204030204" pitchFamily="34" charset="0"/>
                <a:cs typeface="Times New Roman" panose="02020603050405020304" pitchFamily="18" charset="0"/>
              </a:rPr>
              <a:t>. V</a:t>
            </a:r>
            <a:r>
              <a:rPr lang="fi-FI" sz="1800" dirty="0">
                <a:latin typeface="Calibri" panose="020F0502020204030204" pitchFamily="34" charset="0"/>
                <a:ea typeface="Calibri" panose="020F0502020204030204" pitchFamily="34" charset="0"/>
                <a:cs typeface="Times New Roman" panose="02020603050405020304" pitchFamily="18" charset="0"/>
              </a:rPr>
              <a:t>ain </a:t>
            </a:r>
            <a:r>
              <a:rPr lang="fi-FI" sz="1800" dirty="0">
                <a:effectLst/>
                <a:latin typeface="Calibri" panose="020F0502020204030204" pitchFamily="34" charset="0"/>
                <a:ea typeface="Calibri" panose="020F0502020204030204" pitchFamily="34" charset="0"/>
                <a:cs typeface="Times New Roman" panose="02020603050405020304" pitchFamily="18" charset="0"/>
              </a:rPr>
              <a:t>10,56 % vastaajista ilmoittaa, että seurakunta suunnittelee uskonnolliset tilaisuudet </a:t>
            </a:r>
            <a:r>
              <a:rPr lang="fi-FI" sz="1800" b="1" dirty="0">
                <a:effectLst/>
                <a:latin typeface="Calibri" panose="020F0502020204030204" pitchFamily="34" charset="0"/>
                <a:ea typeface="Calibri" panose="020F0502020204030204" pitchFamily="34" charset="0"/>
                <a:cs typeface="Times New Roman" panose="02020603050405020304" pitchFamily="18" charset="0"/>
              </a:rPr>
              <a:t>aina</a:t>
            </a:r>
            <a:r>
              <a:rPr lang="fi-FI" sz="1800" dirty="0">
                <a:effectLst/>
                <a:latin typeface="Calibri" panose="020F0502020204030204" pitchFamily="34" charset="0"/>
                <a:ea typeface="Calibri" panose="020F0502020204030204" pitchFamily="34" charset="0"/>
                <a:cs typeface="Times New Roman" panose="02020603050405020304" pitchFamily="18" charset="0"/>
              </a:rPr>
              <a:t> yhdessä kunnan varhaiskasvatuksen kanssa.</a:t>
            </a:r>
          </a:p>
          <a:p>
            <a:pPr>
              <a:lnSpc>
                <a:spcPct val="107000"/>
              </a:lnSpc>
              <a:spcAft>
                <a:spcPts val="800"/>
              </a:spcAft>
            </a:pPr>
            <a:endParaRPr lang="fi-FI"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700" dirty="0" err="1">
                <a:latin typeface="Calibri" panose="020F0502020204030204" pitchFamily="34" charset="0"/>
                <a:ea typeface="Calibri" panose="020F0502020204030204" pitchFamily="34" charset="0"/>
                <a:cs typeface="Calibri" panose="020F0502020204030204" pitchFamily="34" charset="0"/>
              </a:rPr>
              <a:t>Huom</a:t>
            </a:r>
            <a:r>
              <a:rPr lang="fi-FI" sz="1700" dirty="0">
                <a:latin typeface="Calibri" panose="020F0502020204030204" pitchFamily="34" charset="0"/>
                <a:ea typeface="Calibri" panose="020F0502020204030204" pitchFamily="34" charset="0"/>
                <a:cs typeface="Calibri" panose="020F0502020204030204" pitchFamily="34" charset="0"/>
              </a:rPr>
              <a:t>! Vastausvaihtoehdot: </a:t>
            </a:r>
            <a:r>
              <a:rPr lang="fi-FI" sz="1700" dirty="0">
                <a:solidFill>
                  <a:srgbClr val="171415"/>
                </a:solidFill>
                <a:effectLst/>
                <a:latin typeface="Calibri" panose="020F0502020204030204" pitchFamily="34" charset="0"/>
                <a:ea typeface="Times New Roman" panose="02020603050405020304" pitchFamily="18" charset="0"/>
                <a:cs typeface="Calibri" panose="020F0502020204030204" pitchFamily="34" charset="0"/>
              </a:rPr>
              <a:t>1=ei toteudu koskaan, 2=toteutuu harvoin, 3=en osaa sanoa, 4=toteutuu useimmiten, 5=toteutuu aina</a:t>
            </a:r>
            <a:endParaRPr lang="fi-FI" sz="1700" dirty="0">
              <a:effectLst/>
              <a:latin typeface="Calibri" panose="020F0502020204030204" pitchFamily="34" charset="0"/>
              <a:ea typeface="Calibri" panose="020F0502020204030204" pitchFamily="34" charset="0"/>
              <a:cs typeface="Calibri" panose="020F0502020204030204" pitchFamily="34" charset="0"/>
            </a:endParaRPr>
          </a:p>
          <a:p>
            <a:endParaRPr lang="fi-FI" dirty="0"/>
          </a:p>
        </p:txBody>
      </p:sp>
      <p:pic>
        <p:nvPicPr>
          <p:cNvPr id="4" name="Picture 2">
            <a:extLst>
              <a:ext uri="{FF2B5EF4-FFF2-40B4-BE49-F238E27FC236}">
                <a16:creationId xmlns:a16="http://schemas.microsoft.com/office/drawing/2014/main" id="{60632587-B76A-4A75-A433-0127E7EE2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1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KATSOMUSKASVATUSYHTEISTYÖ KUNNAN VARHAISKASVATUKSEN KANSSA </a:t>
            </a:r>
            <a:br>
              <a:rPr lang="fi-FI" sz="3600" dirty="0">
                <a:effectLst/>
                <a:latin typeface="Calibri" panose="020F0502020204030204" pitchFamily="34" charset="0"/>
                <a:ea typeface="Calibri" panose="020F0502020204030204" pitchFamily="34" charset="0"/>
                <a:cs typeface="Arial" panose="020B0604020202020204" pitchFamily="34" charset="0"/>
              </a:rPr>
            </a:br>
            <a:r>
              <a:rPr lang="fi-FI" sz="3600" dirty="0">
                <a:effectLst/>
                <a:latin typeface="Calibri" panose="020F0502020204030204" pitchFamily="34" charset="0"/>
                <a:ea typeface="Calibri" panose="020F0502020204030204" pitchFamily="34" charset="0"/>
                <a:cs typeface="Arial" panose="020B0604020202020204" pitchFamily="34" charset="0"/>
              </a:rPr>
              <a:t>KEVÄÄN 2020 POIKKEUSTILANTEEN AIKA</a:t>
            </a:r>
            <a:endParaRPr lang="fi-FI" sz="3600" dirty="0">
              <a:highlight>
                <a:srgbClr val="FFFF00"/>
              </a:highlight>
            </a:endParaRPr>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pPr algn="ctr"/>
            <a:r>
              <a:rPr lang="fi-FI" sz="2800" dirty="0">
                <a:effectLst/>
                <a:latin typeface="Calibri" panose="020F0502020204030204" pitchFamily="34" charset="0"/>
                <a:ea typeface="Calibri" panose="020F0502020204030204" pitchFamily="34" charset="0"/>
                <a:cs typeface="Arial" panose="020B0604020202020204" pitchFamily="34" charset="0"/>
              </a:rPr>
              <a:t>Avovastaukset </a:t>
            </a:r>
            <a:r>
              <a:rPr lang="fi-FI" sz="2800" dirty="0">
                <a:effectLst/>
                <a:latin typeface="Calibri" panose="020F0502020204030204" pitchFamily="34" charset="0"/>
                <a:ea typeface="Calibri" panose="020F0502020204030204" pitchFamily="34" charset="0"/>
                <a:cs typeface="Times New Roman" panose="02020603050405020304" pitchFamily="18" charset="0"/>
              </a:rPr>
              <a:t>145</a:t>
            </a:r>
          </a:p>
          <a:p>
            <a:pPr algn="ctr"/>
            <a:r>
              <a:rPr lang="fi-FI" sz="2800" dirty="0">
                <a:latin typeface="Calibri" panose="020F0502020204030204" pitchFamily="34" charset="0"/>
                <a:ea typeface="Calibri" panose="020F0502020204030204" pitchFamily="34" charset="0"/>
                <a:cs typeface="Times New Roman" panose="02020603050405020304" pitchFamily="18" charset="0"/>
              </a:rPr>
              <a:t>Esimerkkejä</a:t>
            </a:r>
            <a:endParaRPr lang="fi-FI" sz="2800" dirty="0">
              <a:latin typeface="Calibri" panose="020F0502020204030204" pitchFamily="34" charset="0"/>
              <a:ea typeface="Calibri" panose="020F0502020204030204" pitchFamily="34" charset="0"/>
              <a:cs typeface="Arial" panose="020B0604020202020204" pitchFamily="34" charset="0"/>
            </a:endParaRPr>
          </a:p>
          <a:p>
            <a:pPr algn="ctr"/>
            <a:endParaRPr lang="fi-FI"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5059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420CD-1451-4C2D-94D5-2E6B8CB9678F}"/>
              </a:ext>
            </a:extLst>
          </p:cNvPr>
          <p:cNvSpPr>
            <a:spLocks noGrp="1"/>
          </p:cNvSpPr>
          <p:nvPr>
            <p:ph type="title"/>
          </p:nvPr>
        </p:nvSpPr>
        <p:spPr>
          <a:xfrm>
            <a:off x="838200" y="365126"/>
            <a:ext cx="10515600" cy="936550"/>
          </a:xfrm>
        </p:spPr>
        <p:txBody>
          <a:bodyPr>
            <a:normAutofit/>
          </a:bodyPr>
          <a:lstStyle/>
          <a:p>
            <a:pPr algn="ctr"/>
            <a:r>
              <a:rPr lang="fi-FI" sz="3200" dirty="0">
                <a:solidFill>
                  <a:srgbClr val="E01582"/>
                </a:solidFill>
              </a:rPr>
              <a:t>Ketteryyttä ja kekseliäisyyttä poikkeustilanteessa</a:t>
            </a:r>
          </a:p>
        </p:txBody>
      </p:sp>
      <p:sp>
        <p:nvSpPr>
          <p:cNvPr id="3" name="Sisällön paikkamerkki 2">
            <a:extLst>
              <a:ext uri="{FF2B5EF4-FFF2-40B4-BE49-F238E27FC236}">
                <a16:creationId xmlns:a16="http://schemas.microsoft.com/office/drawing/2014/main" id="{EE4A2A6F-986C-416F-AF21-0375F83C83FC}"/>
              </a:ext>
            </a:extLst>
          </p:cNvPr>
          <p:cNvSpPr>
            <a:spLocks noGrp="1"/>
          </p:cNvSpPr>
          <p:nvPr>
            <p:ph idx="1"/>
          </p:nvPr>
        </p:nvSpPr>
        <p:spPr>
          <a:xfrm>
            <a:off x="838200" y="1301676"/>
            <a:ext cx="10515600" cy="4875287"/>
          </a:xfrm>
        </p:spPr>
        <p:txBody>
          <a:bodyPr>
            <a:normAutofit fontScale="92500" lnSpcReduction="10000"/>
          </a:bodyPr>
          <a:lstStyle/>
          <a:p>
            <a:pPr marL="0" indent="0">
              <a:buNone/>
            </a:pPr>
            <a:r>
              <a:rPr lang="fi-FI" sz="1800" b="1" dirty="0">
                <a:latin typeface="Calibri" panose="020F0502020204030204" pitchFamily="34" charset="0"/>
                <a:ea typeface="Calibri" panose="020F0502020204030204" pitchFamily="34" charset="0"/>
                <a:cs typeface="Times New Roman" panose="02020603050405020304" pitchFamily="18" charset="0"/>
              </a:rPr>
              <a:t>Digitaaliset välineet käyttöön</a:t>
            </a:r>
          </a:p>
          <a:p>
            <a:r>
              <a:rPr lang="fi-FI" sz="1800" i="1" dirty="0">
                <a:latin typeface="Calibri" panose="020F0502020204030204" pitchFamily="34" charset="0"/>
                <a:ea typeface="Calibri" panose="020F0502020204030204" pitchFamily="34" charset="0"/>
                <a:cs typeface="Times New Roman" panose="02020603050405020304" pitchFamily="18" charset="0"/>
              </a:rPr>
              <a:t>”</a:t>
            </a:r>
            <a:r>
              <a:rPr lang="fi-FI" sz="1800" i="1" dirty="0">
                <a:effectLst/>
                <a:latin typeface="Calibri" panose="020F0502020204030204" pitchFamily="34" charset="0"/>
                <a:ea typeface="Calibri" panose="020F0502020204030204" pitchFamily="34" charset="0"/>
                <a:cs typeface="Times New Roman" panose="02020603050405020304" pitchFamily="18" charset="0"/>
              </a:rPr>
              <a:t>Seurakunnan varhaiskasvatuksen työntekijät videoivat katsomuskasvatusta sisältäviä muskarilauluja, Pikku </a:t>
            </a:r>
            <a:r>
              <a:rPr lang="fi-FI" sz="1800" i="1" dirty="0" err="1">
                <a:effectLst/>
                <a:latin typeface="Calibri" panose="020F0502020204030204" pitchFamily="34" charset="0"/>
                <a:ea typeface="Calibri" panose="020F0502020204030204" pitchFamily="34" charset="0"/>
                <a:cs typeface="Times New Roman" panose="02020603050405020304" pitchFamily="18" charset="0"/>
              </a:rPr>
              <a:t>Päkän</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laulutuokion, satuhetkiä, joista lähetettiin YouTube-linkit päiväkodeille sähköpostilla tai WhatsAppissa.”</a:t>
            </a:r>
          </a:p>
          <a:p>
            <a:r>
              <a:rPr lang="fi-FI" sz="1800" i="1" dirty="0">
                <a:effectLst/>
                <a:latin typeface="Calibri" panose="020F0502020204030204" pitchFamily="34" charset="0"/>
                <a:ea typeface="Calibri" panose="020F0502020204030204" pitchFamily="34" charset="0"/>
                <a:cs typeface="Times New Roman" panose="02020603050405020304" pitchFamily="18" charset="0"/>
              </a:rPr>
              <a:t>”Pääsiäiseksi teetettiin kuunnelma, jossa oli yleissivistävää tietoa pääsiäisestä. Päiväkotivierailun korvasi videolla lähetetty Tuumaustuokio.”</a:t>
            </a:r>
          </a:p>
          <a:p>
            <a:pPr marL="0" indent="0">
              <a:buNone/>
            </a:pPr>
            <a:r>
              <a:rPr lang="fi-FI" sz="1800" b="1" dirty="0">
                <a:latin typeface="Calibri" panose="020F0502020204030204" pitchFamily="34" charset="0"/>
                <a:ea typeface="Calibri" panose="020F0502020204030204" pitchFamily="34" charset="0"/>
                <a:cs typeface="Times New Roman" panose="02020603050405020304" pitchFamily="18" charset="0"/>
              </a:rPr>
              <a:t>Toimintaa turvallisesti ulkona</a:t>
            </a:r>
          </a:p>
          <a:p>
            <a:pPr>
              <a:lnSpc>
                <a:spcPct val="100000"/>
              </a:lnSpc>
            </a:pPr>
            <a:r>
              <a:rPr lang="fi-FI" sz="1800" i="1" dirty="0">
                <a:effectLst/>
                <a:latin typeface="Calibri" panose="020F0502020204030204" pitchFamily="34" charset="0"/>
                <a:ea typeface="Calibri" panose="020F0502020204030204" pitchFamily="34" charset="0"/>
                <a:cs typeface="Times New Roman" panose="02020603050405020304" pitchFamily="18" charset="0"/>
              </a:rPr>
              <a:t>”Kirkkotiloihin valmistettiin pääsiäisen ja Luomiskertomuksen ikkunat, joita kunnan varhaiskasvatuksen lapsiryhmien kanssa tultiin katsomaan omatoimisesti. Yllättäen myös alueen perheet ja vanhuksetkin kävivät niitä katsomassa.”</a:t>
            </a:r>
          </a:p>
          <a:p>
            <a:pPr>
              <a:lnSpc>
                <a:spcPct val="100000"/>
              </a:lnSpc>
            </a:pPr>
            <a:r>
              <a:rPr lang="fi-FI" sz="1800" i="1" dirty="0">
                <a:effectLst/>
                <a:latin typeface="Calibri" panose="020F0502020204030204" pitchFamily="34" charset="0"/>
                <a:ea typeface="Calibri" panose="020F0502020204030204" pitchFamily="34" charset="0"/>
                <a:cs typeface="Times New Roman" panose="02020603050405020304" pitchFamily="18" charset="0"/>
              </a:rPr>
              <a:t>”Kirkon läheisyyteen ja päiväkodin lähimetsään toteutettu liikunta- ja Luomiskertomusrastirata”</a:t>
            </a:r>
          </a:p>
          <a:p>
            <a:pPr marL="0" indent="0">
              <a:buNone/>
            </a:pPr>
            <a:r>
              <a:rPr lang="fi-FI" sz="1800" b="1" dirty="0"/>
              <a:t>Materiaalia lainaan</a:t>
            </a:r>
          </a:p>
          <a:p>
            <a:pPr marL="0" indent="0">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”Erilaista materiaalia havainnollistamiseen ja elävöittämiseen sekä katsomuskasvatuksen teematyöskentelyihin lainattiin seurakunnan materiaalivarastosta.”</a:t>
            </a:r>
            <a:endParaRPr lang="fi-FI" sz="1800" i="1" dirty="0"/>
          </a:p>
          <a:p>
            <a:pPr marL="0" indent="0">
              <a:buNone/>
            </a:pPr>
            <a:r>
              <a:rPr lang="fi-FI" sz="1800" b="1" dirty="0"/>
              <a:t>Palaverit </a:t>
            </a:r>
            <a:r>
              <a:rPr lang="fi-FI" sz="1800" b="1" dirty="0" err="1"/>
              <a:t>teamsissa</a:t>
            </a:r>
            <a:endParaRPr lang="fi-FI" sz="1800" b="1" dirty="0"/>
          </a:p>
          <a:p>
            <a:pPr marL="0" indent="0">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”Yhteistyö- ja palautepalavereita on pidetty päiväkotien ja perhepäivähoidon kanssa </a:t>
            </a:r>
            <a:r>
              <a:rPr lang="fi-FI" sz="1800" i="1" dirty="0" err="1">
                <a:effectLst/>
                <a:latin typeface="Calibri" panose="020F0502020204030204" pitchFamily="34" charset="0"/>
                <a:ea typeface="Calibri" panose="020F0502020204030204" pitchFamily="34" charset="0"/>
                <a:cs typeface="Times New Roman" panose="02020603050405020304" pitchFamily="18" charset="0"/>
              </a:rPr>
              <a:t>Teamsissä</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samoin kuin syyskauden toiminnan suunnittelut sekä yksittäisistä tapahtumisista sopimiset.” </a:t>
            </a:r>
          </a:p>
          <a:p>
            <a:pPr marL="0" indent="0">
              <a:buNone/>
            </a:pPr>
            <a:endParaRPr lang="fi-FI" sz="1800" dirty="0"/>
          </a:p>
        </p:txBody>
      </p:sp>
      <p:pic>
        <p:nvPicPr>
          <p:cNvPr id="4" name="Picture 2">
            <a:extLst>
              <a:ext uri="{FF2B5EF4-FFF2-40B4-BE49-F238E27FC236}">
                <a16:creationId xmlns:a16="http://schemas.microsoft.com/office/drawing/2014/main" id="{58D0CC10-A2AC-44C1-ABFB-AC50FE5A2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05" y="610971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23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3600" dirty="0">
                <a:effectLst/>
                <a:latin typeface="Calibri" panose="020F0502020204030204" pitchFamily="34" charset="0"/>
                <a:ea typeface="Calibri" panose="020F0502020204030204" pitchFamily="34" charset="0"/>
                <a:cs typeface="Arial" panose="020B0604020202020204" pitchFamily="34" charset="0"/>
              </a:rPr>
              <a:t>KOULUTUSTARPEET</a:t>
            </a:r>
            <a:endParaRPr lang="fi-FI" sz="3600" dirty="0"/>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600" dirty="0">
                <a:latin typeface="Calibri" panose="020F0502020204030204" pitchFamily="34" charset="0"/>
                <a:ea typeface="Calibri" panose="020F0502020204030204" pitchFamily="34" charset="0"/>
                <a:cs typeface="Calibri" panose="020F0502020204030204" pitchFamily="34" charset="0"/>
              </a:rPr>
              <a:t>Avovastaukset</a:t>
            </a:r>
          </a:p>
          <a:p>
            <a:pPr algn="ctr"/>
            <a:endParaRPr lang="fi-FI"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804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45304884">
            <a:extLst>
              <a:ext uri="{FF2B5EF4-FFF2-40B4-BE49-F238E27FC236}">
                <a16:creationId xmlns:a16="http://schemas.microsoft.com/office/drawing/2014/main" id="{1CD1D649-78DD-4209-84D1-94A25B2A6919}"/>
              </a:ext>
            </a:extLst>
          </p:cNvPr>
          <p:cNvPicPr/>
          <p:nvPr/>
        </p:nvPicPr>
        <p:blipFill>
          <a:blip r:embed="rId2">
            <a:extLst>
              <a:ext uri="{28A0092B-C50C-407E-A947-70E740481C1C}">
                <a14:useLocalDpi xmlns:a14="http://schemas.microsoft.com/office/drawing/2010/main" val="0"/>
              </a:ext>
            </a:extLst>
          </a:blip>
          <a:stretch>
            <a:fillRect/>
          </a:stretch>
        </p:blipFill>
        <p:spPr>
          <a:xfrm>
            <a:off x="4453665" y="1308420"/>
            <a:ext cx="5916019" cy="4199495"/>
          </a:xfrm>
          <a:prstGeom prst="rect">
            <a:avLst/>
          </a:prstGeom>
        </p:spPr>
      </p:pic>
      <p:sp>
        <p:nvSpPr>
          <p:cNvPr id="3" name="Nuoli: Alas 2">
            <a:extLst>
              <a:ext uri="{FF2B5EF4-FFF2-40B4-BE49-F238E27FC236}">
                <a16:creationId xmlns:a16="http://schemas.microsoft.com/office/drawing/2014/main" id="{AA47981E-AC28-4DEC-A222-FC9167E6B684}"/>
              </a:ext>
            </a:extLst>
          </p:cNvPr>
          <p:cNvSpPr/>
          <p:nvPr/>
        </p:nvSpPr>
        <p:spPr>
          <a:xfrm rot="2723715">
            <a:off x="9821090" y="2336798"/>
            <a:ext cx="159770" cy="1016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4" name="Nuoli: Alas 3">
            <a:extLst>
              <a:ext uri="{FF2B5EF4-FFF2-40B4-BE49-F238E27FC236}">
                <a16:creationId xmlns:a16="http://schemas.microsoft.com/office/drawing/2014/main" id="{F77C4155-FFC7-4B38-AF26-88D3305663D6}"/>
              </a:ext>
            </a:extLst>
          </p:cNvPr>
          <p:cNvSpPr/>
          <p:nvPr/>
        </p:nvSpPr>
        <p:spPr>
          <a:xfrm rot="2723715">
            <a:off x="10512741" y="3994725"/>
            <a:ext cx="159770" cy="1016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36C46D01-406A-4690-8EF6-B6E979ABB005}"/>
              </a:ext>
            </a:extLst>
          </p:cNvPr>
          <p:cNvSpPr txBox="1"/>
          <p:nvPr/>
        </p:nvSpPr>
        <p:spPr>
          <a:xfrm>
            <a:off x="871369" y="1308420"/>
            <a:ext cx="2807746" cy="2031325"/>
          </a:xfrm>
          <a:prstGeom prst="rect">
            <a:avLst/>
          </a:prstGeom>
          <a:noFill/>
        </p:spPr>
        <p:txBody>
          <a:bodyPr wrap="square" rtlCol="0">
            <a:spAutoFit/>
          </a:bodyPr>
          <a:lstStyle/>
          <a:p>
            <a:pPr marL="285750" indent="-285750">
              <a:buFont typeface="Arial" panose="020B0604020202020204" pitchFamily="34" charset="0"/>
              <a:buChar char="•"/>
            </a:pPr>
            <a:r>
              <a:rPr lang="fi-FI" dirty="0"/>
              <a:t>Kysely tehtiin koronapandemian aikana, joka vaikutti todennäköisesti erittäin paljon siihen, että verkko-osaaminen nousee kärkeen.</a:t>
            </a:r>
          </a:p>
        </p:txBody>
      </p:sp>
      <p:pic>
        <p:nvPicPr>
          <p:cNvPr id="6" name="Picture 2">
            <a:extLst>
              <a:ext uri="{FF2B5EF4-FFF2-40B4-BE49-F238E27FC236}">
                <a16:creationId xmlns:a16="http://schemas.microsoft.com/office/drawing/2014/main" id="{727BF50F-E08B-41C3-A23C-60DCA0634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71" y="595879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35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sz="4800" dirty="0"/>
              <a:t>HAASTATTELUT</a:t>
            </a:r>
            <a:br>
              <a:rPr lang="fi-FI" sz="4800" dirty="0"/>
            </a:br>
            <a:endParaRPr lang="fi-FI" sz="3600" dirty="0"/>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a:xfrm>
            <a:off x="1245011" y="2996953"/>
            <a:ext cx="9651523" cy="2304256"/>
          </a:xfrm>
        </p:spPr>
        <p:txBody>
          <a:bodyPr>
            <a:normAutofit fontScale="92500" lnSpcReduction="20000"/>
          </a:bodyPr>
          <a:lstStyle/>
          <a:p>
            <a:endParaRPr lang="fi-FI" sz="2600" dirty="0">
              <a:latin typeface="Calibri" panose="020F0502020204030204" pitchFamily="34" charset="0"/>
              <a:ea typeface="Calibri" panose="020F0502020204030204" pitchFamily="34" charset="0"/>
              <a:cs typeface="Calibri" panose="020F0502020204030204" pitchFamily="34" charset="0"/>
            </a:endParaRPr>
          </a:p>
          <a:p>
            <a:r>
              <a:rPr lang="fi-FI" sz="2800" dirty="0"/>
              <a:t>Dialogia, pitkäjänteisyyttä, haasteita </a:t>
            </a:r>
            <a:br>
              <a:rPr lang="fi-FI" sz="2800" dirty="0"/>
            </a:br>
            <a:r>
              <a:rPr lang="fi-FI" sz="2800" dirty="0"/>
              <a:t>sekä onnistumisia ja uusia alkuja</a:t>
            </a:r>
          </a:p>
          <a:p>
            <a:endParaRPr lang="fi-FI" sz="2800" dirty="0"/>
          </a:p>
          <a:p>
            <a:pPr algn="ctr"/>
            <a:r>
              <a:rPr lang="fi-FI" sz="2800" dirty="0"/>
              <a:t>Yhteensä 37 haastateltua </a:t>
            </a:r>
          </a:p>
          <a:p>
            <a:pPr algn="ctr"/>
            <a:r>
              <a:rPr lang="fi-FI" sz="2800" dirty="0"/>
              <a:t>Nostoja haastatteluista</a:t>
            </a:r>
          </a:p>
          <a:p>
            <a:endParaRPr lang="fi-FI"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1239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D527D9-31A0-434D-911B-82E9E66F8DE8}"/>
              </a:ext>
            </a:extLst>
          </p:cNvPr>
          <p:cNvSpPr>
            <a:spLocks noGrp="1"/>
          </p:cNvSpPr>
          <p:nvPr>
            <p:ph type="title"/>
          </p:nvPr>
        </p:nvSpPr>
        <p:spPr>
          <a:xfrm>
            <a:off x="838200" y="365126"/>
            <a:ext cx="10515600" cy="872004"/>
          </a:xfrm>
        </p:spPr>
        <p:txBody>
          <a:bodyPr>
            <a:normAutofit/>
          </a:bodyPr>
          <a:lstStyle/>
          <a:p>
            <a:pPr algn="ctr"/>
            <a:r>
              <a:rPr lang="fi-FI" sz="3200" dirty="0">
                <a:solidFill>
                  <a:srgbClr val="E01582"/>
                </a:solidFill>
              </a:rPr>
              <a:t>Nostoja haastatteluista </a:t>
            </a:r>
          </a:p>
        </p:txBody>
      </p:sp>
      <p:sp>
        <p:nvSpPr>
          <p:cNvPr id="3" name="Sisällön paikkamerkki 2">
            <a:extLst>
              <a:ext uri="{FF2B5EF4-FFF2-40B4-BE49-F238E27FC236}">
                <a16:creationId xmlns:a16="http://schemas.microsoft.com/office/drawing/2014/main" id="{A68F67D5-FC43-4624-9D0A-556D5D3ADDEB}"/>
              </a:ext>
            </a:extLst>
          </p:cNvPr>
          <p:cNvSpPr>
            <a:spLocks noGrp="1"/>
          </p:cNvSpPr>
          <p:nvPr>
            <p:ph idx="1"/>
          </p:nvPr>
        </p:nvSpPr>
        <p:spPr>
          <a:xfrm>
            <a:off x="838200" y="1430767"/>
            <a:ext cx="10515600" cy="4746196"/>
          </a:xfrm>
        </p:spPr>
        <p:txBody>
          <a:bodyPr>
            <a:normAutofit fontScale="92500" lnSpcReduction="20000"/>
          </a:bodyPr>
          <a:lstStyle/>
          <a:p>
            <a:pPr marL="0" indent="0">
              <a:buNone/>
            </a:pPr>
            <a:r>
              <a:rPr lang="fi-FI" sz="1900" b="1" dirty="0">
                <a:solidFill>
                  <a:srgbClr val="000000"/>
                </a:solidFill>
                <a:effectLst/>
                <a:latin typeface="Calibri" panose="020F0502020204030204" pitchFamily="34" charset="0"/>
              </a:rPr>
              <a:t>Yhteistyö edellyttää johtamista ja rakenteita</a:t>
            </a:r>
          </a:p>
          <a:p>
            <a:r>
              <a:rPr lang="fi-FI" sz="1800" b="0" i="1" dirty="0">
                <a:solidFill>
                  <a:srgbClr val="000000"/>
                </a:solidFill>
                <a:effectLst/>
                <a:latin typeface="Calibri" panose="020F0502020204030204" pitchFamily="34" charset="0"/>
              </a:rPr>
              <a:t>”Kun yhteistyötä lähdetään kehittämään niin ei oteta suoraan päiväkotiin yhteyttä vaan lähdetään ihan ylätasolta liikkeelle ja avoimin mielin ja neuvotellen.”</a:t>
            </a:r>
          </a:p>
          <a:p>
            <a:r>
              <a:rPr lang="fi-FI" sz="1800" i="1" dirty="0">
                <a:solidFill>
                  <a:srgbClr val="000000"/>
                </a:solidFill>
                <a:latin typeface="Calibri" panose="020F0502020204030204" pitchFamily="34" charset="0"/>
                <a:ea typeface="Calibri" panose="020F0502020204030204" pitchFamily="34" charset="0"/>
              </a:rPr>
              <a:t>”</a:t>
            </a:r>
            <a:r>
              <a:rPr lang="fi-FI" sz="1800" i="1" dirty="0">
                <a:solidFill>
                  <a:srgbClr val="000000"/>
                </a:solidFill>
                <a:effectLst/>
                <a:latin typeface="Calibri" panose="020F0502020204030204" pitchFamily="34" charset="0"/>
                <a:ea typeface="Calibri" panose="020F0502020204030204" pitchFamily="34" charset="0"/>
              </a:rPr>
              <a:t>Meillä on tällainen perinne, että johtotaso pitää toisiinsa yhteyttä kaksi kertaa vuodessa. Kokouksissa luodaan yhdessä ne linjaukset minkä puitteissa toimitaan.”</a:t>
            </a:r>
          </a:p>
          <a:p>
            <a:r>
              <a:rPr lang="fi-FI" sz="1800" i="1" dirty="0">
                <a:effectLst/>
                <a:latin typeface="Calibri" panose="020F0502020204030204" pitchFamily="34" charset="0"/>
                <a:ea typeface="Calibri" panose="020F0502020204030204" pitchFamily="34" charset="0"/>
                <a:cs typeface="Arial" panose="020B0604020202020204" pitchFamily="34" charset="0"/>
              </a:rPr>
              <a:t>” </a:t>
            </a:r>
            <a:r>
              <a:rPr lang="fi-FI" sz="1800" i="1" dirty="0" err="1">
                <a:effectLst/>
                <a:latin typeface="Calibri" panose="020F0502020204030204" pitchFamily="34" charset="0"/>
                <a:ea typeface="Calibri" panose="020F0502020204030204" pitchFamily="34" charset="0"/>
                <a:cs typeface="Arial" panose="020B0604020202020204" pitchFamily="34" charset="0"/>
              </a:rPr>
              <a:t>Oon</a:t>
            </a:r>
            <a:r>
              <a:rPr lang="fi-FI" sz="1800" i="1" dirty="0">
                <a:effectLst/>
                <a:latin typeface="Calibri" panose="020F0502020204030204" pitchFamily="34" charset="0"/>
                <a:ea typeface="Calibri" panose="020F0502020204030204" pitchFamily="34" charset="0"/>
                <a:cs typeface="Arial" panose="020B0604020202020204" pitchFamily="34" charset="0"/>
              </a:rPr>
              <a:t> tyytyväinen ja koen onnistumista siitä, että me saimme tuon yhteistyösopimuksen aikaiseksi, ihan alle vuodessa allekirjoitusta myöten.”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fi-FI" sz="1900" b="1" dirty="0">
                <a:latin typeface="Calibri" panose="020F0502020204030204" pitchFamily="34" charset="0"/>
                <a:cs typeface="Calibri" panose="020F0502020204030204" pitchFamily="34" charset="0"/>
              </a:rPr>
              <a:t>Tiedottaminen tärkeää</a:t>
            </a:r>
          </a:p>
          <a:p>
            <a:r>
              <a:rPr lang="fi-FI" sz="1800" i="1" dirty="0">
                <a:solidFill>
                  <a:srgbClr val="000000"/>
                </a:solidFill>
                <a:effectLst/>
                <a:latin typeface="Calibri" panose="020F0502020204030204" pitchFamily="34" charset="0"/>
                <a:ea typeface="Calibri" panose="020F0502020204030204" pitchFamily="34" charset="0"/>
              </a:rPr>
              <a:t>”Ennen kuin lähetän kutsut ja otan ilmoittautumisia vastaan, lähetän päivähoidolle joulukirkkohetken sisällön. Näin he saavat tietää mitä siellä tapahtuu ja se on tukea myös vanhempien kohtaamisessa, että voidaan näyttää mitä siellä tapahtuu.”</a:t>
            </a:r>
          </a:p>
          <a:p>
            <a:r>
              <a:rPr lang="fi-FI" sz="1800" i="1" dirty="0">
                <a:solidFill>
                  <a:srgbClr val="000000"/>
                </a:solidFill>
                <a:effectLst/>
                <a:latin typeface="Calibri" panose="020F0502020204030204" pitchFamily="34" charset="0"/>
                <a:ea typeface="Calibri" panose="020F0502020204030204" pitchFamily="34" charset="0"/>
              </a:rPr>
              <a:t>”Täytyy laittaa tieto menemään ainakin kuukautta aikaisemmin siitä tarkemmasta</a:t>
            </a:r>
            <a:r>
              <a:rPr lang="fi-FI" sz="1800" i="1" dirty="0">
                <a:solidFill>
                  <a:srgbClr val="000000"/>
                </a:solidFill>
                <a:effectLst/>
                <a:latin typeface="Times New Roman" panose="02020603050405020304" pitchFamily="18" charset="0"/>
                <a:ea typeface="Times New Roman" panose="02020603050405020304" pitchFamily="18" charset="0"/>
              </a:rPr>
              <a:t>, </a:t>
            </a:r>
            <a:r>
              <a:rPr lang="fi-FI" sz="1800" i="1" dirty="0">
                <a:solidFill>
                  <a:srgbClr val="000000"/>
                </a:solidFill>
                <a:effectLst/>
                <a:latin typeface="Calibri" panose="020F0502020204030204" pitchFamily="34" charset="0"/>
                <a:ea typeface="Calibri" panose="020F0502020204030204" pitchFamily="34" charset="0"/>
              </a:rPr>
              <a:t>mutta jo tietysti kauden alussa aiemmin, että mitä on tulossa. Ja jos on kori kolmosta</a:t>
            </a:r>
            <a:r>
              <a:rPr lang="fi-FI" sz="1800" i="1" dirty="0">
                <a:solidFill>
                  <a:srgbClr val="000000"/>
                </a:solidFill>
                <a:effectLst/>
                <a:latin typeface="Times New Roman" panose="02020603050405020304" pitchFamily="18" charset="0"/>
                <a:ea typeface="Times New Roman" panose="02020603050405020304" pitchFamily="18" charset="0"/>
              </a:rPr>
              <a:t>, </a:t>
            </a:r>
            <a:r>
              <a:rPr lang="fi-FI" sz="1800" i="1" dirty="0">
                <a:solidFill>
                  <a:srgbClr val="000000"/>
                </a:solidFill>
                <a:effectLst/>
                <a:latin typeface="Calibri" panose="020F0502020204030204" pitchFamily="34" charset="0"/>
                <a:ea typeface="Calibri" panose="020F0502020204030204" pitchFamily="34" charset="0"/>
              </a:rPr>
              <a:t>niin silloin tosi aikaisin, että ehtivät hankkia ne luvat siihen.”</a:t>
            </a:r>
          </a:p>
          <a:p>
            <a:pPr marL="0" indent="0">
              <a:buNone/>
            </a:pPr>
            <a:r>
              <a:rPr lang="fi-FI" sz="1900" b="1" dirty="0">
                <a:solidFill>
                  <a:srgbClr val="000000"/>
                </a:solidFill>
              </a:rPr>
              <a:t>Yhteistyössä on myös haasteita</a:t>
            </a:r>
          </a:p>
          <a:p>
            <a:r>
              <a:rPr lang="fi-FI" sz="1800" i="1" dirty="0">
                <a:solidFill>
                  <a:srgbClr val="000000"/>
                </a:solidFill>
                <a:effectLst/>
                <a:latin typeface="Calibri" panose="020F0502020204030204" pitchFamily="34" charset="0"/>
                <a:ea typeface="Calibri" panose="020F0502020204030204" pitchFamily="34" charset="0"/>
              </a:rPr>
              <a:t>”Meillä on ollut kunnan varhaiskasvatuksen kanssa todella paljon katsomuskasvatustuokioita. Mutta Varhaiskasvatussuunnitelman jälkeen se oikein kunnolla väheni. Tämä on tosi vaikea asia…”</a:t>
            </a:r>
          </a:p>
          <a:p>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”Yhteistyössä kaupungin kanssa vaihtui henkilö, joka luki Varhaiskasvatussuunnitelmaa hieman toisin. Ja tuli vaikeuksia.”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i-FI" sz="1600" b="1" dirty="0"/>
          </a:p>
        </p:txBody>
      </p:sp>
      <p:pic>
        <p:nvPicPr>
          <p:cNvPr id="4" name="Picture 2">
            <a:extLst>
              <a:ext uri="{FF2B5EF4-FFF2-40B4-BE49-F238E27FC236}">
                <a16:creationId xmlns:a16="http://schemas.microsoft.com/office/drawing/2014/main" id="{54B3178C-0214-4ABA-945C-158974A8C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71" y="595879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78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9825EC-8901-4F02-847C-5F7F41D77D8B}"/>
              </a:ext>
            </a:extLst>
          </p:cNvPr>
          <p:cNvSpPr>
            <a:spLocks noGrp="1"/>
          </p:cNvSpPr>
          <p:nvPr>
            <p:ph idx="1"/>
          </p:nvPr>
        </p:nvSpPr>
        <p:spPr>
          <a:xfrm>
            <a:off x="838200" y="849855"/>
            <a:ext cx="10515600" cy="5327108"/>
          </a:xfrm>
        </p:spPr>
        <p:txBody>
          <a:bodyPr/>
          <a:lstStyle/>
          <a:p>
            <a:pPr marL="0" indent="0">
              <a:buNone/>
            </a:pPr>
            <a:r>
              <a:rPr lang="fi-FI" sz="1800" b="1" dirty="0"/>
              <a:t>Vasu yhdistää</a:t>
            </a:r>
          </a:p>
          <a:p>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että yhdessä puhutaan sitä Vasua niin sillä on kyllä merkitystä koska se ohjaa molempien toimintaa ja huomataan et näinkin voi tehdä ja se yhteinen kieli on tärkeää ja puhutaan auki, että mitä se on ja tulee luottamusta.”</a:t>
            </a:r>
          </a:p>
          <a:p>
            <a:pPr marL="0" indent="0">
              <a:buNone/>
            </a:pPr>
            <a:r>
              <a:rPr lang="fi-FI" sz="1800" b="1" dirty="0">
                <a:solidFill>
                  <a:srgbClr val="000000"/>
                </a:solidFill>
                <a:latin typeface="Calibri" panose="020F0502020204030204" pitchFamily="34" charset="0"/>
                <a:ea typeface="Calibri" panose="020F0502020204030204" pitchFamily="34" charset="0"/>
                <a:cs typeface="Calibri" panose="020F0502020204030204" pitchFamily="34" charset="0"/>
              </a:rPr>
              <a:t>Yhteistyö syntyy vuorovaikutuksessa ja luottamuksessa</a:t>
            </a:r>
          </a:p>
          <a:p>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”Kaikki lähtee kontakteista ja yhteisestä suunnittelusta. Kontaktit oltava kaikilla tasoilla. Yhteinen toimintamalli, säännöllinen sykli ja toistuvuus, että asiat pysyvät yllä ja niitä voi reflektoida ja arvioida ja kehittää; nämä ovat tärkeitä.”</a:t>
            </a:r>
          </a:p>
          <a:p>
            <a:r>
              <a:rPr lang="fi-FI"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vaatii aikaa ja aluksi tuntuu, ettei saa mitään aikaiseksi. Luottamuksen luominen on sellaista. Mutta kyllä se niinkö vie sitten perille.”</a:t>
            </a:r>
          </a:p>
          <a:p>
            <a:pPr marL="0" indent="0">
              <a:buNone/>
            </a:pPr>
            <a:r>
              <a:rPr lang="fi-FI" sz="1800" b="1" dirty="0">
                <a:solidFill>
                  <a:srgbClr val="000000"/>
                </a:solidFill>
                <a:latin typeface="Calibri" panose="020F0502020204030204" pitchFamily="34" charset="0"/>
                <a:ea typeface="Calibri" panose="020F0502020204030204" pitchFamily="34" charset="0"/>
                <a:cs typeface="Calibri" panose="020F0502020204030204" pitchFamily="34" charset="0"/>
              </a:rPr>
              <a:t>Päiväkodin henkilöstön kuunteleminen ja rohkaiseminen</a:t>
            </a:r>
          </a:p>
          <a:p>
            <a:r>
              <a:rPr lang="fi-FI" sz="1800" i="1" dirty="0">
                <a:solidFill>
                  <a:srgbClr val="000000"/>
                </a:solidFill>
                <a:latin typeface="Calibri" panose="020F0502020204030204" pitchFamily="34" charset="0"/>
                <a:ea typeface="Calibri" panose="020F0502020204030204" pitchFamily="34" charset="0"/>
              </a:rPr>
              <a:t>”</a:t>
            </a:r>
            <a:r>
              <a:rPr lang="fi-FI" sz="1800" i="1" dirty="0">
                <a:solidFill>
                  <a:srgbClr val="000000"/>
                </a:solidFill>
                <a:effectLst/>
                <a:latin typeface="Calibri" panose="020F0502020204030204" pitchFamily="34" charset="0"/>
                <a:ea typeface="Calibri" panose="020F0502020204030204" pitchFamily="34" charset="0"/>
              </a:rPr>
              <a:t>Puhuimme päiväkodissa mitä se katsomuskasvatus on. Henkilökunnan silmät laajenivat ja he oivalsivat, että he ovat tehneet jo katsomuskasvatusta ja osaavat sitä tehdä. Että se ei </a:t>
            </a:r>
            <a:r>
              <a:rPr lang="fi-FI" sz="1800" i="1" dirty="0" err="1">
                <a:solidFill>
                  <a:srgbClr val="000000"/>
                </a:solidFill>
                <a:effectLst/>
                <a:latin typeface="Calibri" panose="020F0502020204030204" pitchFamily="34" charset="0"/>
                <a:ea typeface="Calibri" panose="020F0502020204030204" pitchFamily="34" charset="0"/>
              </a:rPr>
              <a:t>oo</a:t>
            </a:r>
            <a:r>
              <a:rPr lang="fi-FI" sz="1800" i="1" dirty="0">
                <a:solidFill>
                  <a:srgbClr val="000000"/>
                </a:solidFill>
                <a:effectLst/>
                <a:latin typeface="Calibri" panose="020F0502020204030204" pitchFamily="34" charset="0"/>
                <a:ea typeface="Calibri" panose="020F0502020204030204" pitchFamily="34" charset="0"/>
              </a:rPr>
              <a:t> mitään ydinfysiikkaa….”</a:t>
            </a:r>
          </a:p>
          <a:p>
            <a:r>
              <a:rPr lang="fi-FI" sz="1800" i="1" dirty="0">
                <a:solidFill>
                  <a:srgbClr val="000000"/>
                </a:solidFill>
                <a:effectLst/>
                <a:latin typeface="Calibri" panose="020F0502020204030204" pitchFamily="34" charset="0"/>
                <a:ea typeface="Calibri" panose="020F0502020204030204" pitchFamily="34" charset="0"/>
              </a:rPr>
              <a:t>”Avoin ja rohkea mieli, mutta kuitenkin ennakkoluulottomuus siten että osaa kuunnella ja käydä vuoropuhelua ja pitää huomioida toiveita ja tarpeita.”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i-FI" sz="1800"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i-FI" dirty="0"/>
          </a:p>
        </p:txBody>
      </p:sp>
      <p:pic>
        <p:nvPicPr>
          <p:cNvPr id="4" name="Picture 2">
            <a:extLst>
              <a:ext uri="{FF2B5EF4-FFF2-40B4-BE49-F238E27FC236}">
                <a16:creationId xmlns:a16="http://schemas.microsoft.com/office/drawing/2014/main" id="{8F011D86-3A8C-4C2B-9018-6BBEA7706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71" y="595879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99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ctr"/>
            <a:r>
              <a:rPr lang="fi-FI" sz="3200" dirty="0">
                <a:latin typeface="Calibri Light" panose="020F0302020204030204" pitchFamily="34" charset="0"/>
                <a:cs typeface="Calibri Light" panose="020F0302020204030204" pitchFamily="34" charset="0"/>
              </a:rPr>
              <a:t>Selvityksen materiaalin hyödyntäminen jatkossa</a:t>
            </a:r>
          </a:p>
        </p:txBody>
      </p:sp>
      <p:sp>
        <p:nvSpPr>
          <p:cNvPr id="3" name="Alaotsikko 2"/>
          <p:cNvSpPr>
            <a:spLocks noGrp="1"/>
          </p:cNvSpPr>
          <p:nvPr>
            <p:ph idx="1"/>
          </p:nvPr>
        </p:nvSpPr>
        <p:spPr>
          <a:xfrm>
            <a:off x="1295467" y="1498060"/>
            <a:ext cx="9601067" cy="4359533"/>
          </a:xfrm>
        </p:spPr>
        <p:txBody>
          <a:bodyPr/>
          <a:lstStyle/>
          <a:p>
            <a:pPr marL="342900" indent="-342900">
              <a:buFont typeface="Arial" panose="020B0604020202020204" pitchFamily="34" charset="0"/>
              <a:buChar char="•"/>
            </a:pPr>
            <a:r>
              <a:rPr lang="fi-FI" dirty="0"/>
              <a:t>Materiaalit lähetetään hiippakuntiin ja kannustetaan hyödyntämään alueellisesti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Hyödynnetään koulutuksissa ja katsomuskasvatusyhteistyön kehittämisessä sekä Kasvua katsomuksesta –sivujen sisällöissä</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Tarkempi analyysi avovastauksista ja haastatteluista kehittämiskohteiden ja innovaatioiden löytämiseksi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Ruotsinkielisen selvityksen tulosten kokoaminen ja analysointi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a:t>Tulosten peilaaminen </a:t>
            </a:r>
            <a:r>
              <a:rPr lang="fi-FI" dirty="0"/>
              <a:t>kasvatuksen barometrin tutkimustuloksiin (rajapinnat)</a:t>
            </a:r>
          </a:p>
        </p:txBody>
      </p:sp>
    </p:spTree>
    <p:extLst>
      <p:ext uri="{BB962C8B-B14F-4D97-AF65-F5344CB8AC3E}">
        <p14:creationId xmlns:p14="http://schemas.microsoft.com/office/powerpoint/2010/main" val="106096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A0885-85CF-4B03-BF31-9C800DC2B52A}"/>
              </a:ext>
            </a:extLst>
          </p:cNvPr>
          <p:cNvSpPr>
            <a:spLocks noGrp="1"/>
          </p:cNvSpPr>
          <p:nvPr>
            <p:ph type="title"/>
          </p:nvPr>
        </p:nvSpPr>
        <p:spPr>
          <a:xfrm>
            <a:off x="838200" y="365125"/>
            <a:ext cx="10515600" cy="985503"/>
          </a:xfrm>
        </p:spPr>
        <p:txBody>
          <a:bodyPr>
            <a:normAutofit/>
          </a:bodyPr>
          <a:lstStyle/>
          <a:p>
            <a:pPr algn="ctr"/>
            <a:r>
              <a:rPr lang="fi-FI" sz="4000" dirty="0">
                <a:solidFill>
                  <a:srgbClr val="E01582"/>
                </a:solidFill>
              </a:rPr>
              <a:t>Vastaajien määrä hiippakunnittain</a:t>
            </a:r>
          </a:p>
        </p:txBody>
      </p:sp>
      <p:pic>
        <p:nvPicPr>
          <p:cNvPr id="18" name="Sisällön paikkamerkki 17">
            <a:extLst>
              <a:ext uri="{FF2B5EF4-FFF2-40B4-BE49-F238E27FC236}">
                <a16:creationId xmlns:a16="http://schemas.microsoft.com/office/drawing/2014/main" id="{F2596479-2D98-4F57-824F-F2A99A42FC0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819425" y="1731337"/>
            <a:ext cx="6228265" cy="3851882"/>
          </a:xfrm>
          <a:prstGeom prst="rect">
            <a:avLst/>
          </a:prstGeom>
        </p:spPr>
      </p:pic>
      <p:sp>
        <p:nvSpPr>
          <p:cNvPr id="3" name="Tekstiruutu 2">
            <a:extLst>
              <a:ext uri="{FF2B5EF4-FFF2-40B4-BE49-F238E27FC236}">
                <a16:creationId xmlns:a16="http://schemas.microsoft.com/office/drawing/2014/main" id="{C5352810-452A-483F-B78D-BEC83FEF5B6F}"/>
              </a:ext>
            </a:extLst>
          </p:cNvPr>
          <p:cNvSpPr txBox="1"/>
          <p:nvPr/>
        </p:nvSpPr>
        <p:spPr>
          <a:xfrm>
            <a:off x="629173" y="1731337"/>
            <a:ext cx="3426459" cy="3970318"/>
          </a:xfrm>
          <a:prstGeom prst="rect">
            <a:avLst/>
          </a:prstGeom>
          <a:noFill/>
        </p:spPr>
        <p:txBody>
          <a:bodyPr wrap="square" rtlCol="0">
            <a:spAutoFit/>
          </a:bodyPr>
          <a:lstStyle/>
          <a:p>
            <a:r>
              <a:rPr lang="fi-FI" dirty="0"/>
              <a:t>Tampere 33</a:t>
            </a:r>
          </a:p>
          <a:p>
            <a:r>
              <a:rPr lang="fi-FI" dirty="0"/>
              <a:t>Kuopio 30</a:t>
            </a:r>
          </a:p>
          <a:p>
            <a:r>
              <a:rPr lang="fi-FI" dirty="0"/>
              <a:t>Mikkeli 29</a:t>
            </a:r>
          </a:p>
          <a:p>
            <a:r>
              <a:rPr lang="fi-FI" dirty="0"/>
              <a:t>Oulu 28</a:t>
            </a:r>
          </a:p>
          <a:p>
            <a:r>
              <a:rPr lang="fi-FI" dirty="0"/>
              <a:t>Helsinki 22</a:t>
            </a:r>
          </a:p>
          <a:p>
            <a:r>
              <a:rPr lang="fi-FI" dirty="0"/>
              <a:t>Espoo 21</a:t>
            </a:r>
          </a:p>
          <a:p>
            <a:r>
              <a:rPr lang="fi-FI" dirty="0"/>
              <a:t>Turku 17</a:t>
            </a:r>
          </a:p>
          <a:p>
            <a:r>
              <a:rPr lang="fi-FI" dirty="0"/>
              <a:t>Lapua 13</a:t>
            </a:r>
          </a:p>
          <a:p>
            <a:endParaRPr lang="fi-FI" dirty="0"/>
          </a:p>
          <a:p>
            <a:r>
              <a:rPr lang="fi-FI" dirty="0"/>
              <a:t>Yhteensä 193 vastaajaa</a:t>
            </a:r>
          </a:p>
          <a:p>
            <a:endParaRPr lang="fi-FI" dirty="0"/>
          </a:p>
          <a:p>
            <a:r>
              <a:rPr lang="fi-FI" dirty="0" err="1"/>
              <a:t>Huom</a:t>
            </a:r>
            <a:r>
              <a:rPr lang="fi-FI" dirty="0"/>
              <a:t>! Kaikista kysymyksistä on olemassa hiippakuntakohtaiset tulokset.</a:t>
            </a:r>
          </a:p>
        </p:txBody>
      </p:sp>
      <p:pic>
        <p:nvPicPr>
          <p:cNvPr id="5" name="Picture 2">
            <a:extLst>
              <a:ext uri="{FF2B5EF4-FFF2-40B4-BE49-F238E27FC236}">
                <a16:creationId xmlns:a16="http://schemas.microsoft.com/office/drawing/2014/main" id="{BF77909E-EB0E-41CA-9313-A42EFCC6D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73" y="6082364"/>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31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D5A35327-D4F9-4ACA-881C-32B4F9FD174F}"/>
              </a:ext>
            </a:extLst>
          </p:cNvPr>
          <p:cNvSpPr>
            <a:spLocks noGrp="1"/>
          </p:cNvSpPr>
          <p:nvPr>
            <p:ph type="body" sz="half" idx="2"/>
          </p:nvPr>
        </p:nvSpPr>
        <p:spPr/>
        <p:txBody>
          <a:bodyPr/>
          <a:lstStyle/>
          <a:p>
            <a:endParaRPr lang="fi-FI" dirty="0"/>
          </a:p>
        </p:txBody>
      </p:sp>
      <p:pic>
        <p:nvPicPr>
          <p:cNvPr id="10" name="Kuvan paikkamerkki 9" descr="Kuva, joka sisältää kohteen henkilö, lapsi, sisä, poika&#10;&#10;Kuvaus luotu automaattisesti">
            <a:extLst>
              <a:ext uri="{FF2B5EF4-FFF2-40B4-BE49-F238E27FC236}">
                <a16:creationId xmlns:a16="http://schemas.microsoft.com/office/drawing/2014/main" id="{6F59098B-7B48-43C5-9DF0-6B4F7C26D43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000" b="14000"/>
          <a:stretch>
            <a:fillRect/>
          </a:stretch>
        </p:blipFill>
        <p:spPr>
          <a:xfrm>
            <a:off x="670776" y="658916"/>
            <a:ext cx="11089346" cy="5322886"/>
          </a:xfrm>
        </p:spPr>
      </p:pic>
      <p:sp>
        <p:nvSpPr>
          <p:cNvPr id="11" name="Tekstiruutu 10">
            <a:extLst>
              <a:ext uri="{FF2B5EF4-FFF2-40B4-BE49-F238E27FC236}">
                <a16:creationId xmlns:a16="http://schemas.microsoft.com/office/drawing/2014/main" id="{7AD531B7-EF1E-4560-9ACB-E274256B23F7}"/>
              </a:ext>
            </a:extLst>
          </p:cNvPr>
          <p:cNvSpPr txBox="1"/>
          <p:nvPr/>
        </p:nvSpPr>
        <p:spPr>
          <a:xfrm>
            <a:off x="3548958" y="3429000"/>
            <a:ext cx="5540721" cy="1015663"/>
          </a:xfrm>
          <a:prstGeom prst="rect">
            <a:avLst/>
          </a:prstGeom>
          <a:noFill/>
        </p:spPr>
        <p:txBody>
          <a:bodyPr wrap="square" rtlCol="0">
            <a:spAutoFit/>
          </a:bodyPr>
          <a:lstStyle/>
          <a:p>
            <a:pPr algn="ctr"/>
            <a:r>
              <a:rPr lang="fi-FI" sz="6000" dirty="0">
                <a:solidFill>
                  <a:schemeClr val="bg2"/>
                </a:solidFill>
              </a:rPr>
              <a:t>Kiitos!</a:t>
            </a:r>
          </a:p>
        </p:txBody>
      </p:sp>
    </p:spTree>
    <p:extLst>
      <p:ext uri="{BB962C8B-B14F-4D97-AF65-F5344CB8AC3E}">
        <p14:creationId xmlns:p14="http://schemas.microsoft.com/office/powerpoint/2010/main" val="388109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9827BC-2E6E-452F-818D-864CA937C503}"/>
              </a:ext>
            </a:extLst>
          </p:cNvPr>
          <p:cNvSpPr>
            <a:spLocks noGrp="1"/>
          </p:cNvSpPr>
          <p:nvPr>
            <p:ph type="title"/>
          </p:nvPr>
        </p:nvSpPr>
        <p:spPr>
          <a:xfrm>
            <a:off x="838200" y="365125"/>
            <a:ext cx="10515600" cy="901613"/>
          </a:xfrm>
        </p:spPr>
        <p:txBody>
          <a:bodyPr>
            <a:normAutofit/>
          </a:bodyPr>
          <a:lstStyle/>
          <a:p>
            <a:pPr algn="ctr"/>
            <a:r>
              <a:rPr lang="fi-FI" sz="4000" dirty="0">
                <a:solidFill>
                  <a:srgbClr val="E01582"/>
                </a:solidFill>
              </a:rPr>
              <a:t>Vastaajien koulutus</a:t>
            </a:r>
          </a:p>
        </p:txBody>
      </p:sp>
      <p:pic>
        <p:nvPicPr>
          <p:cNvPr id="4" name="Sisällön paikkamerkki 3">
            <a:extLst>
              <a:ext uri="{FF2B5EF4-FFF2-40B4-BE49-F238E27FC236}">
                <a16:creationId xmlns:a16="http://schemas.microsoft.com/office/drawing/2014/main" id="{5D801B73-945C-4B82-881A-950871F2752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040996" y="1590021"/>
            <a:ext cx="6760722" cy="4719840"/>
          </a:xfrm>
          <a:prstGeom prst="rect">
            <a:avLst/>
          </a:prstGeom>
        </p:spPr>
      </p:pic>
      <p:sp>
        <p:nvSpPr>
          <p:cNvPr id="3" name="Tekstiruutu 2">
            <a:extLst>
              <a:ext uri="{FF2B5EF4-FFF2-40B4-BE49-F238E27FC236}">
                <a16:creationId xmlns:a16="http://schemas.microsoft.com/office/drawing/2014/main" id="{7E3DE913-111C-48BD-BD08-F0FA2540DF4F}"/>
              </a:ext>
            </a:extLst>
          </p:cNvPr>
          <p:cNvSpPr txBox="1"/>
          <p:nvPr/>
        </p:nvSpPr>
        <p:spPr>
          <a:xfrm>
            <a:off x="704675" y="1590021"/>
            <a:ext cx="2667699" cy="1754326"/>
          </a:xfrm>
          <a:prstGeom prst="rect">
            <a:avLst/>
          </a:prstGeom>
          <a:noFill/>
        </p:spPr>
        <p:txBody>
          <a:bodyPr wrap="square" rtlCol="0">
            <a:spAutoFit/>
          </a:bodyPr>
          <a:lstStyle/>
          <a:p>
            <a:r>
              <a:rPr lang="fi-FI" dirty="0"/>
              <a:t>Selvitys kohdistettiin katsomuskasvatustyötä tekeville seurakuntien työntekijöille.</a:t>
            </a:r>
          </a:p>
          <a:p>
            <a:endParaRPr lang="fi-FI" dirty="0"/>
          </a:p>
          <a:p>
            <a:endParaRPr lang="fi-FI" dirty="0"/>
          </a:p>
        </p:txBody>
      </p:sp>
      <p:pic>
        <p:nvPicPr>
          <p:cNvPr id="5" name="Picture 2">
            <a:extLst>
              <a:ext uri="{FF2B5EF4-FFF2-40B4-BE49-F238E27FC236}">
                <a16:creationId xmlns:a16="http://schemas.microsoft.com/office/drawing/2014/main" id="{6C173C42-E506-4825-92EE-B2F0CC51F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99" y="5982066"/>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5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F1488-F9EF-46B5-9EDE-651D2D0694F5}"/>
              </a:ext>
            </a:extLst>
          </p:cNvPr>
          <p:cNvSpPr>
            <a:spLocks noGrp="1"/>
          </p:cNvSpPr>
          <p:nvPr>
            <p:ph type="title"/>
          </p:nvPr>
        </p:nvSpPr>
        <p:spPr/>
        <p:txBody>
          <a:bodyPr>
            <a:normAutofit/>
          </a:bodyPr>
          <a:lstStyle/>
          <a:p>
            <a:pPr algn="ctr"/>
            <a:r>
              <a:rPr lang="fi-FI" sz="4000" dirty="0">
                <a:solidFill>
                  <a:srgbClr val="E01582"/>
                </a:solidFill>
              </a:rPr>
              <a:t>Vastaajat ammattinimikkeittäin</a:t>
            </a:r>
          </a:p>
        </p:txBody>
      </p:sp>
      <p:pic>
        <p:nvPicPr>
          <p:cNvPr id="7" name="Sisällön paikkamerkki 6">
            <a:extLst>
              <a:ext uri="{FF2B5EF4-FFF2-40B4-BE49-F238E27FC236}">
                <a16:creationId xmlns:a16="http://schemas.microsoft.com/office/drawing/2014/main" id="{52A7F579-8489-4A2F-9E77-2031BDB6117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980329" y="1795244"/>
            <a:ext cx="7109087" cy="3809490"/>
          </a:xfrm>
          <a:prstGeom prst="rect">
            <a:avLst/>
          </a:prstGeom>
        </p:spPr>
      </p:pic>
      <p:sp>
        <p:nvSpPr>
          <p:cNvPr id="3" name="Tekstiruutu 2">
            <a:extLst>
              <a:ext uri="{FF2B5EF4-FFF2-40B4-BE49-F238E27FC236}">
                <a16:creationId xmlns:a16="http://schemas.microsoft.com/office/drawing/2014/main" id="{4E866C47-13A7-4082-975F-70692A9DD4E8}"/>
              </a:ext>
            </a:extLst>
          </p:cNvPr>
          <p:cNvSpPr txBox="1"/>
          <p:nvPr/>
        </p:nvSpPr>
        <p:spPr>
          <a:xfrm>
            <a:off x="436227" y="1795244"/>
            <a:ext cx="2995461" cy="3970318"/>
          </a:xfrm>
          <a:prstGeom prst="rect">
            <a:avLst/>
          </a:prstGeom>
          <a:noFill/>
        </p:spPr>
        <p:txBody>
          <a:bodyPr wrap="square" rtlCol="0">
            <a:spAutoFit/>
          </a:bodyPr>
          <a:lstStyle/>
          <a:p>
            <a:pPr marL="285750" indent="-285750">
              <a:buFontTx/>
              <a:buChar char="-"/>
            </a:pPr>
            <a:r>
              <a:rPr lang="fi-FI" dirty="0"/>
              <a:t>Lastenohjaajia yli 50%</a:t>
            </a:r>
          </a:p>
          <a:p>
            <a:pPr marL="285750" indent="-285750">
              <a:buFontTx/>
              <a:buChar char="-"/>
            </a:pPr>
            <a:r>
              <a:rPr lang="fi-FI" dirty="0"/>
              <a:t>Varhaiskasvatuksen ohjaajia noin 25%</a:t>
            </a:r>
          </a:p>
          <a:p>
            <a:pPr marL="285750" indent="-285750">
              <a:buFontTx/>
              <a:buChar char="-"/>
            </a:pPr>
            <a:r>
              <a:rPr lang="fi-FI" dirty="0"/>
              <a:t>Teologeja ja pappeja noin 5%</a:t>
            </a:r>
          </a:p>
          <a:p>
            <a:pPr marL="285750" indent="-285750">
              <a:buFontTx/>
              <a:buChar char="-"/>
            </a:pPr>
            <a:endParaRPr lang="fi-FI" dirty="0"/>
          </a:p>
          <a:p>
            <a:r>
              <a:rPr lang="fi-FI" dirty="0"/>
              <a:t>Muu, mikä –ryhmässä muun maussa: </a:t>
            </a:r>
          </a:p>
          <a:p>
            <a:r>
              <a:rPr lang="fi-FI" dirty="0"/>
              <a:t>-    diakoneja,</a:t>
            </a:r>
          </a:p>
          <a:p>
            <a:pPr marL="285750" indent="-285750">
              <a:buFontTx/>
              <a:buChar char="-"/>
            </a:pPr>
            <a:r>
              <a:rPr lang="fi-FI" dirty="0"/>
              <a:t>nuorisotyönohjaajia, </a:t>
            </a:r>
          </a:p>
          <a:p>
            <a:pPr marL="285750" indent="-285750">
              <a:buFontTx/>
              <a:buChar char="-"/>
            </a:pPr>
            <a:r>
              <a:rPr lang="fi-FI" dirty="0"/>
              <a:t>perhetyöntekijöitä</a:t>
            </a:r>
          </a:p>
          <a:p>
            <a:pPr marL="285750" indent="-285750">
              <a:buFontTx/>
              <a:buChar char="-"/>
            </a:pPr>
            <a:r>
              <a:rPr lang="fi-FI" dirty="0"/>
              <a:t>varhaiskasvatuksen asiantuntijoita ja johtajia</a:t>
            </a:r>
          </a:p>
          <a:p>
            <a:pPr marL="285750" indent="-285750">
              <a:buFontTx/>
              <a:buChar char="-"/>
            </a:pPr>
            <a:endParaRPr lang="fi-FI" dirty="0"/>
          </a:p>
        </p:txBody>
      </p:sp>
      <p:pic>
        <p:nvPicPr>
          <p:cNvPr id="5" name="Picture 2">
            <a:extLst>
              <a:ext uri="{FF2B5EF4-FFF2-40B4-BE49-F238E27FC236}">
                <a16:creationId xmlns:a16="http://schemas.microsoft.com/office/drawing/2014/main" id="{9532EBE3-1141-4DE6-A565-92B40958E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982066"/>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1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sz="2800" dirty="0">
                <a:effectLst/>
                <a:latin typeface="Calibri" panose="020F0502020204030204" pitchFamily="34" charset="0"/>
                <a:ea typeface="Calibri" panose="020F0502020204030204" pitchFamily="34" charset="0"/>
                <a:cs typeface="Arial" panose="020B0604020202020204" pitchFamily="34" charset="0"/>
              </a:rPr>
              <a:t>TYÖKOKEMUS KUNNAN VARHAISKASVATUKSEN KANSSA</a:t>
            </a:r>
            <a:endParaRPr lang="fi-FI" sz="2800" dirty="0"/>
          </a:p>
        </p:txBody>
      </p:sp>
      <p:sp>
        <p:nvSpPr>
          <p:cNvPr id="6" name="Tekstin paikkamerkki 5">
            <a:extLst>
              <a:ext uri="{FF2B5EF4-FFF2-40B4-BE49-F238E27FC236}">
                <a16:creationId xmlns:a16="http://schemas.microsoft.com/office/drawing/2014/main" id="{F0095B61-78A6-4D13-8AB1-4387788171BD}"/>
              </a:ext>
            </a:extLst>
          </p:cNvPr>
          <p:cNvSpPr>
            <a:spLocks noGrp="1"/>
          </p:cNvSpPr>
          <p:nvPr>
            <p:ph type="body" idx="1"/>
          </p:nvPr>
        </p:nvSpPr>
        <p:spPr/>
        <p:txBody>
          <a:bodyPr/>
          <a:lstStyle/>
          <a:p>
            <a:endParaRPr lang="fi-FI" dirty="0"/>
          </a:p>
          <a:p>
            <a:r>
              <a:rPr lang="fi-FI" dirty="0"/>
              <a:t>Kaikki vastaajat ja ammattiryhmittäin</a:t>
            </a:r>
          </a:p>
          <a:p>
            <a:endParaRPr lang="fi-FI" dirty="0"/>
          </a:p>
        </p:txBody>
      </p:sp>
    </p:spTree>
    <p:extLst>
      <p:ext uri="{BB962C8B-B14F-4D97-AF65-F5344CB8AC3E}">
        <p14:creationId xmlns:p14="http://schemas.microsoft.com/office/powerpoint/2010/main" val="346244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A9B92F-56BD-4EF4-8B4D-439849BBEED3}"/>
              </a:ext>
            </a:extLst>
          </p:cNvPr>
          <p:cNvSpPr>
            <a:spLocks noGrp="1"/>
          </p:cNvSpPr>
          <p:nvPr>
            <p:ph type="title"/>
          </p:nvPr>
        </p:nvSpPr>
        <p:spPr>
          <a:xfrm>
            <a:off x="838200" y="365126"/>
            <a:ext cx="10515600" cy="886626"/>
          </a:xfrm>
        </p:spPr>
        <p:txBody>
          <a:bodyPr>
            <a:normAutofit/>
          </a:bodyPr>
          <a:lstStyle/>
          <a:p>
            <a:r>
              <a:rPr lang="fi-FI" sz="3200"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Työkokemus yhteistyössä </a:t>
            </a:r>
            <a:r>
              <a:rPr lang="fi-FI" sz="3200" b="1"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kunnan varhaiskasvatuksen </a:t>
            </a:r>
            <a:r>
              <a:rPr lang="fi-FI" sz="3200" dirty="0">
                <a:solidFill>
                  <a:srgbClr val="E01582"/>
                </a:solidFill>
                <a:effectLst/>
                <a:latin typeface="Calibri Light" panose="020F0302020204030204" pitchFamily="34" charset="0"/>
                <a:ea typeface="Calibri" panose="020F0502020204030204" pitchFamily="34" charset="0"/>
                <a:cs typeface="Calibri Light" panose="020F0302020204030204" pitchFamily="34" charset="0"/>
              </a:rPr>
              <a:t>kanssa</a:t>
            </a:r>
            <a:endParaRPr lang="fi-FI" sz="3200" dirty="0">
              <a:solidFill>
                <a:srgbClr val="E01582"/>
              </a:solidFill>
              <a:latin typeface="Calibri Light" panose="020F0302020204030204" pitchFamily="34" charset="0"/>
              <a:cs typeface="Calibri Light" panose="020F0302020204030204" pitchFamily="34" charset="0"/>
            </a:endParaRPr>
          </a:p>
        </p:txBody>
      </p:sp>
      <p:graphicFrame>
        <p:nvGraphicFramePr>
          <p:cNvPr id="4" name="Sisällön paikkamerkki 3">
            <a:extLst>
              <a:ext uri="{FF2B5EF4-FFF2-40B4-BE49-F238E27FC236}">
                <a16:creationId xmlns:a16="http://schemas.microsoft.com/office/drawing/2014/main" id="{00000000-0008-0000-0400-000003000000}"/>
              </a:ext>
            </a:extLst>
          </p:cNvPr>
          <p:cNvGraphicFramePr>
            <a:graphicFrameLocks noGrp="1"/>
          </p:cNvGraphicFramePr>
          <p:nvPr>
            <p:ph idx="1"/>
            <p:extLst>
              <p:ext uri="{D42A27DB-BD31-4B8C-83A1-F6EECF244321}">
                <p14:modId xmlns:p14="http://schemas.microsoft.com/office/powerpoint/2010/main" val="3267818953"/>
              </p:ext>
            </p:extLst>
          </p:nvPr>
        </p:nvGraphicFramePr>
        <p:xfrm>
          <a:off x="838200" y="1682036"/>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i 8">
            <a:extLst>
              <a:ext uri="{FF2B5EF4-FFF2-40B4-BE49-F238E27FC236}">
                <a16:creationId xmlns:a16="http://schemas.microsoft.com/office/drawing/2014/main" id="{911CB122-FDA5-4ABD-A7FD-43B794E06BC0}"/>
              </a:ext>
            </a:extLst>
          </p:cNvPr>
          <p:cNvSpPr/>
          <p:nvPr/>
        </p:nvSpPr>
        <p:spPr>
          <a:xfrm>
            <a:off x="2766224" y="5754848"/>
            <a:ext cx="906011" cy="557052"/>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51A455B1-25D2-4A28-88AB-003C8C165AC2}"/>
              </a:ext>
            </a:extLst>
          </p:cNvPr>
          <p:cNvSpPr/>
          <p:nvPr/>
        </p:nvSpPr>
        <p:spPr>
          <a:xfrm>
            <a:off x="3978938" y="5754848"/>
            <a:ext cx="906011" cy="55705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6FF753DC-C46D-4F4F-A7BB-996F32799FAC}"/>
              </a:ext>
            </a:extLst>
          </p:cNvPr>
          <p:cNvSpPr/>
          <p:nvPr/>
        </p:nvSpPr>
        <p:spPr>
          <a:xfrm>
            <a:off x="5191652" y="5754848"/>
            <a:ext cx="906011" cy="557052"/>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93EDE490-461B-4522-B77E-B6688A3B6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81" y="6176963"/>
            <a:ext cx="1272465" cy="51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4875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urakuntaopisto-powerpoint-pohja-elokuu2013">
  <a:themeElements>
    <a:clrScheme name="SRKO">
      <a:dk1>
        <a:srgbClr val="000000"/>
      </a:dk1>
      <a:lt1>
        <a:srgbClr val="FFFFFF"/>
      </a:lt1>
      <a:dk2>
        <a:srgbClr val="FF79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RK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urakuntaopisto-powerpoint-pohja-elokuu2013">
  <a:themeElements>
    <a:clrScheme name="SRKO">
      <a:dk1>
        <a:srgbClr val="000000"/>
      </a:dk1>
      <a:lt1>
        <a:srgbClr val="FFFFFF"/>
      </a:lt1>
      <a:dk2>
        <a:srgbClr val="FF79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RK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2462</Words>
  <Application>Microsoft Office PowerPoint</Application>
  <PresentationFormat>Laajakuva</PresentationFormat>
  <Paragraphs>328</Paragraphs>
  <Slides>50</Slides>
  <Notes>1</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50</vt:i4>
      </vt:variant>
    </vt:vector>
  </HeadingPairs>
  <TitlesOfParts>
    <vt:vector size="57" baseType="lpstr">
      <vt:lpstr>Arial</vt:lpstr>
      <vt:lpstr>Calibri</vt:lpstr>
      <vt:lpstr>Calibri Light</vt:lpstr>
      <vt:lpstr>Times New Roman</vt:lpstr>
      <vt:lpstr>Office-teema</vt:lpstr>
      <vt:lpstr>Seurakuntaopisto-powerpoint-pohja-elokuu2013</vt:lpstr>
      <vt:lpstr>1_Seurakuntaopisto-powerpoint-pohja-elokuu2013</vt:lpstr>
      <vt:lpstr>PowerPoint-esitys</vt:lpstr>
      <vt:lpstr>Selvityksen sisältö</vt:lpstr>
      <vt:lpstr>Selvityksen prosessi ja aikataulu</vt:lpstr>
      <vt:lpstr>TAUSTATIETOJA</vt:lpstr>
      <vt:lpstr>Vastaajien määrä hiippakunnittain</vt:lpstr>
      <vt:lpstr>Vastaajien koulutus</vt:lpstr>
      <vt:lpstr>Vastaajat ammattinimikkeittäin</vt:lpstr>
      <vt:lpstr>TYÖKOKEMUS KUNNAN VARHAISKASVATUKSEN KANSSA</vt:lpstr>
      <vt:lpstr>Työkokemus yhteistyössä kunnan varhaiskasvatuksen kanssa</vt:lpstr>
      <vt:lpstr>Työkokemus yhteistyössä kunnan varhaiskasvatuksen kanssa ammattiryhmittäin</vt:lpstr>
      <vt:lpstr>KATSOMUSKASVATUSYHTEISTYÖ</vt:lpstr>
      <vt:lpstr>Työkokemus katsomuskasvatusyhteistyössä</vt:lpstr>
      <vt:lpstr>Yhteistyötahot katsomuskasvatusyhteistyössä,  yhteistyön tiheys</vt:lpstr>
      <vt:lpstr>Katsomuskasvatusyhteistyöstä kootusti</vt:lpstr>
      <vt:lpstr>KATSOMUSKASVATUSYHTEISTYÖSSÄ KÄYTETTÄVIEN ASIAKIRJOJEN TUNNETTUUS  JA KÄYTTÖ</vt:lpstr>
      <vt:lpstr>Asiakirjakohtainen tunnettuus</vt:lpstr>
      <vt:lpstr>Paikallisessa katsomuskasvatusyhteistyössä käytettävät asiakirjat ja sopimukset kunnan varhaiskasvatuksen kanssa</vt:lpstr>
      <vt:lpstr>MITEN VASU ON VAIKUTTANUT KATSOMUSKASVATUSYHTEISTYÖHÖN?</vt:lpstr>
      <vt:lpstr>PowerPoint-esitys</vt:lpstr>
      <vt:lpstr>Vasun tuomat muutokset yhteistyöhön - kehityssuuntia</vt:lpstr>
      <vt:lpstr>Mikä muu on muuttunut yhteistyössä?  – nostoja avovastauksista (N=91)</vt:lpstr>
      <vt:lpstr>MITKÄ ASIAT EDISTÄVÄT KATSOMUSKASVATUSYHTEISTYÖTÄ?</vt:lpstr>
      <vt:lpstr> Mitkä asiat edistävät katsomuskasvatusyhteistyötä? </vt:lpstr>
      <vt:lpstr>YHTEISTYÖN HAASTEET NYKYTILANTEESSA</vt:lpstr>
      <vt:lpstr>PowerPoint-esitys</vt:lpstr>
      <vt:lpstr> Yhteistyön haasteet nykytilanteessa - nostoja vastauksista </vt:lpstr>
      <vt:lpstr>KATSOMUSKASVATUKSEN MERKITYS LAPSELLE, PERHEILLE, SEURAKUNNALLE JA YHTEISKUNNALLE</vt:lpstr>
      <vt:lpstr>PowerPoint-esitys</vt:lpstr>
      <vt:lpstr>YLEISSIVISTÄVÄ KATSOMUSKASVATUS KATSOMUSKASVATUSYHTEISTYÖSSÄ</vt:lpstr>
      <vt:lpstr>PowerPoint-esitys</vt:lpstr>
      <vt:lpstr>PowerPoint-esitys</vt:lpstr>
      <vt:lpstr>PALAUTE- JA ARVIOINTIKÄYTÄNNÖT</vt:lpstr>
      <vt:lpstr>PowerPoint-esitys</vt:lpstr>
      <vt:lpstr>SEURAKUNTIEN MUU YHTEISTYÖ KUNNAN VARHAISKASVATUKSEN KANSSA</vt:lpstr>
      <vt:lpstr>PowerPoint-esitys</vt:lpstr>
      <vt:lpstr>USKONNOLLISET TILAISUUDET </vt:lpstr>
      <vt:lpstr>PowerPoint-esitys</vt:lpstr>
      <vt:lpstr>PowerPoint-esitys</vt:lpstr>
      <vt:lpstr>LASTEN JA HUOLTAJIEN HUOMIOIMINEN USKONNOLLISTEN TILAISUUKSIEN JÄRJESTÄMISESSÄ</vt:lpstr>
      <vt:lpstr>Lasten ja perheiden huomioiminen  uskonnollisten tilaisuuksien järjestämisessä Nostoja tuloksista 1/2 </vt:lpstr>
      <vt:lpstr>Lasten ja perheiden huomioiminen  uskonnollisten tilaisuuksien järjestämisessä Nostoja tuloksista 2/2 </vt:lpstr>
      <vt:lpstr>KATSOMUSKASVATUSYHTEISTYÖ KUNNAN VARHAISKASVATUKSEN KANSSA  KEVÄÄN 2020 POIKKEUSTILANTEEN AIKA</vt:lpstr>
      <vt:lpstr>Ketteryyttä ja kekseliäisyyttä poikkeustilanteessa</vt:lpstr>
      <vt:lpstr>KOULUTUSTARPEET</vt:lpstr>
      <vt:lpstr>PowerPoint-esitys</vt:lpstr>
      <vt:lpstr>HAASTATTELUT </vt:lpstr>
      <vt:lpstr>Nostoja haastatteluista </vt:lpstr>
      <vt:lpstr>PowerPoint-esitys</vt:lpstr>
      <vt:lpstr>Selvityksen materiaalin hyödyntäminen jatkossa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Katsomuskasvatusyhteistyön selvitys 2020</dc:title>
  <dc:creator>Pulkkinen Hanna</dc:creator>
  <cp:lastModifiedBy>Tahvanainen Ilkka</cp:lastModifiedBy>
  <cp:revision>37</cp:revision>
  <dcterms:created xsi:type="dcterms:W3CDTF">2021-01-05T07:46:41Z</dcterms:created>
  <dcterms:modified xsi:type="dcterms:W3CDTF">2021-01-14T10:34:16Z</dcterms:modified>
</cp:coreProperties>
</file>