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272" r:id="rId4"/>
    <p:sldId id="289" r:id="rId5"/>
    <p:sldId id="319" r:id="rId6"/>
    <p:sldId id="271" r:id="rId7"/>
    <p:sldId id="320" r:id="rId8"/>
    <p:sldId id="321" r:id="rId9"/>
    <p:sldId id="285" r:id="rId10"/>
    <p:sldId id="284" r:id="rId11"/>
    <p:sldId id="292" r:id="rId12"/>
    <p:sldId id="290" r:id="rId13"/>
    <p:sldId id="295" r:id="rId14"/>
    <p:sldId id="309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DC62"/>
    <a:srgbClr val="65F2F5"/>
    <a:srgbClr val="68D8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431" autoAdjust="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I:\Tausta-ajoja\Kastettujen%20osuu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S2TEOS\HOME\za026239\kastehanke\Taustakartoitukset%20ja%20yhteisty&#246;\Kopio%20Kastetut%20ennuste%202017-%20yv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Taul1!$A$15</c:f>
              <c:strCache>
                <c:ptCount val="1"/>
                <c:pt idx="0">
                  <c:v>Oulu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0"/>
                  <c:y val="-2.2281746036719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A8-4959-BBFC-C4203F1052A9}"/>
                </c:ext>
              </c:extLst>
            </c:dLbl>
            <c:dLbl>
              <c:idx val="5"/>
              <c:layout>
                <c:manualLayout>
                  <c:x val="-1.5411020408560064E-3"/>
                  <c:y val="-2.5579542810990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A8-4959-BBFC-C4203F1052A9}"/>
                </c:ext>
              </c:extLst>
            </c:dLbl>
            <c:dLbl>
              <c:idx val="10"/>
              <c:layout>
                <c:manualLayout>
                  <c:x val="0"/>
                  <c:y val="-3.8369314216485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A8-4959-BBFC-C4203F1052A9}"/>
                </c:ext>
              </c:extLst>
            </c:dLbl>
            <c:dLbl>
              <c:idx val="11"/>
              <c:layout>
                <c:manualLayout>
                  <c:x val="-1.5411020408559498E-3"/>
                  <c:y val="-2.5579542810990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A8-4959-BBFC-C4203F1052A9}"/>
                </c:ext>
              </c:extLst>
            </c:dLbl>
            <c:dLbl>
              <c:idx val="12"/>
              <c:layout>
                <c:manualLayout>
                  <c:x val="-1.5411020408559498E-3"/>
                  <c:y val="-3.1974428513737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A8-4959-BBFC-C4203F1052A9}"/>
                </c:ext>
              </c:extLst>
            </c:dLbl>
            <c:dLbl>
              <c:idx val="16"/>
              <c:layout>
                <c:manualLayout>
                  <c:x val="-3.390424489883101E-2"/>
                  <c:y val="-3.1974428513737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A8-4959-BBFC-C4203F1052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Taul1!$B$14:$R$14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Taul1!$B$15:$R$15</c:f>
              <c:numCache>
                <c:formatCode>General</c:formatCode>
                <c:ptCount val="17"/>
                <c:pt idx="0">
                  <c:v>94.7</c:v>
                </c:pt>
                <c:pt idx="5">
                  <c:v>93.1</c:v>
                </c:pt>
                <c:pt idx="10">
                  <c:v>88.8</c:v>
                </c:pt>
                <c:pt idx="11">
                  <c:v>89.6</c:v>
                </c:pt>
                <c:pt idx="12">
                  <c:v>86.5</c:v>
                </c:pt>
                <c:pt idx="16">
                  <c:v>85.1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BA8-4959-BBFC-C4203F1052A9}"/>
            </c:ext>
          </c:extLst>
        </c:ser>
        <c:ser>
          <c:idx val="1"/>
          <c:order val="1"/>
          <c:tx>
            <c:strRef>
              <c:f>Taul1!$A$16</c:f>
              <c:strCache>
                <c:ptCount val="1"/>
                <c:pt idx="0">
                  <c:v>Lapua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4.6098120757475606E-3"/>
                  <c:y val="9.60878863691388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A8-4959-BBFC-C4203F1052A9}"/>
                </c:ext>
              </c:extLst>
            </c:dLbl>
            <c:dLbl>
              <c:idx val="5"/>
              <c:layout>
                <c:manualLayout>
                  <c:x val="-5.6506422064375264E-17"/>
                  <c:y val="1.9184657108242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BA8-4959-BBFC-C4203F1052A9}"/>
                </c:ext>
              </c:extLst>
            </c:dLbl>
            <c:dLbl>
              <c:idx val="10"/>
              <c:layout>
                <c:manualLayout>
                  <c:x val="0"/>
                  <c:y val="2.5579542810990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BA8-4959-BBFC-C4203F1052A9}"/>
                </c:ext>
              </c:extLst>
            </c:dLbl>
            <c:dLbl>
              <c:idx val="11"/>
              <c:layout>
                <c:manualLayout>
                  <c:x val="0"/>
                  <c:y val="2.8776985662364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BA8-4959-BBFC-C4203F1052A9}"/>
                </c:ext>
              </c:extLst>
            </c:dLbl>
            <c:dLbl>
              <c:idx val="12"/>
              <c:layout>
                <c:manualLayout>
                  <c:x val="-1.1301284412875053E-16"/>
                  <c:y val="3.1974428513737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BA8-4959-BBFC-C4203F1052A9}"/>
                </c:ext>
              </c:extLst>
            </c:dLbl>
            <c:dLbl>
              <c:idx val="16"/>
              <c:layout>
                <c:manualLayout>
                  <c:x val="-3.0822040817118999E-2"/>
                  <c:y val="2.8776985662364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BA8-4959-BBFC-C4203F1052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Taul1!$B$14:$R$14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Taul1!$B$16:$R$16</c:f>
              <c:numCache>
                <c:formatCode>General</c:formatCode>
                <c:ptCount val="17"/>
                <c:pt idx="0">
                  <c:v>92.6</c:v>
                </c:pt>
                <c:pt idx="5">
                  <c:v>90.2</c:v>
                </c:pt>
                <c:pt idx="10">
                  <c:v>85.6</c:v>
                </c:pt>
                <c:pt idx="11">
                  <c:v>85</c:v>
                </c:pt>
                <c:pt idx="12">
                  <c:v>82.5</c:v>
                </c:pt>
                <c:pt idx="16">
                  <c:v>79.400000000000006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BA8-4959-BBFC-C4203F1052A9}"/>
            </c:ext>
          </c:extLst>
        </c:ser>
        <c:ser>
          <c:idx val="2"/>
          <c:order val="2"/>
          <c:tx>
            <c:strRef>
              <c:f>Taul1!$A$17</c:f>
              <c:strCache>
                <c:ptCount val="1"/>
                <c:pt idx="0">
                  <c:v>Koko kirkko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098120757475606E-3"/>
                  <c:y val="3.5232225002017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BA8-4959-BBFC-C4203F1052A9}"/>
                </c:ext>
              </c:extLst>
            </c:dLbl>
            <c:dLbl>
              <c:idx val="10"/>
              <c:layout>
                <c:manualLayout>
                  <c:x val="0"/>
                  <c:y val="1.9184657108242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BA8-4959-BBFC-C4203F1052A9}"/>
                </c:ext>
              </c:extLst>
            </c:dLbl>
            <c:dLbl>
              <c:idx val="11"/>
              <c:layout>
                <c:manualLayout>
                  <c:x val="1.5411020408559498E-3"/>
                  <c:y val="1.9184657108242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BA8-4959-BBFC-C4203F1052A9}"/>
                </c:ext>
              </c:extLst>
            </c:dLbl>
            <c:dLbl>
              <c:idx val="12"/>
              <c:layout>
                <c:manualLayout>
                  <c:x val="-1.1301284412875053E-16"/>
                  <c:y val="1.9184657108242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BA8-4959-BBFC-C4203F1052A9}"/>
                </c:ext>
              </c:extLst>
            </c:dLbl>
            <c:dLbl>
              <c:idx val="16"/>
              <c:layout>
                <c:manualLayout>
                  <c:x val="-3.0855775176753482E-2"/>
                  <c:y val="2.2336278337651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BA8-4959-BBFC-C4203F1052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Taul1!$B$14:$R$14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Taul1!$B$17:$R$17</c:f>
              <c:numCache>
                <c:formatCode>General</c:formatCode>
                <c:ptCount val="17"/>
                <c:pt idx="0">
                  <c:v>88.7</c:v>
                </c:pt>
                <c:pt idx="10">
                  <c:v>79.3</c:v>
                </c:pt>
                <c:pt idx="11">
                  <c:v>77.900000000000006</c:v>
                </c:pt>
                <c:pt idx="12">
                  <c:v>75.3</c:v>
                </c:pt>
                <c:pt idx="16">
                  <c:v>69.3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DBA8-4959-BBFC-C4203F1052A9}"/>
            </c:ext>
          </c:extLst>
        </c:ser>
        <c:ser>
          <c:idx val="3"/>
          <c:order val="3"/>
          <c:tx>
            <c:strRef>
              <c:f>Taul1!$A$18</c:f>
              <c:strCache>
                <c:ptCount val="1"/>
                <c:pt idx="0">
                  <c:v>Helsinki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1728395061728539E-3"/>
                  <c:y val="3.508772811104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BA8-4959-BBFC-C4203F1052A9}"/>
                </c:ext>
              </c:extLst>
            </c:dLbl>
            <c:dLbl>
              <c:idx val="5"/>
              <c:layout>
                <c:manualLayout>
                  <c:x val="0"/>
                  <c:y val="4.146731504032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BA8-4959-BBFC-C4203F1052A9}"/>
                </c:ext>
              </c:extLst>
            </c:dLbl>
            <c:dLbl>
              <c:idx val="10"/>
              <c:layout>
                <c:manualLayout>
                  <c:x val="-9.2592592592592587E-3"/>
                  <c:y val="4.7846901969609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BA8-4959-BBFC-C4203F1052A9}"/>
                </c:ext>
              </c:extLst>
            </c:dLbl>
            <c:dLbl>
              <c:idx val="11"/>
              <c:layout>
                <c:manualLayout>
                  <c:x val="-2.3148148148148147E-2"/>
                  <c:y val="3.508772811104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BA8-4959-BBFC-C4203F1052A9}"/>
                </c:ext>
              </c:extLst>
            </c:dLbl>
            <c:dLbl>
              <c:idx val="12"/>
              <c:layout>
                <c:manualLayout>
                  <c:x val="-6.1728395061729528E-3"/>
                  <c:y val="4.7846901969609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BA8-4959-BBFC-C4203F1052A9}"/>
                </c:ext>
              </c:extLst>
            </c:dLbl>
            <c:dLbl>
              <c:idx val="16"/>
              <c:layout>
                <c:manualLayout>
                  <c:x val="-4.1666666666666664E-2"/>
                  <c:y val="2.2328554252484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BA8-4959-BBFC-C4203F1052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Taul1!$B$14:$R$14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Taul1!$B$18:$R$18</c:f>
              <c:numCache>
                <c:formatCode>General</c:formatCode>
                <c:ptCount val="17"/>
                <c:pt idx="0">
                  <c:v>80.400000000000006</c:v>
                </c:pt>
                <c:pt idx="5">
                  <c:v>71.099999999999994</c:v>
                </c:pt>
                <c:pt idx="10">
                  <c:v>62</c:v>
                </c:pt>
                <c:pt idx="11">
                  <c:v>58.8</c:v>
                </c:pt>
                <c:pt idx="12">
                  <c:v>54.9</c:v>
                </c:pt>
                <c:pt idx="16">
                  <c:v>47.3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DBA8-4959-BBFC-C4203F1052A9}"/>
            </c:ext>
          </c:extLst>
        </c:ser>
        <c:ser>
          <c:idx val="4"/>
          <c:order val="4"/>
          <c:tx>
            <c:strRef>
              <c:f>Taul1!$A$19</c:f>
              <c:strCache>
                <c:ptCount val="1"/>
                <c:pt idx="0">
                  <c:v>Espoo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5.6506422064375264E-17"/>
                  <c:y val="3.1974428513737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BA8-4959-BBFC-C4203F1052A9}"/>
                </c:ext>
              </c:extLst>
            </c:dLbl>
            <c:dLbl>
              <c:idx val="10"/>
              <c:layout>
                <c:manualLayout>
                  <c:x val="0"/>
                  <c:y val="3.8369314216485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DBA8-4959-BBFC-C4203F1052A9}"/>
                </c:ext>
              </c:extLst>
            </c:dLbl>
            <c:dLbl>
              <c:idx val="11"/>
              <c:layout>
                <c:manualLayout>
                  <c:x val="0"/>
                  <c:y val="4.1566757067859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BA8-4959-BBFC-C4203F1052A9}"/>
                </c:ext>
              </c:extLst>
            </c:dLbl>
            <c:dLbl>
              <c:idx val="12"/>
              <c:layout>
                <c:manualLayout>
                  <c:x val="-1.1301284412875053E-16"/>
                  <c:y val="4.1566757067859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BA8-4959-BBFC-C4203F1052A9}"/>
                </c:ext>
              </c:extLst>
            </c:dLbl>
            <c:dLbl>
              <c:idx val="16"/>
              <c:layout>
                <c:manualLayout>
                  <c:x val="-3.6986448980543027E-2"/>
                  <c:y val="3.1974428513737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BA8-4959-BBFC-C4203F1052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Taul1!$B$14:$R$14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Taul1!$B$19:$R$19</c:f>
              <c:numCache>
                <c:formatCode>General</c:formatCode>
                <c:ptCount val="17"/>
                <c:pt idx="5">
                  <c:v>83.8</c:v>
                </c:pt>
                <c:pt idx="10">
                  <c:v>73.8</c:v>
                </c:pt>
                <c:pt idx="11">
                  <c:v>72</c:v>
                </c:pt>
                <c:pt idx="12">
                  <c:v>69.599999999999994</c:v>
                </c:pt>
                <c:pt idx="16">
                  <c:v>60.8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DBA8-4959-BBFC-C4203F1052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4650840"/>
        <c:axId val="374648544"/>
      </c:lineChart>
      <c:catAx>
        <c:axId val="374650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74648544"/>
        <c:crosses val="autoZero"/>
        <c:auto val="1"/>
        <c:lblAlgn val="ctr"/>
        <c:lblOffset val="100"/>
        <c:noMultiLvlLbl val="0"/>
      </c:catAx>
      <c:valAx>
        <c:axId val="374648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74650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Kastettujen</a:t>
            </a:r>
            <a:r>
              <a:rPr lang="fi-FI" baseline="0"/>
              <a:t> määrä, ennuste 2017-2056</a:t>
            </a:r>
            <a:endParaRPr lang="fi-FI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1062638817298262"/>
          <c:y val="0.1183093801732082"/>
          <c:w val="0.62972604063074022"/>
          <c:h val="0.77681528668819488"/>
        </c:manualLayout>
      </c:layout>
      <c:lineChart>
        <c:grouping val="standard"/>
        <c:varyColors val="0"/>
        <c:ser>
          <c:idx val="0"/>
          <c:order val="0"/>
          <c:tx>
            <c:strRef>
              <c:f>YV!$A$4</c:f>
              <c:strCache>
                <c:ptCount val="1"/>
                <c:pt idx="0">
                  <c:v>Syntyneet</c:v>
                </c:pt>
              </c:strCache>
            </c:strRef>
          </c:tx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YV!$B$3:$BF$3</c:f>
              <c:strCache>
                <c:ptCount val="5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  <c:pt idx="51">
                  <c:v>2051</c:v>
                </c:pt>
                <c:pt idx="52">
                  <c:v>2052</c:v>
                </c:pt>
                <c:pt idx="53">
                  <c:v>2053</c:v>
                </c:pt>
                <c:pt idx="54">
                  <c:v>2054</c:v>
                </c:pt>
                <c:pt idx="55">
                  <c:v>2055</c:v>
                </c:pt>
                <c:pt idx="56">
                  <c:v>2056</c:v>
                </c:pt>
              </c:strCache>
            </c:strRef>
          </c:cat>
          <c:val>
            <c:numRef>
              <c:f>YV!$B$4:$BF$4</c:f>
              <c:numCache>
                <c:formatCode>#,##0</c:formatCode>
                <c:ptCount val="57"/>
                <c:pt idx="0">
                  <c:v>56742</c:v>
                </c:pt>
                <c:pt idx="1">
                  <c:v>56189</c:v>
                </c:pt>
                <c:pt idx="2">
                  <c:v>55555</c:v>
                </c:pt>
                <c:pt idx="3">
                  <c:v>56630</c:v>
                </c:pt>
                <c:pt idx="4">
                  <c:v>57758</c:v>
                </c:pt>
                <c:pt idx="5">
                  <c:v>57745</c:v>
                </c:pt>
                <c:pt idx="6">
                  <c:v>58840</c:v>
                </c:pt>
                <c:pt idx="7">
                  <c:v>58729</c:v>
                </c:pt>
                <c:pt idx="8">
                  <c:v>59530</c:v>
                </c:pt>
                <c:pt idx="9">
                  <c:v>60430</c:v>
                </c:pt>
                <c:pt idx="10">
                  <c:v>60980</c:v>
                </c:pt>
                <c:pt idx="11">
                  <c:v>59961</c:v>
                </c:pt>
                <c:pt idx="12">
                  <c:v>59493</c:v>
                </c:pt>
                <c:pt idx="13">
                  <c:v>58134</c:v>
                </c:pt>
                <c:pt idx="14">
                  <c:v>57232</c:v>
                </c:pt>
                <c:pt idx="15">
                  <c:v>55472</c:v>
                </c:pt>
                <c:pt idx="16">
                  <c:v>52814</c:v>
                </c:pt>
                <c:pt idx="17">
                  <c:v>50000</c:v>
                </c:pt>
                <c:pt idx="18">
                  <c:v>50083.081174680359</c:v>
                </c:pt>
                <c:pt idx="19">
                  <c:v>50139.926188935337</c:v>
                </c:pt>
                <c:pt idx="20">
                  <c:v>50135.553495531109</c:v>
                </c:pt>
                <c:pt idx="21">
                  <c:v>50093.575638850511</c:v>
                </c:pt>
                <c:pt idx="22">
                  <c:v>50020.988928340303</c:v>
                </c:pt>
                <c:pt idx="23">
                  <c:v>49892.431742255962</c:v>
                </c:pt>
                <c:pt idx="24">
                  <c:v>49726.26939289525</c:v>
                </c:pt>
                <c:pt idx="25">
                  <c:v>49524.250957619857</c:v>
                </c:pt>
                <c:pt idx="26">
                  <c:v>49323.98159970616</c:v>
                </c:pt>
                <c:pt idx="27">
                  <c:v>49107.970545537231</c:v>
                </c:pt>
                <c:pt idx="28">
                  <c:v>48917.321113112834</c:v>
                </c:pt>
                <c:pt idx="29">
                  <c:v>48733.667990135204</c:v>
                </c:pt>
                <c:pt idx="30">
                  <c:v>48586.745491753099</c:v>
                </c:pt>
                <c:pt idx="31">
                  <c:v>48481.800850051601</c:v>
                </c:pt>
                <c:pt idx="32">
                  <c:v>48403.092368775469</c:v>
                </c:pt>
                <c:pt idx="33">
                  <c:v>48367.236282860795</c:v>
                </c:pt>
                <c:pt idx="34">
                  <c:v>48359.365434733183</c:v>
                </c:pt>
                <c:pt idx="35">
                  <c:v>48391.723365924474</c:v>
                </c:pt>
                <c:pt idx="36">
                  <c:v>48444.195686775231</c:v>
                </c:pt>
                <c:pt idx="37">
                  <c:v>48514.158781242899</c:v>
                </c:pt>
                <c:pt idx="38">
                  <c:v>48582.372798348872</c:v>
                </c:pt>
                <c:pt idx="39">
                  <c:v>48639.217812603856</c:v>
                </c:pt>
                <c:pt idx="40">
                  <c:v>48682.944746646142</c:v>
                </c:pt>
                <c:pt idx="41">
                  <c:v>48700.435520263061</c:v>
                </c:pt>
                <c:pt idx="42">
                  <c:v>48696.937365539678</c:v>
                </c:pt>
                <c:pt idx="43">
                  <c:v>48673.324821156843</c:v>
                </c:pt>
                <c:pt idx="44">
                  <c:v>48629.597887114549</c:v>
                </c:pt>
                <c:pt idx="45">
                  <c:v>48552.638483200113</c:v>
                </c:pt>
                <c:pt idx="46">
                  <c:v>48486.173543455829</c:v>
                </c:pt>
                <c:pt idx="47">
                  <c:v>48401.343291413781</c:v>
                </c:pt>
                <c:pt idx="48">
                  <c:v>48311.265807286662</c:v>
                </c:pt>
                <c:pt idx="49">
                  <c:v>48216.815629755307</c:v>
                </c:pt>
                <c:pt idx="50">
                  <c:v>48135.483532436643</c:v>
                </c:pt>
                <c:pt idx="51">
                  <c:v>48049.778741713744</c:v>
                </c:pt>
                <c:pt idx="52">
                  <c:v>47961.450334948313</c:v>
                </c:pt>
                <c:pt idx="53">
                  <c:v>47863.502002693582</c:v>
                </c:pt>
                <c:pt idx="54">
                  <c:v>47781.295366694074</c:v>
                </c:pt>
                <c:pt idx="55">
                  <c:v>47695.590575971175</c:v>
                </c:pt>
                <c:pt idx="56">
                  <c:v>47616.007556014207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7B-42F8-B2D4-F06D9C154E48}"/>
            </c:ext>
          </c:extLst>
        </c:ser>
        <c:ser>
          <c:idx val="1"/>
          <c:order val="1"/>
          <c:tx>
            <c:strRef>
              <c:f>YV!$A$5</c:f>
              <c:strCache>
                <c:ptCount val="1"/>
                <c:pt idx="0">
                  <c:v>Kastettujen määrän väheneminen pysähtyy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YV!$B$3:$BF$3</c:f>
              <c:strCache>
                <c:ptCount val="5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  <c:pt idx="51">
                  <c:v>2051</c:v>
                </c:pt>
                <c:pt idx="52">
                  <c:v>2052</c:v>
                </c:pt>
                <c:pt idx="53">
                  <c:v>2053</c:v>
                </c:pt>
                <c:pt idx="54">
                  <c:v>2054</c:v>
                </c:pt>
                <c:pt idx="55">
                  <c:v>2055</c:v>
                </c:pt>
                <c:pt idx="56">
                  <c:v>2056</c:v>
                </c:pt>
              </c:strCache>
            </c:strRef>
          </c:cat>
          <c:val>
            <c:numRef>
              <c:f>YV!$B$5:$BF$5</c:f>
              <c:numCache>
                <c:formatCode>#,##0</c:formatCode>
                <c:ptCount val="57"/>
                <c:pt idx="0">
                  <c:v>50342</c:v>
                </c:pt>
                <c:pt idx="1">
                  <c:v>49557</c:v>
                </c:pt>
                <c:pt idx="2">
                  <c:v>48386</c:v>
                </c:pt>
                <c:pt idx="3">
                  <c:v>49267</c:v>
                </c:pt>
                <c:pt idx="4">
                  <c:v>49670</c:v>
                </c:pt>
                <c:pt idx="5">
                  <c:v>49443</c:v>
                </c:pt>
                <c:pt idx="6">
                  <c:v>49527</c:v>
                </c:pt>
                <c:pt idx="7">
                  <c:v>49325</c:v>
                </c:pt>
                <c:pt idx="8">
                  <c:v>49068</c:v>
                </c:pt>
                <c:pt idx="9">
                  <c:v>48494</c:v>
                </c:pt>
                <c:pt idx="10">
                  <c:v>48347</c:v>
                </c:pt>
                <c:pt idx="11">
                  <c:v>46723</c:v>
                </c:pt>
                <c:pt idx="12">
                  <c:v>44774</c:v>
                </c:pt>
                <c:pt idx="13">
                  <c:v>43719</c:v>
                </c:pt>
                <c:pt idx="14">
                  <c:v>41340</c:v>
                </c:pt>
                <c:pt idx="15">
                  <c:v>38746</c:v>
                </c:pt>
                <c:pt idx="16">
                  <c:v>36586</c:v>
                </c:pt>
                <c:pt idx="17">
                  <c:v>34636.64937327223</c:v>
                </c:pt>
                <c:pt idx="18">
                  <c:v>34694.202443610702</c:v>
                </c:pt>
                <c:pt idx="19">
                  <c:v>34733.580860158065</c:v>
                </c:pt>
                <c:pt idx="20">
                  <c:v>34730.551751192885</c:v>
                </c:pt>
                <c:pt idx="21">
                  <c:v>34701.472305127136</c:v>
                </c:pt>
                <c:pt idx="22">
                  <c:v>34651.189096305112</c:v>
                </c:pt>
                <c:pt idx="23">
                  <c:v>34562.133292728759</c:v>
                </c:pt>
                <c:pt idx="24">
                  <c:v>34447.027152051829</c:v>
                </c:pt>
                <c:pt idx="25">
                  <c:v>34307.082317860419</c:v>
                </c:pt>
                <c:pt idx="26">
                  <c:v>34168.349127255075</c:v>
                </c:pt>
                <c:pt idx="27">
                  <c:v>34018.711144375069</c:v>
                </c:pt>
                <c:pt idx="28">
                  <c:v>33886.641993493125</c:v>
                </c:pt>
                <c:pt idx="29">
                  <c:v>33759.419416955468</c:v>
                </c:pt>
                <c:pt idx="30">
                  <c:v>33657.641355725347</c:v>
                </c:pt>
                <c:pt idx="31">
                  <c:v>33584.942740560982</c:v>
                </c:pt>
                <c:pt idx="32">
                  <c:v>33530.418779187698</c:v>
                </c:pt>
                <c:pt idx="33">
                  <c:v>33505.580085673209</c:v>
                </c:pt>
                <c:pt idx="34">
                  <c:v>33500.127689535882</c:v>
                </c:pt>
                <c:pt idx="35">
                  <c:v>33522.543095878231</c:v>
                </c:pt>
                <c:pt idx="36">
                  <c:v>33558.892403460413</c:v>
                </c:pt>
                <c:pt idx="37">
                  <c:v>33607.358146903331</c:v>
                </c:pt>
                <c:pt idx="38">
                  <c:v>33654.612246760174</c:v>
                </c:pt>
                <c:pt idx="39">
                  <c:v>33693.990663307544</c:v>
                </c:pt>
                <c:pt idx="40">
                  <c:v>33724.281752959359</c:v>
                </c:pt>
                <c:pt idx="41">
                  <c:v>33736.398188820087</c:v>
                </c:pt>
                <c:pt idx="42">
                  <c:v>33733.974901647947</c:v>
                </c:pt>
                <c:pt idx="43">
                  <c:v>33717.617713235959</c:v>
                </c:pt>
                <c:pt idx="44">
                  <c:v>33687.326623584137</c:v>
                </c:pt>
                <c:pt idx="45">
                  <c:v>33634.014305796933</c:v>
                </c:pt>
                <c:pt idx="46">
                  <c:v>33587.971849526162</c:v>
                </c:pt>
                <c:pt idx="47">
                  <c:v>33529.207135601631</c:v>
                </c:pt>
                <c:pt idx="48">
                  <c:v>33466.80749091888</c:v>
                </c:pt>
                <c:pt idx="49">
                  <c:v>33401.378737270941</c:v>
                </c:pt>
                <c:pt idx="50">
                  <c:v>33345.03731051855</c:v>
                </c:pt>
                <c:pt idx="51">
                  <c:v>33285.666774800979</c:v>
                </c:pt>
                <c:pt idx="52">
                  <c:v>33224.478773704293</c:v>
                </c:pt>
                <c:pt idx="53">
                  <c:v>33156.626732884222</c:v>
                </c:pt>
                <c:pt idx="54">
                  <c:v>33099.679484338798</c:v>
                </c:pt>
                <c:pt idx="55">
                  <c:v>33040.308948621227</c:v>
                </c:pt>
                <c:pt idx="56">
                  <c:v>32985.179165454909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7B-42F8-B2D4-F06D9C154E48}"/>
            </c:ext>
          </c:extLst>
        </c:ser>
        <c:ser>
          <c:idx val="3"/>
          <c:order val="2"/>
          <c:tx>
            <c:strRef>
              <c:f>YV!$A$7</c:f>
              <c:strCache>
                <c:ptCount val="1"/>
                <c:pt idx="0">
                  <c:v>Kastettujen määrä vähenee jäsenistön vähenemisen tahdissa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Pt>
            <c:idx val="39"/>
            <c:marker>
              <c:symbol val="diamond"/>
              <c:size val="8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67B-42F8-B2D4-F06D9C154E48}"/>
              </c:ext>
            </c:extLst>
          </c:dPt>
          <c:cat>
            <c:strRef>
              <c:f>YV!$B$3:$BF$3</c:f>
              <c:strCache>
                <c:ptCount val="5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  <c:pt idx="51">
                  <c:v>2051</c:v>
                </c:pt>
                <c:pt idx="52">
                  <c:v>2052</c:v>
                </c:pt>
                <c:pt idx="53">
                  <c:v>2053</c:v>
                </c:pt>
                <c:pt idx="54">
                  <c:v>2054</c:v>
                </c:pt>
                <c:pt idx="55">
                  <c:v>2055</c:v>
                </c:pt>
                <c:pt idx="56">
                  <c:v>2056</c:v>
                </c:pt>
              </c:strCache>
            </c:strRef>
          </c:cat>
          <c:val>
            <c:numRef>
              <c:f>YV!$B$7:$BF$7</c:f>
              <c:numCache>
                <c:formatCode>#,##0</c:formatCode>
                <c:ptCount val="57"/>
                <c:pt idx="0">
                  <c:v>50342</c:v>
                </c:pt>
                <c:pt idx="1">
                  <c:v>49557</c:v>
                </c:pt>
                <c:pt idx="2">
                  <c:v>48386</c:v>
                </c:pt>
                <c:pt idx="3">
                  <c:v>49267</c:v>
                </c:pt>
                <c:pt idx="4">
                  <c:v>49670</c:v>
                </c:pt>
                <c:pt idx="5">
                  <c:v>49443</c:v>
                </c:pt>
                <c:pt idx="6">
                  <c:v>49527</c:v>
                </c:pt>
                <c:pt idx="7">
                  <c:v>49325</c:v>
                </c:pt>
                <c:pt idx="8">
                  <c:v>49068</c:v>
                </c:pt>
                <c:pt idx="9">
                  <c:v>48494</c:v>
                </c:pt>
                <c:pt idx="10">
                  <c:v>48347</c:v>
                </c:pt>
                <c:pt idx="11">
                  <c:v>46723</c:v>
                </c:pt>
                <c:pt idx="12">
                  <c:v>44774</c:v>
                </c:pt>
                <c:pt idx="13">
                  <c:v>43719</c:v>
                </c:pt>
                <c:pt idx="14">
                  <c:v>41340</c:v>
                </c:pt>
                <c:pt idx="15">
                  <c:v>38746</c:v>
                </c:pt>
                <c:pt idx="16">
                  <c:v>36586</c:v>
                </c:pt>
                <c:pt idx="17">
                  <c:v>33985.351000000002</c:v>
                </c:pt>
                <c:pt idx="18">
                  <c:v>33669.965239782672</c:v>
                </c:pt>
                <c:pt idx="19">
                  <c:v>33282.599613655395</c:v>
                </c:pt>
                <c:pt idx="20">
                  <c:v>32889.920806480965</c:v>
                </c:pt>
                <c:pt idx="21">
                  <c:v>32491.535070182304</c:v>
                </c:pt>
                <c:pt idx="22">
                  <c:v>32087.520077056171</c:v>
                </c:pt>
                <c:pt idx="23">
                  <c:v>31677.303902333952</c:v>
                </c:pt>
                <c:pt idx="24">
                  <c:v>31260.423944047059</c:v>
                </c:pt>
                <c:pt idx="25">
                  <c:v>30836.697560009565</c:v>
                </c:pt>
                <c:pt idx="26">
                  <c:v>30405.984609649768</c:v>
                </c:pt>
                <c:pt idx="27">
                  <c:v>29967.917145235831</c:v>
                </c:pt>
                <c:pt idx="28">
                  <c:v>29522.734546120028</c:v>
                </c:pt>
                <c:pt idx="29">
                  <c:v>29070.015004634544</c:v>
                </c:pt>
                <c:pt idx="30">
                  <c:v>28609.627602160388</c:v>
                </c:pt>
                <c:pt idx="31">
                  <c:v>28142.56170151275</c:v>
                </c:pt>
                <c:pt idx="32">
                  <c:v>27668.609780782052</c:v>
                </c:pt>
                <c:pt idx="33">
                  <c:v>27188.484057645011</c:v>
                </c:pt>
                <c:pt idx="34">
                  <c:v>26701.918984969318</c:v>
                </c:pt>
                <c:pt idx="35">
                  <c:v>26209.53517798103</c:v>
                </c:pt>
                <c:pt idx="36">
                  <c:v>25711.201262044953</c:v>
                </c:pt>
                <c:pt idx="37">
                  <c:v>25207.717834398976</c:v>
                </c:pt>
                <c:pt idx="38">
                  <c:v>24699.181687530625</c:v>
                </c:pt>
                <c:pt idx="39">
                  <c:v>24186.258831670169</c:v>
                </c:pt>
                <c:pt idx="40">
                  <c:v>23669.537637458521</c:v>
                </c:pt>
                <c:pt idx="41">
                  <c:v>23152.816443246873</c:v>
                </c:pt>
                <c:pt idx="42">
                  <c:v>22636.095249035225</c:v>
                </c:pt>
                <c:pt idx="43">
                  <c:v>22119.374054823576</c:v>
                </c:pt>
                <c:pt idx="44">
                  <c:v>21602.652860611928</c:v>
                </c:pt>
                <c:pt idx="45">
                  <c:v>21085.93166640028</c:v>
                </c:pt>
                <c:pt idx="46">
                  <c:v>20569.210472188632</c:v>
                </c:pt>
                <c:pt idx="47">
                  <c:v>20052.489277976983</c:v>
                </c:pt>
                <c:pt idx="48">
                  <c:v>19535.768083765335</c:v>
                </c:pt>
                <c:pt idx="49">
                  <c:v>19019.046889553687</c:v>
                </c:pt>
                <c:pt idx="50">
                  <c:v>18502.325695342039</c:v>
                </c:pt>
                <c:pt idx="51">
                  <c:v>17985.60450113039</c:v>
                </c:pt>
                <c:pt idx="52">
                  <c:v>17468.883306918742</c:v>
                </c:pt>
                <c:pt idx="53">
                  <c:v>16952.162112707094</c:v>
                </c:pt>
                <c:pt idx="54">
                  <c:v>16435.440918495446</c:v>
                </c:pt>
                <c:pt idx="55">
                  <c:v>15918.719724283797</c:v>
                </c:pt>
                <c:pt idx="56">
                  <c:v>15401.998530072149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67B-42F8-B2D4-F06D9C154E48}"/>
            </c:ext>
          </c:extLst>
        </c:ser>
        <c:ser>
          <c:idx val="2"/>
          <c:order val="3"/>
          <c:tx>
            <c:strRef>
              <c:f>YV!$A$9</c:f>
              <c:strCache>
                <c:ptCount val="1"/>
                <c:pt idx="0">
                  <c:v>Kastettujen määrä vähenee kuten ed. vuosina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Pt>
            <c:idx val="28"/>
            <c:marker>
              <c:symbol val="diamond"/>
              <c:size val="8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D67B-42F8-B2D4-F06D9C154E48}"/>
              </c:ext>
            </c:extLst>
          </c:dPt>
          <c:cat>
            <c:strRef>
              <c:f>YV!$B$3:$BF$3</c:f>
              <c:strCache>
                <c:ptCount val="5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  <c:pt idx="51">
                  <c:v>2051</c:v>
                </c:pt>
                <c:pt idx="52">
                  <c:v>2052</c:v>
                </c:pt>
                <c:pt idx="53">
                  <c:v>2053</c:v>
                </c:pt>
                <c:pt idx="54">
                  <c:v>2054</c:v>
                </c:pt>
                <c:pt idx="55">
                  <c:v>2055</c:v>
                </c:pt>
                <c:pt idx="56">
                  <c:v>2056</c:v>
                </c:pt>
              </c:strCache>
            </c:strRef>
          </c:cat>
          <c:val>
            <c:numRef>
              <c:f>YV!$B$9:$BF$9</c:f>
              <c:numCache>
                <c:formatCode>#,##0</c:formatCode>
                <c:ptCount val="57"/>
                <c:pt idx="0">
                  <c:v>50342</c:v>
                </c:pt>
                <c:pt idx="1">
                  <c:v>49557</c:v>
                </c:pt>
                <c:pt idx="2">
                  <c:v>48386</c:v>
                </c:pt>
                <c:pt idx="3">
                  <c:v>49267</c:v>
                </c:pt>
                <c:pt idx="4">
                  <c:v>49670</c:v>
                </c:pt>
                <c:pt idx="5">
                  <c:v>49443</c:v>
                </c:pt>
                <c:pt idx="6">
                  <c:v>49527</c:v>
                </c:pt>
                <c:pt idx="7">
                  <c:v>49325</c:v>
                </c:pt>
                <c:pt idx="8">
                  <c:v>49068</c:v>
                </c:pt>
                <c:pt idx="9">
                  <c:v>48494</c:v>
                </c:pt>
                <c:pt idx="10">
                  <c:v>48347</c:v>
                </c:pt>
                <c:pt idx="11">
                  <c:v>46723</c:v>
                </c:pt>
                <c:pt idx="12">
                  <c:v>44774</c:v>
                </c:pt>
                <c:pt idx="13">
                  <c:v>43719</c:v>
                </c:pt>
                <c:pt idx="14">
                  <c:v>41340</c:v>
                </c:pt>
                <c:pt idx="15">
                  <c:v>38746</c:v>
                </c:pt>
                <c:pt idx="16">
                  <c:v>36586</c:v>
                </c:pt>
                <c:pt idx="17">
                  <c:v>33771.747630708822</c:v>
                </c:pt>
                <c:pt idx="18">
                  <c:v>32961.524676373665</c:v>
                </c:pt>
                <c:pt idx="19">
                  <c:v>32131.614288189405</c:v>
                </c:pt>
                <c:pt idx="20">
                  <c:v>31261.565544579607</c:v>
                </c:pt>
                <c:pt idx="21">
                  <c:v>30368.870218999749</c:v>
                </c:pt>
                <c:pt idx="22">
                  <c:v>29459.600237641116</c:v>
                </c:pt>
                <c:pt idx="23">
                  <c:v>28520.846131084301</c:v>
                </c:pt>
                <c:pt idx="24">
                  <c:v>27565.693224196992</c:v>
                </c:pt>
                <c:pt idx="25">
                  <c:v>26597.032346429653</c:v>
                </c:pt>
                <c:pt idx="26">
                  <c:v>25636.269600104773</c:v>
                </c:pt>
                <c:pt idx="27">
                  <c:v>24674.525898685748</c:v>
                </c:pt>
                <c:pt idx="28">
                  <c:v>23732.559688149468</c:v>
                </c:pt>
                <c:pt idx="29">
                  <c:v>22800.462481750059</c:v>
                </c:pt>
                <c:pt idx="30">
                  <c:v>21891.268320160729</c:v>
                </c:pt>
                <c:pt idx="31">
                  <c:v>21005.34452921441</c:v>
                </c:pt>
                <c:pt idx="32">
                  <c:v>20133.964719919968</c:v>
                </c:pt>
                <c:pt idx="33">
                  <c:v>19282.39172470554</c:v>
                </c:pt>
                <c:pt idx="34">
                  <c:v>18442.73189338173</c:v>
                </c:pt>
                <c:pt idx="35">
                  <c:v>17617.990467241067</c:v>
                </c:pt>
                <c:pt idx="36">
                  <c:v>16799.104696830498</c:v>
                </c:pt>
                <c:pt idx="37">
                  <c:v>15984.166349967427</c:v>
                </c:pt>
                <c:pt idx="38">
                  <c:v>15166.261534650996</c:v>
                </c:pt>
                <c:pt idx="39">
                  <c:v>14342.64431150804</c:v>
                </c:pt>
                <c:pt idx="40">
                  <c:v>13513.419155602949</c:v>
                </c:pt>
                <c:pt idx="41">
                  <c:v>12675.8524162838</c:v>
                </c:pt>
                <c:pt idx="42">
                  <c:v>11832.580589470528</c:v>
                </c:pt>
                <c:pt idx="43">
                  <c:v>10984.890247982275</c:v>
                </c:pt>
                <c:pt idx="44">
                  <c:v>10133.825210059056</c:v>
                </c:pt>
                <c:pt idx="45">
                  <c:v>9277.9225602976803</c:v>
                </c:pt>
                <c:pt idx="46">
                  <c:v>8426.50625674601</c:v>
                </c:pt>
                <c:pt idx="47">
                  <c:v>7574.5153194063596</c:v>
                </c:pt>
                <c:pt idx="48">
                  <c:v>6724.7287823323913</c:v>
                </c:pt>
                <c:pt idx="49">
                  <c:v>5877.5255503084391</c:v>
                </c:pt>
                <c:pt idx="50">
                  <c:v>5034.9620718094984</c:v>
                </c:pt>
                <c:pt idx="51">
                  <c:v>4194.8306203547745</c:v>
                </c:pt>
                <c:pt idx="52">
                  <c:v>3357.4805548972786</c:v>
                </c:pt>
                <c:pt idx="53">
                  <c:v>2522.6792802696345</c:v>
                </c:pt>
                <c:pt idx="54">
                  <c:v>1691.8240096498212</c:v>
                </c:pt>
                <c:pt idx="55">
                  <c:v>863.7494152574003</c:v>
                </c:pt>
                <c:pt idx="56">
                  <c:v>38.64483816751018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67B-42F8-B2D4-F06D9C154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49204184"/>
        <c:axId val="466390128"/>
      </c:lineChart>
      <c:catAx>
        <c:axId val="74920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66390128"/>
        <c:crosses val="autoZero"/>
        <c:auto val="1"/>
        <c:lblAlgn val="ctr"/>
        <c:lblOffset val="100"/>
        <c:noMultiLvlLbl val="0"/>
      </c:catAx>
      <c:valAx>
        <c:axId val="46639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Henk.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49204184"/>
        <c:crosses val="autoZero"/>
        <c:crossBetween val="between"/>
      </c:valAx>
      <c:spPr>
        <a:noFill/>
        <a:ln>
          <a:solidFill>
            <a:schemeClr val="bg1">
              <a:lumMod val="75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75437952558305843"/>
          <c:y val="0.36457587949719839"/>
          <c:w val="0.23514927166738517"/>
          <c:h val="0.596494092229189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E76C-06B8-49DD-A47E-3FF78DD0F711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F692-B1DF-47DC-AE36-EE100682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059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E76C-06B8-49DD-A47E-3FF78DD0F711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F692-B1DF-47DC-AE36-EE100682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593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E76C-06B8-49DD-A47E-3FF78DD0F711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F692-B1DF-47DC-AE36-EE100682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4863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A28EF81-518E-41B1-936C-123F61B089BB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B6E3-1D75-4A42-98B8-83EB05760292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786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EF81-518E-41B1-936C-123F61B089BB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B6E3-1D75-4A42-98B8-83EB057602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4046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EF81-518E-41B1-936C-123F61B089BB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B6E3-1D75-4A42-98B8-83EB05760292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495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EF81-518E-41B1-936C-123F61B089BB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B6E3-1D75-4A42-98B8-83EB057602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6359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EF81-518E-41B1-936C-123F61B089BB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B6E3-1D75-4A42-98B8-83EB057602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026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EF81-518E-41B1-936C-123F61B089BB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B6E3-1D75-4A42-98B8-83EB057602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24247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EF81-518E-41B1-936C-123F61B089BB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B6E3-1D75-4A42-98B8-83EB057602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7580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EF81-518E-41B1-936C-123F61B089BB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B6E3-1D75-4A42-98B8-83EB057602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100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E76C-06B8-49DD-A47E-3FF78DD0F711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F692-B1DF-47DC-AE36-EE100682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28501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EF81-518E-41B1-936C-123F61B089BB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B6E3-1D75-4A42-98B8-83EB05760292}" type="slidenum">
              <a:rPr lang="fi-FI" smtClean="0"/>
              <a:t>‹#›</a:t>
            </a:fld>
            <a:endParaRPr lang="fi-FI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736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EF81-518E-41B1-936C-123F61B089BB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B6E3-1D75-4A42-98B8-83EB057602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3773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EF81-518E-41B1-936C-123F61B089BB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B6E3-1D75-4A42-98B8-83EB05760292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85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E76C-06B8-49DD-A47E-3FF78DD0F711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F692-B1DF-47DC-AE36-EE100682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25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E76C-06B8-49DD-A47E-3FF78DD0F711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F692-B1DF-47DC-AE36-EE100682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65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E76C-06B8-49DD-A47E-3FF78DD0F711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F692-B1DF-47DC-AE36-EE100682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127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E76C-06B8-49DD-A47E-3FF78DD0F711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F692-B1DF-47DC-AE36-EE100682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880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E76C-06B8-49DD-A47E-3FF78DD0F711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F692-B1DF-47DC-AE36-EE100682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616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E76C-06B8-49DD-A47E-3FF78DD0F711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F692-B1DF-47DC-AE36-EE100682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831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E76C-06B8-49DD-A47E-3FF78DD0F711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F692-B1DF-47DC-AE36-EE100682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585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AE76C-06B8-49DD-A47E-3FF78DD0F711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5F692-B1DF-47DC-AE36-EE100682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158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A28EF81-518E-41B1-936C-123F61B089BB}" type="datetimeFigureOut">
              <a:rPr lang="fi-FI" smtClean="0"/>
              <a:t>23.5.2019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598B6E3-1D75-4A42-98B8-83EB05760292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70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2217" y="-504779"/>
            <a:ext cx="12514217" cy="8342811"/>
          </a:xfrm>
          <a:prstGeom prst="rect">
            <a:avLst/>
          </a:prstGeom>
        </p:spPr>
      </p:pic>
      <p:sp>
        <p:nvSpPr>
          <p:cNvPr id="5" name="Tekstiruutu 4"/>
          <p:cNvSpPr txBox="1"/>
          <p:nvPr/>
        </p:nvSpPr>
        <p:spPr>
          <a:xfrm>
            <a:off x="287383" y="476161"/>
            <a:ext cx="91831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7200" dirty="0">
                <a:solidFill>
                  <a:schemeClr val="bg1"/>
                </a:solidFill>
                <a:latin typeface="Martti" panose="02000000000000000000" pitchFamily="2" charset="0"/>
              </a:rPr>
              <a:t>Kaste, kummius ja kasvun polku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6096000" y="4958661"/>
            <a:ext cx="5372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>
                <a:solidFill>
                  <a:schemeClr val="bg1"/>
                </a:solidFill>
              </a:rPr>
              <a:t>Hankkeen lähtökohtia 2018 </a:t>
            </a:r>
          </a:p>
          <a:p>
            <a:r>
              <a:rPr lang="fi-FI" sz="3200" dirty="0">
                <a:solidFill>
                  <a:schemeClr val="bg1"/>
                </a:solidFill>
              </a:rPr>
              <a:t>Jari Pulkkinen ja Katri Vappula, KKP</a:t>
            </a:r>
          </a:p>
        </p:txBody>
      </p:sp>
    </p:spTree>
    <p:extLst>
      <p:ext uri="{BB962C8B-B14F-4D97-AF65-F5344CB8AC3E}">
        <p14:creationId xmlns:p14="http://schemas.microsoft.com/office/powerpoint/2010/main" val="1521677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Yhdessä verkostomaisella työotteella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dirty="0"/>
              <a:t>- Tavoite on yhdistää kirkon eri toimijoiden osaamista ja resursseja verkostomaisella työotteella: asian ”omistajia” ovat kaikki kiinnostuneet, jotka ovat halukkaita antamaan osaamistaan ja aikaansa tämän tärkeän asian edistämiseksi.</a:t>
            </a:r>
          </a:p>
          <a:p>
            <a:pPr marL="0" indent="0">
              <a:buNone/>
            </a:pPr>
            <a:r>
              <a:rPr lang="fi-FI" dirty="0"/>
              <a:t>- Tämän hetken ideoita hankkeen organisoimiseksi</a:t>
            </a:r>
          </a:p>
          <a:p>
            <a:pPr marL="514350" indent="-514350">
              <a:buAutoNum type="arabicPeriod"/>
            </a:pPr>
            <a:r>
              <a:rPr lang="fi-FI" dirty="0"/>
              <a:t>Tarpeiden pohjalta synnytetään </a:t>
            </a:r>
            <a:r>
              <a:rPr lang="fi-FI" b="1" dirty="0"/>
              <a:t>työrukkaset</a:t>
            </a:r>
            <a:r>
              <a:rPr lang="fi-FI" dirty="0"/>
              <a:t>, jotka vievät osa-alueita eteenpäin (nyt käynnissä tutkimus ja kummiuden </a:t>
            </a:r>
            <a:r>
              <a:rPr lang="fi-FI" dirty="0" err="1"/>
              <a:t>brändäys</a:t>
            </a:r>
            <a:r>
              <a:rPr lang="fi-FI" dirty="0"/>
              <a:t>, käynnistymässä monikulttuurisuus ja viestintähankkeiden työrukkaset) </a:t>
            </a:r>
          </a:p>
          <a:p>
            <a:pPr marL="514350" indent="-514350">
              <a:buAutoNum type="arabicPeriod"/>
            </a:pPr>
            <a:r>
              <a:rPr lang="fi-FI" dirty="0"/>
              <a:t>isot, avoimet </a:t>
            </a:r>
            <a:r>
              <a:rPr lang="fi-FI" b="1" dirty="0"/>
              <a:t>työstöseminaarit/workshopit </a:t>
            </a:r>
          </a:p>
          <a:p>
            <a:pPr marL="514350" indent="-514350">
              <a:buAutoNum type="arabicPeriod"/>
            </a:pPr>
            <a:r>
              <a:rPr lang="fi-FI" dirty="0"/>
              <a:t>yhteinen </a:t>
            </a:r>
            <a:r>
              <a:rPr lang="fi-FI" b="1" dirty="0"/>
              <a:t>sähköinen koonti </a:t>
            </a:r>
            <a:r>
              <a:rPr lang="fi-FI" dirty="0"/>
              <a:t>ja ideointipaikka: tällä hetkellä </a:t>
            </a:r>
            <a:r>
              <a:rPr lang="fi-FI" dirty="0" err="1"/>
              <a:t>fb</a:t>
            </a:r>
            <a:r>
              <a:rPr lang="fi-FI" dirty="0"/>
              <a:t>-ryhmä ja blogi, tarvitaan myös jonkinlainen ideapankki/materiaalien jako verkkosivusto</a:t>
            </a:r>
          </a:p>
          <a:p>
            <a:pPr marL="514350" indent="-514350">
              <a:buAutoNum type="arabicPeriod"/>
            </a:pPr>
            <a:r>
              <a:rPr lang="fi-FI" b="1" dirty="0"/>
              <a:t>webinaarit</a:t>
            </a:r>
            <a:r>
              <a:rPr lang="fi-FI" dirty="0"/>
              <a:t> kehittämistuotoksista ja innovaatioista </a:t>
            </a:r>
          </a:p>
          <a:p>
            <a:pPr marL="514350" indent="-514350">
              <a:buAutoNum type="arabicPeriod"/>
            </a:pPr>
            <a:r>
              <a:rPr lang="fi-FI" b="1" dirty="0"/>
              <a:t>ohjausryhmä</a:t>
            </a:r>
            <a:r>
              <a:rPr lang="fi-FI" dirty="0"/>
              <a:t>, joka kokoaa asioita yhteen ja vie isoja linjoja eteenpäin. Työrukkasten vetäjät ovat yhteydessä ohjausryhmän. Ohjausryhmän sihteerinä on </a:t>
            </a:r>
            <a:r>
              <a:rPr lang="fi-FI" dirty="0" err="1"/>
              <a:t>KKP:n</a:t>
            </a:r>
            <a:r>
              <a:rPr lang="fi-FI" dirty="0"/>
              <a:t> johtava asiantuntija Katri Vappula</a:t>
            </a:r>
          </a:p>
          <a:p>
            <a:pPr marL="0" indent="0">
              <a:buNone/>
            </a:pPr>
            <a:r>
              <a:rPr lang="fi-FI" dirty="0"/>
              <a:t>Hankkeella ei ole erillistä hanketyöntekijää, kaikkien toivotaan liittyvän siihen omilla resursseillaan</a:t>
            </a:r>
          </a:p>
          <a:p>
            <a:endParaRPr lang="fi-FI" dirty="0"/>
          </a:p>
          <a:p>
            <a:endParaRPr lang="fi-FI" dirty="0"/>
          </a:p>
        </p:txBody>
      </p:sp>
      <p:pic>
        <p:nvPicPr>
          <p:cNvPr id="4" name="Sisällön paikkamerkk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7572" y="-200002"/>
            <a:ext cx="1415143" cy="9542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82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741055"/>
              </p:ext>
            </p:extLst>
          </p:nvPr>
        </p:nvGraphicFramePr>
        <p:xfrm>
          <a:off x="0" y="0"/>
          <a:ext cx="12192001" cy="69471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0889">
                  <a:extLst>
                    <a:ext uri="{9D8B030D-6E8A-4147-A177-3AD203B41FA5}">
                      <a16:colId xmlns:a16="http://schemas.microsoft.com/office/drawing/2014/main" val="3032474415"/>
                    </a:ext>
                  </a:extLst>
                </a:gridCol>
                <a:gridCol w="2910889">
                  <a:extLst>
                    <a:ext uri="{9D8B030D-6E8A-4147-A177-3AD203B41FA5}">
                      <a16:colId xmlns:a16="http://schemas.microsoft.com/office/drawing/2014/main" val="98704957"/>
                    </a:ext>
                  </a:extLst>
                </a:gridCol>
                <a:gridCol w="2906586">
                  <a:extLst>
                    <a:ext uri="{9D8B030D-6E8A-4147-A177-3AD203B41FA5}">
                      <a16:colId xmlns:a16="http://schemas.microsoft.com/office/drawing/2014/main" val="182608137"/>
                    </a:ext>
                  </a:extLst>
                </a:gridCol>
                <a:gridCol w="2405842">
                  <a:extLst>
                    <a:ext uri="{9D8B030D-6E8A-4147-A177-3AD203B41FA5}">
                      <a16:colId xmlns:a16="http://schemas.microsoft.com/office/drawing/2014/main" val="490173854"/>
                    </a:ext>
                  </a:extLst>
                </a:gridCol>
                <a:gridCol w="1057795">
                  <a:extLst>
                    <a:ext uri="{9D8B030D-6E8A-4147-A177-3AD203B41FA5}">
                      <a16:colId xmlns:a16="http://schemas.microsoft.com/office/drawing/2014/main" val="11587727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Esiin nousseita tarpeita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Sisältö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Viestintä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Saavutettavuus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Tutkimus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ja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 palvelu-muotoilu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extLst>
                  <a:ext uri="{0D108BD9-81ED-4DB2-BD59-A6C34878D82A}">
                    <a16:rowId xmlns:a16="http://schemas.microsoft.com/office/drawing/2014/main" val="3138920426"/>
                  </a:ext>
                </a:extLst>
              </a:tr>
              <a:tr h="732343">
                <a:tc row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Kaste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Kasteteologialle uusia sanoituksia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Elämykselliset nettisivut, josta saa perustiedon lisäksi vinkkejä kastetilaisuuteen vrt. </a:t>
                      </a:r>
                      <a:r>
                        <a:rPr lang="fi-FI" sz="1600" dirty="0" err="1">
                          <a:effectLst/>
                        </a:rPr>
                        <a:t>dop.se</a:t>
                      </a:r>
                      <a:endParaRPr lang="fi-FI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20-40 –vuotiaiden tavoittamisen innovointi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8147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Muun ikäisen kaste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045927"/>
                  </a:ext>
                </a:extLst>
              </a:tr>
              <a:tr h="737975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Kasteen esteiden poistaminen</a:t>
                      </a:r>
                    </a:p>
                  </a:txBody>
                  <a:tcPr marL="54925" marR="54925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608108"/>
                  </a:ext>
                </a:extLst>
              </a:tr>
              <a:tr h="579822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Kastetoimituksen osallistava innovointi: uusia malleja, sisäinen innostajapankki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Perusesitteet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Yhteistyö perhevalmennuksen kanssa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622425"/>
                  </a:ext>
                </a:extLst>
              </a:tr>
              <a:tr h="648259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err="1">
                          <a:effectLst/>
                        </a:rPr>
                        <a:t>Somevideot</a:t>
                      </a:r>
                      <a:endParaRPr lang="fi-FI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158928"/>
                  </a:ext>
                </a:extLst>
              </a:tr>
              <a:tr h="485333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Monikulttuuriset perheet ja kaste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Yhteistyö medioiden kanssa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Sähköinen kasteen varaaminen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769356"/>
                  </a:ext>
                </a:extLst>
              </a:tr>
              <a:tr h="485333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Matalan kynnyksen mallit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Viestintäkampanja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07838"/>
                  </a:ext>
                </a:extLst>
              </a:tr>
              <a:tr h="1228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Kasvun polku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Kristillisen kasvatuksen kokonaissuunnitelman laatiminen –prosessin käynnistäminen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Kasteen jälkeinen yhteydenpito: malliaineistoja, valtakunnallisia pohjia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asiakasrekisterin kehittäminen (CRM, CEM), kirjuri yhteistyö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540486"/>
                  </a:ext>
                </a:extLst>
              </a:tr>
              <a:tr h="73234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Kummius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Kummin </a:t>
                      </a:r>
                      <a:r>
                        <a:rPr lang="fi-FI" sz="1600" dirty="0" err="1">
                          <a:effectLst/>
                        </a:rPr>
                        <a:t>kaa</a:t>
                      </a:r>
                      <a:r>
                        <a:rPr lang="fi-FI" sz="1600" dirty="0">
                          <a:effectLst/>
                        </a:rPr>
                        <a:t> konseptin kehittäminen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Tukea kummiuteen: kummirekisteri/</a:t>
                      </a:r>
                      <a:r>
                        <a:rPr lang="fi-FI" sz="1600" dirty="0" err="1">
                          <a:effectLst/>
                        </a:rPr>
                        <a:t>kummiapp</a:t>
                      </a:r>
                      <a:endParaRPr lang="fi-FI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sähköinen viestintä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765263"/>
                  </a:ext>
                </a:extLst>
              </a:tr>
              <a:tr h="980212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Kummin </a:t>
                      </a:r>
                      <a:r>
                        <a:rPr lang="fi-FI" sz="1600" dirty="0" err="1">
                          <a:effectLst/>
                        </a:rPr>
                        <a:t>kaa</a:t>
                      </a:r>
                      <a:r>
                        <a:rPr lang="fi-FI" sz="1600" dirty="0">
                          <a:effectLst/>
                        </a:rPr>
                        <a:t> kirkkopolulla mallien kehittäminen ja jakaminen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Valtakunnalliset sisällöt kummien tukeen paikallisilla mausteilla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351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168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1012" y="-161902"/>
            <a:ext cx="12723223" cy="9542417"/>
          </a:xfrm>
        </p:spPr>
      </p:pic>
      <p:sp>
        <p:nvSpPr>
          <p:cNvPr id="6" name="Suorakulmio 5"/>
          <p:cNvSpPr/>
          <p:nvPr/>
        </p:nvSpPr>
        <p:spPr>
          <a:xfrm>
            <a:off x="1623603" y="2084832"/>
            <a:ext cx="96031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5400" dirty="0">
                <a:solidFill>
                  <a:schemeClr val="bg1"/>
                </a:solidFill>
                <a:latin typeface="Martti" panose="02000000000000000000" pitchFamily="2" charset="0"/>
              </a:rPr>
              <a:t>Vuosi 2018 on kirkon sisäistä viestintää</a:t>
            </a:r>
          </a:p>
          <a:p>
            <a:pPr algn="ctr"/>
            <a:r>
              <a:rPr lang="fi-FI" sz="4000" dirty="0">
                <a:solidFill>
                  <a:schemeClr val="bg1"/>
                </a:solidFill>
                <a:latin typeface="Martti" panose="02000000000000000000" pitchFamily="2" charset="0"/>
              </a:rPr>
              <a:t>www.sakasti.evl.fi/kastejakummius</a:t>
            </a:r>
            <a:r>
              <a:rPr lang="fi-FI" sz="6000" dirty="0">
                <a:solidFill>
                  <a:schemeClr val="bg1"/>
                </a:solidFill>
                <a:latin typeface="Martti" panose="02000000000000000000" pitchFamily="2" charset="0"/>
              </a:rPr>
              <a:t> </a:t>
            </a:r>
          </a:p>
          <a:p>
            <a:pPr algn="ctr"/>
            <a:r>
              <a:rPr lang="fi-FI" sz="4000" dirty="0">
                <a:solidFill>
                  <a:schemeClr val="bg1"/>
                </a:solidFill>
                <a:latin typeface="Martti" panose="02000000000000000000" pitchFamily="2" charset="0"/>
              </a:rPr>
              <a:t>Suljettu </a:t>
            </a:r>
            <a:r>
              <a:rPr lang="fi-FI" sz="4000" dirty="0" err="1">
                <a:solidFill>
                  <a:schemeClr val="bg1"/>
                </a:solidFill>
                <a:latin typeface="Martti" panose="02000000000000000000" pitchFamily="2" charset="0"/>
              </a:rPr>
              <a:t>fb</a:t>
            </a:r>
            <a:r>
              <a:rPr lang="fi-FI" sz="4000" dirty="0">
                <a:solidFill>
                  <a:schemeClr val="bg1"/>
                </a:solidFill>
                <a:latin typeface="Martti" panose="02000000000000000000" pitchFamily="2" charset="0"/>
              </a:rPr>
              <a:t>-ryhmä Kaste ja kummius –hanke</a:t>
            </a:r>
          </a:p>
          <a:p>
            <a:pPr algn="ctr"/>
            <a:r>
              <a:rPr lang="fi-FI" sz="4000" dirty="0" err="1">
                <a:solidFill>
                  <a:schemeClr val="bg1"/>
                </a:solidFill>
                <a:latin typeface="Martti" panose="02000000000000000000" pitchFamily="2" charset="0"/>
              </a:rPr>
              <a:t>Webinaarit</a:t>
            </a:r>
            <a:endParaRPr lang="fi-FI" sz="4000" dirty="0">
              <a:solidFill>
                <a:schemeClr val="bg1"/>
              </a:solidFill>
              <a:latin typeface="Martti" panose="02000000000000000000" pitchFamily="2" charset="0"/>
            </a:endParaRPr>
          </a:p>
          <a:p>
            <a:pPr algn="ctr"/>
            <a:r>
              <a:rPr lang="fi-FI" sz="4000" dirty="0">
                <a:solidFill>
                  <a:schemeClr val="bg1"/>
                </a:solidFill>
                <a:latin typeface="Martti" panose="02000000000000000000" pitchFamily="2" charset="0"/>
              </a:rPr>
              <a:t>Blogi https://kastejakummius.blogspot.fi/</a:t>
            </a:r>
          </a:p>
        </p:txBody>
      </p:sp>
    </p:spTree>
    <p:extLst>
      <p:ext uri="{BB962C8B-B14F-4D97-AF65-F5344CB8AC3E}">
        <p14:creationId xmlns:p14="http://schemas.microsoft.com/office/powerpoint/2010/main" val="1600825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228" y="-413440"/>
            <a:ext cx="12723223" cy="9542417"/>
          </a:xfrm>
        </p:spPr>
      </p:pic>
      <p:sp>
        <p:nvSpPr>
          <p:cNvPr id="6" name="Suorakulmio 5"/>
          <p:cNvSpPr/>
          <p:nvPr/>
        </p:nvSpPr>
        <p:spPr>
          <a:xfrm>
            <a:off x="1453784" y="2870180"/>
            <a:ext cx="96031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5400" dirty="0">
                <a:solidFill>
                  <a:schemeClr val="bg1"/>
                </a:solidFill>
                <a:latin typeface="Martti" panose="02000000000000000000" pitchFamily="2" charset="0"/>
              </a:rPr>
              <a:t>Mikä on teidän näkökulmasta tärkeää?</a:t>
            </a:r>
          </a:p>
          <a:p>
            <a:pPr algn="ctr"/>
            <a:r>
              <a:rPr lang="fi-FI" sz="5400" dirty="0">
                <a:solidFill>
                  <a:schemeClr val="bg1"/>
                </a:solidFill>
                <a:latin typeface="Martti" panose="02000000000000000000" pitchFamily="2" charset="0"/>
              </a:rPr>
              <a:t>Mitä lähtisitte itse kehittämään ja </a:t>
            </a:r>
            <a:r>
              <a:rPr lang="fi-FI" sz="5400" dirty="0" err="1">
                <a:solidFill>
                  <a:schemeClr val="bg1"/>
                </a:solidFill>
                <a:latin typeface="Martti" panose="02000000000000000000" pitchFamily="2" charset="0"/>
              </a:rPr>
              <a:t>pilotoimaan</a:t>
            </a:r>
            <a:r>
              <a:rPr lang="fi-FI" sz="5400" dirty="0">
                <a:solidFill>
                  <a:schemeClr val="bg1"/>
                </a:solidFill>
                <a:latin typeface="Martti" panose="02000000000000000000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0271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title"/>
          </p:nvPr>
        </p:nvSpPr>
        <p:spPr>
          <a:xfrm>
            <a:off x="931229" y="484573"/>
            <a:ext cx="2909251" cy="1553234"/>
          </a:xfrm>
        </p:spPr>
        <p:txBody>
          <a:bodyPr/>
          <a:lstStyle/>
          <a:p>
            <a:r>
              <a:rPr lang="fi-FI" dirty="0">
                <a:latin typeface="Martti" panose="02000000000000000000" pitchFamily="2" charset="0"/>
              </a:rPr>
              <a:t>Taustalla laskevat kaste- ja jäsentilastot</a:t>
            </a:r>
          </a:p>
        </p:txBody>
      </p:sp>
      <p:pic>
        <p:nvPicPr>
          <p:cNvPr id="4" name="Sisällön paikkamerkki 3" descr="C:\Users\Omistaja\AppData\Local\Microsoft\Windows\INetCache\Content.Word\kasteprosentti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0207" y="471510"/>
            <a:ext cx="6931153" cy="62297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076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Kastettujen osuus</a:t>
            </a:r>
            <a:br>
              <a:rPr lang="fi-FI" dirty="0"/>
            </a:br>
            <a:r>
              <a:rPr lang="fi-FI" dirty="0"/>
              <a:t>muutamissa hiippakunnissa 2000-2016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Kirkko muuttuvassa toimintaympäristössä/ Hanna Salomäki</a:t>
            </a:r>
          </a:p>
        </p:txBody>
      </p:sp>
      <p:graphicFrame>
        <p:nvGraphicFramePr>
          <p:cNvPr id="6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390353"/>
              </p:ext>
            </p:extLst>
          </p:nvPr>
        </p:nvGraphicFramePr>
        <p:xfrm>
          <a:off x="838200" y="1690687"/>
          <a:ext cx="9194800" cy="466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455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Prosenttisosuus kastetut syntyneistä 2017: 67,06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/>
              <a:t>Suuret kaupungit ovat laskun kärjessä, maalla eletään niin kuin ennenkin</a:t>
            </a:r>
          </a:p>
          <a:p>
            <a:r>
              <a:rPr lang="fi-FI" dirty="0"/>
              <a:t>Helsinki 39,89</a:t>
            </a:r>
          </a:p>
          <a:p>
            <a:r>
              <a:rPr lang="fi-FI" dirty="0"/>
              <a:t>Espoo 48,20</a:t>
            </a:r>
          </a:p>
          <a:p>
            <a:r>
              <a:rPr lang="fi-FI" dirty="0"/>
              <a:t>Tampere 57.70</a:t>
            </a:r>
          </a:p>
          <a:p>
            <a:r>
              <a:rPr lang="fi-FI" dirty="0"/>
              <a:t>Jyväskylä 63,54</a:t>
            </a:r>
          </a:p>
          <a:p>
            <a:r>
              <a:rPr lang="fi-FI" dirty="0"/>
              <a:t>Lappeenranta 70,80</a:t>
            </a:r>
          </a:p>
          <a:p>
            <a:r>
              <a:rPr lang="fi-FI" dirty="0"/>
              <a:t>Kuopio 71,71</a:t>
            </a:r>
          </a:p>
          <a:p>
            <a:r>
              <a:rPr lang="fi-FI" dirty="0"/>
              <a:t>Oulu 77,01</a:t>
            </a:r>
          </a:p>
          <a:p>
            <a:r>
              <a:rPr lang="fi-FI" dirty="0"/>
              <a:t>Jokioinen 100</a:t>
            </a:r>
          </a:p>
          <a:p>
            <a:r>
              <a:rPr lang="fi-FI" dirty="0"/>
              <a:t>Vesanto 116,67</a:t>
            </a:r>
          </a:p>
          <a:p>
            <a:endParaRPr lang="fi-FI" dirty="0"/>
          </a:p>
        </p:txBody>
      </p:sp>
      <p:pic>
        <p:nvPicPr>
          <p:cNvPr id="7" name="Sisällön paikkamerkki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920" y="2702859"/>
            <a:ext cx="6233150" cy="3259418"/>
          </a:xfrm>
        </p:spPr>
      </p:pic>
    </p:spTree>
    <p:extLst>
      <p:ext uri="{BB962C8B-B14F-4D97-AF65-F5344CB8AC3E}">
        <p14:creationId xmlns:p14="http://schemas.microsoft.com/office/powerpoint/2010/main" val="91584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Kaavio 4"/>
          <p:cNvGraphicFramePr>
            <a:graphicFrameLocks/>
          </p:cNvGraphicFramePr>
          <p:nvPr>
            <p:extLst/>
          </p:nvPr>
        </p:nvGraphicFramePr>
        <p:xfrm>
          <a:off x="166255" y="83127"/>
          <a:ext cx="11625942" cy="6590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4585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Mikä syynä kehitykseen?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fi-FI" dirty="0">
                <a:latin typeface="Martti" panose="02000000000000000000" pitchFamily="2" charset="0"/>
              </a:rPr>
              <a:t>Vuoteen 2000 saakka lapsen kastaminen Suomessa on ollut kirkkoon kuuluville vanhemmille lähes itsestään selvää. </a:t>
            </a:r>
          </a:p>
          <a:p>
            <a:pPr marL="285750" indent="-285750">
              <a:buFontTx/>
              <a:buChar char="-"/>
            </a:pPr>
            <a:r>
              <a:rPr lang="fi-FI" dirty="0">
                <a:latin typeface="Martti" panose="02000000000000000000" pitchFamily="2" charset="0"/>
              </a:rPr>
              <a:t>Nykyään perheiden vakaumuksellinen monimuotoisuus on lisääntynyt ja useat vanhemmat eivät kuulu samaan uskontokuntaan</a:t>
            </a:r>
          </a:p>
          <a:p>
            <a:pPr marL="285750" indent="-285750">
              <a:buFontTx/>
              <a:buChar char="-"/>
            </a:pPr>
            <a:r>
              <a:rPr lang="fi-FI" dirty="0">
                <a:latin typeface="Martti" panose="02000000000000000000" pitchFamily="2" charset="0"/>
              </a:rPr>
              <a:t>Ajatus, että lapsi saa myöhemmin itse päättää uskontokuntansa on lisääntynyt</a:t>
            </a:r>
          </a:p>
          <a:p>
            <a:pPr marL="285750" indent="-285750">
              <a:buFontTx/>
              <a:buChar char="-"/>
            </a:pPr>
            <a:r>
              <a:rPr lang="fi-FI" dirty="0">
                <a:latin typeface="Martti" panose="02000000000000000000" pitchFamily="2" charset="0"/>
              </a:rPr>
              <a:t>Perinne ei enää riitä. Kasteeseen tarvitaan muu perustelu.</a:t>
            </a:r>
          </a:p>
          <a:p>
            <a:pPr marL="285750" indent="-285750">
              <a:buFontTx/>
              <a:buChar char="-"/>
            </a:pPr>
            <a:r>
              <a:rPr lang="fi-FI" dirty="0">
                <a:latin typeface="Martti" panose="02000000000000000000" pitchFamily="2" charset="0"/>
              </a:rPr>
              <a:t>Monessa perheessä kasteen merkitystä ei tunneta tai koeta omakohtaisesti tärkeänä.</a:t>
            </a:r>
          </a:p>
          <a:p>
            <a:endParaRPr lang="fi-FI" dirty="0"/>
          </a:p>
        </p:txBody>
      </p:sp>
      <p:pic>
        <p:nvPicPr>
          <p:cNvPr id="4" name="Sisällön paikkamerkk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080" y="-200002"/>
            <a:ext cx="1415143" cy="9542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333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28098"/>
          </a:xfrm>
        </p:spPr>
        <p:txBody>
          <a:bodyPr/>
          <a:lstStyle/>
          <a:p>
            <a:r>
              <a:rPr lang="fi-FI" dirty="0"/>
              <a:t>”Irrallisten” kohtaaminen on haaste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type="body" idx="1"/>
          </p:nvPr>
        </p:nvSpPr>
        <p:spPr>
          <a:xfrm>
            <a:off x="839787" y="1419906"/>
            <a:ext cx="5157787" cy="823912"/>
          </a:xfrm>
        </p:spPr>
        <p:txBody>
          <a:bodyPr>
            <a:normAutofit/>
          </a:bodyPr>
          <a:lstStyle/>
          <a:p>
            <a:r>
              <a:rPr lang="fi-FI" dirty="0"/>
              <a:t>Irrallisten minäkeskeinen elämysmaailma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332412" cy="4352926"/>
          </a:xfrm>
        </p:spPr>
        <p:txBody>
          <a:bodyPr>
            <a:normAutofit fontScale="92500" lnSpcReduction="20000"/>
          </a:bodyPr>
          <a:lstStyle/>
          <a:p>
            <a:r>
              <a:rPr lang="fi-FI" b="1" dirty="0"/>
              <a:t>Usko ja kirkko ei kosketa arkea millään tavalla</a:t>
            </a:r>
          </a:p>
          <a:p>
            <a:r>
              <a:rPr lang="fi-FI" b="1" dirty="0"/>
              <a:t>Tavoittelevat hyötyä</a:t>
            </a:r>
          </a:p>
          <a:p>
            <a:r>
              <a:rPr lang="fi-FI" b="1" dirty="0"/>
              <a:t>Henkilökohtainen kokemus, viihtyminen ja valinnan vapaus (minulle räätälöidyt palvelut, kun satun niitä tarvitsemaan), kaipaavat erottuvia tekijöitä</a:t>
            </a:r>
          </a:p>
          <a:p>
            <a:r>
              <a:rPr lang="fi-FI" b="1" dirty="0"/>
              <a:t>Simppelit ja helpot mallit, hissipuheen odotus</a:t>
            </a:r>
          </a:p>
          <a:p>
            <a:r>
              <a:rPr lang="fi-FI" b="1" dirty="0"/>
              <a:t>Palvelut nettiin</a:t>
            </a:r>
          </a:p>
          <a:p>
            <a:r>
              <a:rPr lang="fi-FI" b="1" dirty="0"/>
              <a:t>Ei kiinnostusta toiminta kohtaan</a:t>
            </a:r>
            <a:endParaRPr lang="fi-FI" dirty="0"/>
          </a:p>
          <a:p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097588" y="1419906"/>
            <a:ext cx="5183188" cy="82391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Seurakuntien vakiintuneet</a:t>
            </a:r>
          </a:p>
          <a:p>
            <a:r>
              <a:rPr lang="fi-FI" dirty="0"/>
              <a:t>toimintatavat ja työkulttuuri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309361" y="2505075"/>
            <a:ext cx="5146766" cy="3684588"/>
          </a:xfrm>
        </p:spPr>
        <p:txBody>
          <a:bodyPr>
            <a:normAutofit fontScale="92500"/>
          </a:bodyPr>
          <a:lstStyle/>
          <a:p>
            <a:r>
              <a:rPr lang="fi-FI" b="1" dirty="0"/>
              <a:t>Halu sanoittaa asioita omasta perinteestä ja tavoista käsin</a:t>
            </a:r>
          </a:p>
          <a:p>
            <a:r>
              <a:rPr lang="fi-FI" b="1" dirty="0"/>
              <a:t>Mietitään ensin organisaatiota -ei ihmisistä (organisaatio edellä)</a:t>
            </a:r>
          </a:p>
          <a:p>
            <a:r>
              <a:rPr lang="fi-FI" b="1" dirty="0"/>
              <a:t>Kaikille pyritään tarjoamaan saman tyyppistä palvelua</a:t>
            </a:r>
          </a:p>
          <a:p>
            <a:r>
              <a:rPr lang="fi-FI" b="1" dirty="0"/>
              <a:t>Yritetään saada epätoivoisesti koolle he, jotka eivät sitä kaipaa</a:t>
            </a:r>
            <a:endParaRPr lang="fi-FI" dirty="0"/>
          </a:p>
        </p:txBody>
      </p:sp>
      <p:pic>
        <p:nvPicPr>
          <p:cNvPr id="7" name="Sisällön paikkamerkk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5357" y="-200002"/>
            <a:ext cx="1415143" cy="9542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03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5612" y="-200002"/>
            <a:ext cx="12723223" cy="9542417"/>
          </a:xfrm>
        </p:spPr>
      </p:pic>
      <p:sp>
        <p:nvSpPr>
          <p:cNvPr id="6" name="Suorakulmio 5"/>
          <p:cNvSpPr/>
          <p:nvPr/>
        </p:nvSpPr>
        <p:spPr>
          <a:xfrm>
            <a:off x="1966503" y="4022524"/>
            <a:ext cx="8258992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6000" dirty="0">
                <a:solidFill>
                  <a:schemeClr val="bg1"/>
                </a:solidFill>
                <a:latin typeface="Martti" panose="02000000000000000000" pitchFamily="2" charset="0"/>
              </a:rPr>
              <a:t>Kaste ja kummius –hanke</a:t>
            </a:r>
          </a:p>
          <a:p>
            <a:pPr algn="ctr"/>
            <a:r>
              <a:rPr lang="fi-FI" sz="4000" dirty="0">
                <a:solidFill>
                  <a:schemeClr val="bg1"/>
                </a:solidFill>
                <a:latin typeface="Martti" panose="02000000000000000000" pitchFamily="2" charset="0"/>
              </a:rPr>
              <a:t>2 toimintastrategiaa</a:t>
            </a:r>
          </a:p>
          <a:p>
            <a:pPr algn="ctr"/>
            <a:r>
              <a:rPr lang="fi-FI" sz="4000" dirty="0">
                <a:solidFill>
                  <a:schemeClr val="bg1"/>
                </a:solidFill>
                <a:latin typeface="Martti" panose="02000000000000000000" pitchFamily="2" charset="0"/>
              </a:rPr>
              <a:t> 3 sisältökärkeä</a:t>
            </a:r>
          </a:p>
          <a:p>
            <a:endParaRPr lang="fi-FI" sz="6000" dirty="0">
              <a:solidFill>
                <a:schemeClr val="bg1"/>
              </a:solidFill>
              <a:latin typeface="Martti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627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1664208" y="663027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fi-FI" dirty="0"/>
              <a:t>Ydinkysymys: Mitä tarvitaan jotta nuoret vanhemmat haluavat tuoda lapsensa kastettavaksi?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idx="1"/>
          </p:nvPr>
        </p:nvSpPr>
        <p:spPr>
          <a:xfrm>
            <a:off x="1559705" y="2483677"/>
            <a:ext cx="4754880" cy="822960"/>
          </a:xfrm>
        </p:spPr>
        <p:txBody>
          <a:bodyPr/>
          <a:lstStyle/>
          <a:p>
            <a:r>
              <a:rPr lang="fi-FI" dirty="0"/>
              <a:t>Pitkän ajan tavoita ja toiminta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1559705" y="3202919"/>
            <a:ext cx="4754880" cy="1800881"/>
          </a:xfrm>
        </p:spPr>
        <p:txBody>
          <a:bodyPr>
            <a:normAutofit/>
          </a:bodyPr>
          <a:lstStyle/>
          <a:p>
            <a:r>
              <a:rPr lang="fi-FI" b="1" dirty="0"/>
              <a:t>Vahvistetaan jäsenten kristillistä identiteettiä </a:t>
            </a:r>
          </a:p>
          <a:p>
            <a:r>
              <a:rPr lang="fi-FI" b="1" dirty="0"/>
              <a:t>Kehitetään säännöllistä jäsenviestintää 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3"/>
          </p:nvPr>
        </p:nvSpPr>
        <p:spPr>
          <a:xfrm>
            <a:off x="6724759" y="2442627"/>
            <a:ext cx="4754880" cy="822960"/>
          </a:xfrm>
        </p:spPr>
        <p:txBody>
          <a:bodyPr/>
          <a:lstStyle/>
          <a:p>
            <a:r>
              <a:rPr lang="fi-FI" dirty="0"/>
              <a:t>Pop </a:t>
            </a:r>
            <a:r>
              <a:rPr lang="fi-FI" dirty="0" err="1"/>
              <a:t>up</a:t>
            </a:r>
            <a:r>
              <a:rPr lang="fi-FI" dirty="0"/>
              <a:t> -toiminta</a:t>
            </a:r>
          </a:p>
        </p:txBody>
      </p:sp>
      <p:sp>
        <p:nvSpPr>
          <p:cNvPr id="10" name="Sisällön paikkamerkki 9"/>
          <p:cNvSpPr>
            <a:spLocks noGrp="1"/>
          </p:cNvSpPr>
          <p:nvPr>
            <p:ph sz="quarter" idx="4"/>
          </p:nvPr>
        </p:nvSpPr>
        <p:spPr>
          <a:xfrm>
            <a:off x="6724759" y="3002596"/>
            <a:ext cx="4754880" cy="1899604"/>
          </a:xfrm>
        </p:spPr>
        <p:txBody>
          <a:bodyPr>
            <a:normAutofit lnSpcReduction="10000"/>
          </a:bodyPr>
          <a:lstStyle/>
          <a:p>
            <a:r>
              <a:rPr lang="fi-FI" b="1" dirty="0"/>
              <a:t>Kehitetään tapaa sanoittaa asiat</a:t>
            </a:r>
          </a:p>
          <a:p>
            <a:r>
              <a:rPr lang="fi-FI" b="1" dirty="0"/>
              <a:t>Lisätään tunne- ja elämysviestintää tavoittavissa kanavissa </a:t>
            </a:r>
          </a:p>
          <a:p>
            <a:r>
              <a:rPr lang="fi-FI" b="1" dirty="0"/>
              <a:t>Kehitetään helposti saavutettavia toimintamalleja</a:t>
            </a:r>
          </a:p>
          <a:p>
            <a:endParaRPr lang="fi-FI" dirty="0"/>
          </a:p>
        </p:txBody>
      </p:sp>
      <p:pic>
        <p:nvPicPr>
          <p:cNvPr id="11" name="Sisällön paikkamerkk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5612" y="-200002"/>
            <a:ext cx="1415143" cy="9542417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1559705" y="4898167"/>
            <a:ext cx="1007349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Toiminta-alueet:</a:t>
            </a:r>
          </a:p>
          <a:p>
            <a:pPr algn="ctr"/>
            <a:r>
              <a:rPr lang="fi-FI" sz="4400" dirty="0">
                <a:solidFill>
                  <a:schemeClr val="accent2">
                    <a:lumMod val="75000"/>
                  </a:schemeClr>
                </a:solidFill>
              </a:rPr>
              <a:t>Kaste	Kummius 	Kasvun polku</a:t>
            </a:r>
          </a:p>
        </p:txBody>
      </p:sp>
    </p:spTree>
    <p:extLst>
      <p:ext uri="{BB962C8B-B14F-4D97-AF65-F5344CB8AC3E}">
        <p14:creationId xmlns:p14="http://schemas.microsoft.com/office/powerpoint/2010/main" val="45785501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egraali">
  <a:themeElements>
    <a:clrScheme name="Integraali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2965</TotalTime>
  <Words>605</Words>
  <Application>Microsoft Office PowerPoint</Application>
  <PresentationFormat>Laajakuva</PresentationFormat>
  <Paragraphs>144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Martti</vt:lpstr>
      <vt:lpstr>Tw Cen MT</vt:lpstr>
      <vt:lpstr>Tw Cen MT Condensed</vt:lpstr>
      <vt:lpstr>Wingdings 3</vt:lpstr>
      <vt:lpstr>Office-teema</vt:lpstr>
      <vt:lpstr>Integraali</vt:lpstr>
      <vt:lpstr>PowerPoint-esitys</vt:lpstr>
      <vt:lpstr>Taustalla laskevat kaste- ja jäsentilastot</vt:lpstr>
      <vt:lpstr>Kastettujen osuus muutamissa hiippakunnissa 2000-2016</vt:lpstr>
      <vt:lpstr>Prosenttisosuus kastetut syntyneistä 2017: 67,06 </vt:lpstr>
      <vt:lpstr>PowerPoint-esitys</vt:lpstr>
      <vt:lpstr>Mikä syynä kehitykseen?</vt:lpstr>
      <vt:lpstr>”Irrallisten” kohtaaminen on haaste</vt:lpstr>
      <vt:lpstr>PowerPoint-esitys</vt:lpstr>
      <vt:lpstr>Ydinkysymys: Mitä tarvitaan jotta nuoret vanhemmat haluavat tuoda lapsensa kastettavaksi?</vt:lpstr>
      <vt:lpstr>Yhdessä verkostomaisella työotteella</vt:lpstr>
      <vt:lpstr>PowerPoint-esitys</vt:lpstr>
      <vt:lpstr>PowerPoint-esitys</vt:lpstr>
      <vt:lpstr>PowerPoint-esitys</vt:lpstr>
    </vt:vector>
  </TitlesOfParts>
  <Company>Kirkkohallitus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Norjan kirkko edelläkulkijana</dc:title>
  <dc:creator>Vappula Katri</dc:creator>
  <cp:lastModifiedBy>Vappula Katri</cp:lastModifiedBy>
  <cp:revision>88</cp:revision>
  <dcterms:created xsi:type="dcterms:W3CDTF">2018-01-04T08:43:07Z</dcterms:created>
  <dcterms:modified xsi:type="dcterms:W3CDTF">2019-05-23T09:47:14Z</dcterms:modified>
</cp:coreProperties>
</file>