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390" r:id="rId3"/>
    <p:sldId id="391" r:id="rId4"/>
    <p:sldId id="393" r:id="rId5"/>
    <p:sldId id="397" r:id="rId6"/>
    <p:sldId id="398" r:id="rId7"/>
    <p:sldId id="403" r:id="rId8"/>
    <p:sldId id="424" r:id="rId9"/>
    <p:sldId id="425" r:id="rId10"/>
    <p:sldId id="401" r:id="rId11"/>
    <p:sldId id="408" r:id="rId12"/>
    <p:sldId id="423" r:id="rId13"/>
    <p:sldId id="412" r:id="rId14"/>
    <p:sldId id="413" r:id="rId15"/>
    <p:sldId id="414" r:id="rId16"/>
    <p:sldId id="367" r:id="rId17"/>
    <p:sldId id="417" r:id="rId18"/>
    <p:sldId id="418" r:id="rId19"/>
    <p:sldId id="420" r:id="rId20"/>
    <p:sldId id="419" r:id="rId21"/>
    <p:sldId id="422" r:id="rId2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p:scale>
          <a:sx n="90" d="100"/>
          <a:sy n="90" d="100"/>
        </p:scale>
        <p:origin x="2196"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85A1A-732A-4B77-B3C7-DD14665B4764}" type="datetimeFigureOut">
              <a:rPr lang="fi-FI" smtClean="0"/>
              <a:t>28.10.2019</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0D168-A401-4DA2-BD82-55349FC5D9E9}" type="slidenum">
              <a:rPr lang="fi-FI" smtClean="0"/>
              <a:t>‹#›</a:t>
            </a:fld>
            <a:endParaRPr lang="fi-FI"/>
          </a:p>
        </p:txBody>
      </p:sp>
    </p:spTree>
    <p:extLst>
      <p:ext uri="{BB962C8B-B14F-4D97-AF65-F5344CB8AC3E}">
        <p14:creationId xmlns:p14="http://schemas.microsoft.com/office/powerpoint/2010/main" val="4096434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5FCF88-723A-4626-AEF2-9A2369E914CF}" type="slidenum">
              <a:rPr lang="fi-FI" smtClean="0"/>
              <a:pPr/>
              <a:t>1</a:t>
            </a:fld>
            <a:endParaRPr lang="fi-FI"/>
          </a:p>
        </p:txBody>
      </p:sp>
    </p:spTree>
    <p:extLst>
      <p:ext uri="{BB962C8B-B14F-4D97-AF65-F5344CB8AC3E}">
        <p14:creationId xmlns:p14="http://schemas.microsoft.com/office/powerpoint/2010/main" val="123319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45060"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3C0F57-3E5D-4EC3-8C5A-03C654A100F6}" type="slidenum">
              <a:rPr lang="fi-FI" smtClean="0"/>
              <a:pPr>
                <a:defRPr/>
              </a:pPr>
              <a:t>9</a:t>
            </a:fld>
            <a:endParaRPr lang="fi-FI" smtClean="0"/>
          </a:p>
        </p:txBody>
      </p:sp>
    </p:spTree>
    <p:extLst>
      <p:ext uri="{BB962C8B-B14F-4D97-AF65-F5344CB8AC3E}">
        <p14:creationId xmlns:p14="http://schemas.microsoft.com/office/powerpoint/2010/main" val="218615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45060"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3C0F57-3E5D-4EC3-8C5A-03C654A100F6}" type="slidenum">
              <a:rPr lang="fi-FI" smtClean="0"/>
              <a:pPr>
                <a:defRPr/>
              </a:pPr>
              <a:t>10</a:t>
            </a:fld>
            <a:endParaRPr lang="fi-FI" smtClean="0"/>
          </a:p>
        </p:txBody>
      </p:sp>
    </p:spTree>
    <p:extLst>
      <p:ext uri="{BB962C8B-B14F-4D97-AF65-F5344CB8AC3E}">
        <p14:creationId xmlns:p14="http://schemas.microsoft.com/office/powerpoint/2010/main" val="769098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45060"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7B672CD-DE53-47FC-A0EB-180F4537127E}" type="slidenum">
              <a:rPr lang="fi-FI" smtClean="0"/>
              <a:pPr>
                <a:defRPr/>
              </a:pPr>
              <a:t>14</a:t>
            </a:fld>
            <a:endParaRPr lang="fi-FI" smtClean="0"/>
          </a:p>
        </p:txBody>
      </p:sp>
    </p:spTree>
    <p:extLst>
      <p:ext uri="{BB962C8B-B14F-4D97-AF65-F5344CB8AC3E}">
        <p14:creationId xmlns:p14="http://schemas.microsoft.com/office/powerpoint/2010/main" val="1959178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45060"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3C0F57-3E5D-4EC3-8C5A-03C654A100F6}" type="slidenum">
              <a:rPr lang="fi-FI" smtClean="0"/>
              <a:pPr>
                <a:defRPr/>
              </a:pPr>
              <a:t>15</a:t>
            </a:fld>
            <a:endParaRPr lang="fi-FI" smtClean="0"/>
          </a:p>
        </p:txBody>
      </p:sp>
    </p:spTree>
    <p:extLst>
      <p:ext uri="{BB962C8B-B14F-4D97-AF65-F5344CB8AC3E}">
        <p14:creationId xmlns:p14="http://schemas.microsoft.com/office/powerpoint/2010/main" val="4175766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45060"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9D239F1-BB6B-4BCB-89DC-0F1AD391074D}" type="slidenum">
              <a:rPr lang="fi-FI" smtClean="0"/>
              <a:pPr>
                <a:defRPr/>
              </a:pPr>
              <a:t>16</a:t>
            </a:fld>
            <a:endParaRPr lang="fi-FI" smtClean="0"/>
          </a:p>
        </p:txBody>
      </p:sp>
    </p:spTree>
    <p:extLst>
      <p:ext uri="{BB962C8B-B14F-4D97-AF65-F5344CB8AC3E}">
        <p14:creationId xmlns:p14="http://schemas.microsoft.com/office/powerpoint/2010/main" val="739720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45060"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3C0F57-3E5D-4EC3-8C5A-03C654A100F6}" type="slidenum">
              <a:rPr lang="fi-FI" smtClean="0"/>
              <a:pPr>
                <a:defRPr/>
              </a:pPr>
              <a:t>18</a:t>
            </a:fld>
            <a:endParaRPr lang="fi-FI" smtClean="0"/>
          </a:p>
        </p:txBody>
      </p:sp>
    </p:spTree>
    <p:extLst>
      <p:ext uri="{BB962C8B-B14F-4D97-AF65-F5344CB8AC3E}">
        <p14:creationId xmlns:p14="http://schemas.microsoft.com/office/powerpoint/2010/main" val="120337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6770D168-A401-4DA2-BD82-55349FC5D9E9}" type="slidenum">
              <a:rPr lang="fi-FI" smtClean="0"/>
              <a:t>21</a:t>
            </a:fld>
            <a:endParaRPr lang="fi-FI"/>
          </a:p>
        </p:txBody>
      </p:sp>
    </p:spTree>
    <p:extLst>
      <p:ext uri="{BB962C8B-B14F-4D97-AF65-F5344CB8AC3E}">
        <p14:creationId xmlns:p14="http://schemas.microsoft.com/office/powerpoint/2010/main" val="3909677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B89CF46B-2858-4D49-B163-66E38DE80907}" type="datetime1">
              <a:rPr lang="fi-FI" smtClean="0"/>
              <a:t>28.10.2019</a:t>
            </a:fld>
            <a:endParaRPr lang="fi-FI"/>
          </a:p>
        </p:txBody>
      </p:sp>
      <p:sp>
        <p:nvSpPr>
          <p:cNvPr id="5" name="Alatunnisteen paikkamerkki 4"/>
          <p:cNvSpPr>
            <a:spLocks noGrp="1"/>
          </p:cNvSpPr>
          <p:nvPr>
            <p:ph type="ftr" sz="quarter" idx="11"/>
          </p:nvPr>
        </p:nvSpPr>
        <p:spPr/>
        <p:txBody>
          <a:bodyPr/>
          <a:lstStyle/>
          <a:p>
            <a:r>
              <a:rPr lang="fi-FI" smtClean="0"/>
              <a:t>Tomi Kiilakoski</a:t>
            </a:r>
            <a:endParaRPr lang="fi-FI"/>
          </a:p>
        </p:txBody>
      </p:sp>
      <p:sp>
        <p:nvSpPr>
          <p:cNvPr id="6" name="Dian numeron paikkamerkki 5"/>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225596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643C627-3772-48A3-A691-A9E93943A8F4}" type="datetime1">
              <a:rPr lang="fi-FI" smtClean="0"/>
              <a:t>28.10.2019</a:t>
            </a:fld>
            <a:endParaRPr lang="fi-FI"/>
          </a:p>
        </p:txBody>
      </p:sp>
      <p:sp>
        <p:nvSpPr>
          <p:cNvPr id="5" name="Alatunnisteen paikkamerkki 4"/>
          <p:cNvSpPr>
            <a:spLocks noGrp="1"/>
          </p:cNvSpPr>
          <p:nvPr>
            <p:ph type="ftr" sz="quarter" idx="11"/>
          </p:nvPr>
        </p:nvSpPr>
        <p:spPr/>
        <p:txBody>
          <a:bodyPr/>
          <a:lstStyle/>
          <a:p>
            <a:r>
              <a:rPr lang="fi-FI" smtClean="0"/>
              <a:t>Tomi Kiilakoski</a:t>
            </a:r>
            <a:endParaRPr lang="fi-FI"/>
          </a:p>
        </p:txBody>
      </p:sp>
      <p:sp>
        <p:nvSpPr>
          <p:cNvPr id="6" name="Dian numeron paikkamerkki 5"/>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294650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D33C886-5599-4FFE-9888-2773B9A7758D}" type="datetime1">
              <a:rPr lang="fi-FI" smtClean="0"/>
              <a:t>28.10.2019</a:t>
            </a:fld>
            <a:endParaRPr lang="fi-FI"/>
          </a:p>
        </p:txBody>
      </p:sp>
      <p:sp>
        <p:nvSpPr>
          <p:cNvPr id="5" name="Alatunnisteen paikkamerkki 4"/>
          <p:cNvSpPr>
            <a:spLocks noGrp="1"/>
          </p:cNvSpPr>
          <p:nvPr>
            <p:ph type="ftr" sz="quarter" idx="11"/>
          </p:nvPr>
        </p:nvSpPr>
        <p:spPr/>
        <p:txBody>
          <a:bodyPr/>
          <a:lstStyle/>
          <a:p>
            <a:r>
              <a:rPr lang="fi-FI" smtClean="0"/>
              <a:t>Tomi Kiilakoski</a:t>
            </a:r>
            <a:endParaRPr lang="fi-FI"/>
          </a:p>
        </p:txBody>
      </p:sp>
      <p:sp>
        <p:nvSpPr>
          <p:cNvPr id="6" name="Dian numeron paikkamerkki 5"/>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293996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BC6769D3-BDCA-4DA6-940F-DB50463E0BFD}" type="datetime1">
              <a:rPr lang="fi-FI" smtClean="0"/>
              <a:t>28.10.2019</a:t>
            </a:fld>
            <a:endParaRPr lang="fi-FI"/>
          </a:p>
        </p:txBody>
      </p:sp>
      <p:sp>
        <p:nvSpPr>
          <p:cNvPr id="5" name="Alatunnisteen paikkamerkki 4"/>
          <p:cNvSpPr>
            <a:spLocks noGrp="1"/>
          </p:cNvSpPr>
          <p:nvPr>
            <p:ph type="ftr" sz="quarter" idx="11"/>
          </p:nvPr>
        </p:nvSpPr>
        <p:spPr/>
        <p:txBody>
          <a:bodyPr/>
          <a:lstStyle/>
          <a:p>
            <a:r>
              <a:rPr lang="fi-FI" smtClean="0"/>
              <a:t>Tomi Kiilakoski</a:t>
            </a:r>
            <a:endParaRPr lang="fi-FI"/>
          </a:p>
        </p:txBody>
      </p:sp>
      <p:sp>
        <p:nvSpPr>
          <p:cNvPr id="6" name="Dian numeron paikkamerkki 5"/>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229273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A3E182AA-A32F-41D2-B8A6-1D72CF27BF72}" type="datetime1">
              <a:rPr lang="fi-FI" smtClean="0"/>
              <a:t>28.10.2019</a:t>
            </a:fld>
            <a:endParaRPr lang="fi-FI"/>
          </a:p>
        </p:txBody>
      </p:sp>
      <p:sp>
        <p:nvSpPr>
          <p:cNvPr id="5" name="Alatunnisteen paikkamerkki 4"/>
          <p:cNvSpPr>
            <a:spLocks noGrp="1"/>
          </p:cNvSpPr>
          <p:nvPr>
            <p:ph type="ftr" sz="quarter" idx="11"/>
          </p:nvPr>
        </p:nvSpPr>
        <p:spPr/>
        <p:txBody>
          <a:bodyPr/>
          <a:lstStyle/>
          <a:p>
            <a:r>
              <a:rPr lang="fi-FI" smtClean="0"/>
              <a:t>Tomi Kiilakoski</a:t>
            </a:r>
            <a:endParaRPr lang="fi-FI"/>
          </a:p>
        </p:txBody>
      </p:sp>
      <p:sp>
        <p:nvSpPr>
          <p:cNvPr id="6" name="Dian numeron paikkamerkki 5"/>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303609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15519337-E0D7-4014-97A3-ED8F98BF7677}" type="datetime1">
              <a:rPr lang="fi-FI" smtClean="0"/>
              <a:t>28.10.2019</a:t>
            </a:fld>
            <a:endParaRPr lang="fi-FI"/>
          </a:p>
        </p:txBody>
      </p:sp>
      <p:sp>
        <p:nvSpPr>
          <p:cNvPr id="6" name="Alatunnisteen paikkamerkki 5"/>
          <p:cNvSpPr>
            <a:spLocks noGrp="1"/>
          </p:cNvSpPr>
          <p:nvPr>
            <p:ph type="ftr" sz="quarter" idx="11"/>
          </p:nvPr>
        </p:nvSpPr>
        <p:spPr/>
        <p:txBody>
          <a:bodyPr/>
          <a:lstStyle/>
          <a:p>
            <a:r>
              <a:rPr lang="fi-FI" smtClean="0"/>
              <a:t>Tomi Kiilakoski</a:t>
            </a:r>
            <a:endParaRPr lang="fi-FI"/>
          </a:p>
        </p:txBody>
      </p:sp>
      <p:sp>
        <p:nvSpPr>
          <p:cNvPr id="7" name="Dian numeron paikkamerkki 6"/>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345386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182C9AE-398B-434B-B076-B0C1670723DA}" type="datetime1">
              <a:rPr lang="fi-FI" smtClean="0"/>
              <a:t>28.10.2019</a:t>
            </a:fld>
            <a:endParaRPr lang="fi-FI"/>
          </a:p>
        </p:txBody>
      </p:sp>
      <p:sp>
        <p:nvSpPr>
          <p:cNvPr id="8" name="Alatunnisteen paikkamerkki 7"/>
          <p:cNvSpPr>
            <a:spLocks noGrp="1"/>
          </p:cNvSpPr>
          <p:nvPr>
            <p:ph type="ftr" sz="quarter" idx="11"/>
          </p:nvPr>
        </p:nvSpPr>
        <p:spPr/>
        <p:txBody>
          <a:bodyPr/>
          <a:lstStyle/>
          <a:p>
            <a:r>
              <a:rPr lang="fi-FI" smtClean="0"/>
              <a:t>Tomi Kiilakoski</a:t>
            </a:r>
            <a:endParaRPr lang="fi-FI"/>
          </a:p>
        </p:txBody>
      </p:sp>
      <p:sp>
        <p:nvSpPr>
          <p:cNvPr id="9" name="Dian numeron paikkamerkki 8"/>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271627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BDDAD12-CC3B-4C68-AA93-59B99085C07A}" type="datetime1">
              <a:rPr lang="fi-FI" smtClean="0"/>
              <a:t>28.10.2019</a:t>
            </a:fld>
            <a:endParaRPr lang="fi-FI"/>
          </a:p>
        </p:txBody>
      </p:sp>
      <p:sp>
        <p:nvSpPr>
          <p:cNvPr id="4" name="Alatunnisteen paikkamerkki 3"/>
          <p:cNvSpPr>
            <a:spLocks noGrp="1"/>
          </p:cNvSpPr>
          <p:nvPr>
            <p:ph type="ftr" sz="quarter" idx="11"/>
          </p:nvPr>
        </p:nvSpPr>
        <p:spPr/>
        <p:txBody>
          <a:bodyPr/>
          <a:lstStyle/>
          <a:p>
            <a:r>
              <a:rPr lang="fi-FI" smtClean="0"/>
              <a:t>Tomi Kiilakoski</a:t>
            </a:r>
            <a:endParaRPr lang="fi-FI"/>
          </a:p>
        </p:txBody>
      </p:sp>
      <p:sp>
        <p:nvSpPr>
          <p:cNvPr id="5" name="Dian numeron paikkamerkki 4"/>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11711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8C04FC8-A0C0-41E8-A817-2DAF1CA1C092}"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
        <p:nvSpPr>
          <p:cNvPr id="4" name="Dian numeron paikkamerkki 3"/>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47779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B18E897-44AA-4E8A-BFD4-4596FE546AEF}" type="datetime1">
              <a:rPr lang="fi-FI" smtClean="0"/>
              <a:t>28.10.2019</a:t>
            </a:fld>
            <a:endParaRPr lang="fi-FI"/>
          </a:p>
        </p:txBody>
      </p:sp>
      <p:sp>
        <p:nvSpPr>
          <p:cNvPr id="6" name="Alatunnisteen paikkamerkki 5"/>
          <p:cNvSpPr>
            <a:spLocks noGrp="1"/>
          </p:cNvSpPr>
          <p:nvPr>
            <p:ph type="ftr" sz="quarter" idx="11"/>
          </p:nvPr>
        </p:nvSpPr>
        <p:spPr/>
        <p:txBody>
          <a:bodyPr/>
          <a:lstStyle/>
          <a:p>
            <a:r>
              <a:rPr lang="fi-FI" smtClean="0"/>
              <a:t>Tomi Kiilakoski</a:t>
            </a:r>
            <a:endParaRPr lang="fi-FI"/>
          </a:p>
        </p:txBody>
      </p:sp>
      <p:sp>
        <p:nvSpPr>
          <p:cNvPr id="7" name="Dian numeron paikkamerkki 6"/>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333253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1D2A710D-58B1-4955-8B85-57D0C3CC198E}" type="datetime1">
              <a:rPr lang="fi-FI" smtClean="0"/>
              <a:t>28.10.2019</a:t>
            </a:fld>
            <a:endParaRPr lang="fi-FI"/>
          </a:p>
        </p:txBody>
      </p:sp>
      <p:sp>
        <p:nvSpPr>
          <p:cNvPr id="6" name="Alatunnisteen paikkamerkki 5"/>
          <p:cNvSpPr>
            <a:spLocks noGrp="1"/>
          </p:cNvSpPr>
          <p:nvPr>
            <p:ph type="ftr" sz="quarter" idx="11"/>
          </p:nvPr>
        </p:nvSpPr>
        <p:spPr/>
        <p:txBody>
          <a:bodyPr/>
          <a:lstStyle/>
          <a:p>
            <a:r>
              <a:rPr lang="fi-FI" smtClean="0"/>
              <a:t>Tomi Kiilakoski</a:t>
            </a:r>
            <a:endParaRPr lang="fi-FI"/>
          </a:p>
        </p:txBody>
      </p:sp>
      <p:sp>
        <p:nvSpPr>
          <p:cNvPr id="7" name="Dian numeron paikkamerkki 6"/>
          <p:cNvSpPr>
            <a:spLocks noGrp="1"/>
          </p:cNvSpPr>
          <p:nvPr>
            <p:ph type="sldNum" sz="quarter" idx="12"/>
          </p:nvPr>
        </p:nvSpPr>
        <p:spPr/>
        <p:txBody>
          <a:bodyPr/>
          <a:lstStyle/>
          <a:p>
            <a:fld id="{5009AA19-EDA8-41A0-85E9-D60AFA541781}" type="slidenum">
              <a:rPr lang="fi-FI" smtClean="0"/>
              <a:t>‹#›</a:t>
            </a:fld>
            <a:endParaRPr lang="fi-FI"/>
          </a:p>
        </p:txBody>
      </p:sp>
    </p:spTree>
    <p:extLst>
      <p:ext uri="{BB962C8B-B14F-4D97-AF65-F5344CB8AC3E}">
        <p14:creationId xmlns:p14="http://schemas.microsoft.com/office/powerpoint/2010/main" val="18160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425FD-D913-4088-BB34-FB14ED3FE240}" type="datetime1">
              <a:rPr lang="fi-FI" smtClean="0"/>
              <a:t>28.10.2019</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Tomi Kiilakoski</a:t>
            </a:r>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9AA19-EDA8-41A0-85E9-D60AFA541781}" type="slidenum">
              <a:rPr lang="fi-FI" smtClean="0"/>
              <a:t>‹#›</a:t>
            </a:fld>
            <a:endParaRPr lang="fi-FI"/>
          </a:p>
        </p:txBody>
      </p:sp>
    </p:spTree>
    <p:extLst>
      <p:ext uri="{BB962C8B-B14F-4D97-AF65-F5344CB8AC3E}">
        <p14:creationId xmlns:p14="http://schemas.microsoft.com/office/powerpoint/2010/main" val="3260972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TkyLnWm1iC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p:cNvSpPr>
            <a:spLocks noGrp="1"/>
          </p:cNvSpPr>
          <p:nvPr>
            <p:ph type="ctrTitle"/>
          </p:nvPr>
        </p:nvSpPr>
        <p:spPr>
          <a:xfrm>
            <a:off x="468313" y="548680"/>
            <a:ext cx="8280151" cy="2232248"/>
          </a:xfrm>
        </p:spPr>
        <p:txBody>
          <a:bodyPr/>
          <a:lstStyle/>
          <a:p>
            <a:r>
              <a:rPr lang="fi-FI" sz="3200" dirty="0"/>
              <a:t>Pysyvää ja muuttuvaa. Näkökulmia nuorisokulttuurin muutokseen 2010-luvulla</a:t>
            </a:r>
            <a:endParaRPr lang="fi-FI" sz="3200" dirty="0">
              <a:solidFill>
                <a:schemeClr val="tx2"/>
              </a:solidFill>
            </a:endParaRPr>
          </a:p>
        </p:txBody>
      </p:sp>
      <p:sp>
        <p:nvSpPr>
          <p:cNvPr id="7" name="Alaotsikko 7"/>
          <p:cNvSpPr>
            <a:spLocks noGrp="1"/>
          </p:cNvSpPr>
          <p:nvPr>
            <p:ph type="subTitle" idx="1"/>
          </p:nvPr>
        </p:nvSpPr>
        <p:spPr>
          <a:xfrm>
            <a:off x="468313" y="2492896"/>
            <a:ext cx="8280151" cy="1584176"/>
          </a:xfrm>
        </p:spPr>
        <p:txBody>
          <a:bodyPr>
            <a:normAutofit fontScale="25000" lnSpcReduction="20000"/>
          </a:bodyPr>
          <a:lstStyle/>
          <a:p>
            <a:endParaRPr lang="fi-FI" dirty="0" smtClean="0"/>
          </a:p>
          <a:p>
            <a:endParaRPr lang="fi-FI" dirty="0" smtClean="0"/>
          </a:p>
          <a:p>
            <a:endParaRPr lang="fi-FI" dirty="0"/>
          </a:p>
          <a:p>
            <a:endParaRPr lang="fi-FI" dirty="0" smtClean="0"/>
          </a:p>
          <a:p>
            <a:r>
              <a:rPr lang="fi-FI" sz="7200" dirty="0" smtClean="0"/>
              <a:t>Tomi Kiilakoski, Dosentti, Erikoistutkija, </a:t>
            </a:r>
            <a:r>
              <a:rPr lang="fi-FI" sz="7200" dirty="0" smtClean="0"/>
              <a:t>Nuorisotutkimusverkosto</a:t>
            </a:r>
          </a:p>
          <a:p>
            <a:r>
              <a:rPr lang="fi-FI" sz="7200" dirty="0" smtClean="0"/>
              <a:t>Rippikoulukehittäjien päivät</a:t>
            </a:r>
            <a:endParaRPr lang="fi-FI" sz="7200" dirty="0"/>
          </a:p>
          <a:p>
            <a:r>
              <a:rPr lang="fi-FI" sz="7200" dirty="0" smtClean="0"/>
              <a:t>Kouvola 29.10.2019</a:t>
            </a:r>
            <a:endParaRPr lang="fi-FI" sz="7200" dirty="0"/>
          </a:p>
        </p:txBody>
      </p:sp>
      <p:sp>
        <p:nvSpPr>
          <p:cNvPr id="2" name="Päivämäärän paikkamerkki 1"/>
          <p:cNvSpPr>
            <a:spLocks noGrp="1"/>
          </p:cNvSpPr>
          <p:nvPr>
            <p:ph type="dt" sz="half" idx="10"/>
          </p:nvPr>
        </p:nvSpPr>
        <p:spPr/>
        <p:txBody>
          <a:bodyPr/>
          <a:lstStyle/>
          <a:p>
            <a:fld id="{1F36DD75-C144-4D29-A449-6E4FB110997F}"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415194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6513" y="201386"/>
            <a:ext cx="9251951" cy="799196"/>
          </a:xfrm>
        </p:spPr>
        <p:txBody>
          <a:bodyPr>
            <a:noAutofit/>
          </a:bodyPr>
          <a:lstStyle/>
          <a:p>
            <a:pPr marL="0" indent="0" algn="ctr">
              <a:buNone/>
            </a:pPr>
            <a:r>
              <a:rPr lang="fi-FI" altLang="fi-FI" sz="2800" b="1" dirty="0" smtClean="0">
                <a:solidFill>
                  <a:schemeClr val="tx1"/>
                </a:solidFill>
                <a:latin typeface="Arial Black" pitchFamily="34" charset="0"/>
                <a:cs typeface="Arial" charset="0"/>
              </a:rPr>
              <a:t>Piirre IV. Varhainen itsenäistyminen on ihanne: Vanhempien </a:t>
            </a:r>
            <a:r>
              <a:rPr lang="fi-FI" altLang="fi-FI" sz="2800" b="1" dirty="0">
                <a:solidFill>
                  <a:schemeClr val="tx1"/>
                </a:solidFill>
                <a:latin typeface="Arial Black" pitchFamily="34" charset="0"/>
                <a:cs typeface="Arial" charset="0"/>
              </a:rPr>
              <a:t>luona asuvien %-osuudet </a:t>
            </a:r>
            <a:endParaRPr lang="fi-FI" altLang="fi-FI" sz="2800" b="1" dirty="0" smtClean="0">
              <a:solidFill>
                <a:schemeClr val="tx1"/>
              </a:solidFill>
              <a:latin typeface="Arial Black" pitchFamily="34" charset="0"/>
              <a:cs typeface="Arial" charset="0"/>
            </a:endParaRPr>
          </a:p>
          <a:p>
            <a:pPr algn="ctr"/>
            <a:r>
              <a:rPr lang="fi-FI" altLang="fi-FI" sz="2800" b="1" dirty="0" smtClean="0">
                <a:solidFill>
                  <a:schemeClr val="tx1"/>
                </a:solidFill>
                <a:latin typeface="Arial Black" pitchFamily="34" charset="0"/>
                <a:cs typeface="Arial" charset="0"/>
              </a:rPr>
              <a:t>2007 </a:t>
            </a:r>
            <a:r>
              <a:rPr lang="fi-FI" altLang="fi-FI" sz="2800" b="1" dirty="0">
                <a:solidFill>
                  <a:schemeClr val="tx1"/>
                </a:solidFill>
                <a:latin typeface="Arial Black" pitchFamily="34" charset="0"/>
                <a:cs typeface="Arial" charset="0"/>
              </a:rPr>
              <a:t>ja 2017.</a:t>
            </a: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412" y="1109663"/>
            <a:ext cx="8901707" cy="578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äivämäärän paikkamerkki 2"/>
          <p:cNvSpPr>
            <a:spLocks noGrp="1"/>
          </p:cNvSpPr>
          <p:nvPr>
            <p:ph type="dt" sz="half" idx="10"/>
          </p:nvPr>
        </p:nvSpPr>
        <p:spPr/>
        <p:txBody>
          <a:bodyPr/>
          <a:lstStyle/>
          <a:p>
            <a:fld id="{26147D69-723E-464D-AE50-1F422EC64945}" type="datetime1">
              <a:rPr lang="fi-FI" smtClean="0"/>
              <a:t>28.10.2019</a:t>
            </a:fld>
            <a:endParaRPr lang="fi-FI"/>
          </a:p>
        </p:txBody>
      </p:sp>
      <p:sp>
        <p:nvSpPr>
          <p:cNvPr id="4" name="Alatunnisteen paikkamerkki 3"/>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3370171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p:txBody>
          <a:bodyPr>
            <a:normAutofit fontScale="90000"/>
          </a:bodyPr>
          <a:lstStyle/>
          <a:p>
            <a:r>
              <a:rPr lang="fi-FI" altLang="fi-FI" dirty="0" smtClean="0"/>
              <a:t>Piirre </a:t>
            </a:r>
            <a:r>
              <a:rPr lang="fi-FI" altLang="fi-FI" dirty="0" smtClean="0"/>
              <a:t>V. </a:t>
            </a:r>
            <a:r>
              <a:rPr lang="fi-FI" altLang="fi-FI" dirty="0" smtClean="0"/>
              <a:t>Nuoruuden venyminen kumpaankin suuntaan</a:t>
            </a:r>
          </a:p>
        </p:txBody>
      </p:sp>
      <p:sp>
        <p:nvSpPr>
          <p:cNvPr id="14339" name="Sisällön paikkamerkki 2"/>
          <p:cNvSpPr>
            <a:spLocks noGrp="1"/>
          </p:cNvSpPr>
          <p:nvPr>
            <p:ph idx="1"/>
          </p:nvPr>
        </p:nvSpPr>
        <p:spPr/>
        <p:txBody>
          <a:bodyPr/>
          <a:lstStyle/>
          <a:p>
            <a:r>
              <a:rPr lang="fi-FI" altLang="fi-FI" smtClean="0"/>
              <a:t>Lapsuus lyhenee, ja nuoruus pitenee: nuoruus kulttuurisena ihanteena ja elämänvaiheena kasvaa.</a:t>
            </a:r>
          </a:p>
          <a:p>
            <a:r>
              <a:rPr lang="fi-FI" altLang="fi-FI" smtClean="0"/>
              <a:t>Perinteisesti aikuisuuteen liittyvät tekijät, kuten työ ja perhe, siirtyvät myöhempään.</a:t>
            </a:r>
          </a:p>
          <a:p>
            <a:r>
              <a:rPr lang="fi-FI" altLang="fi-FI" smtClean="0"/>
              <a:t>Huolimatta paineista saada nuorista talouden huippuosaajia, nuoruus tuntuu pitkittyvän.</a:t>
            </a:r>
          </a:p>
        </p:txBody>
      </p:sp>
      <p:sp>
        <p:nvSpPr>
          <p:cNvPr id="4" name="Päivämäärän paikkamerkki 3"/>
          <p:cNvSpPr>
            <a:spLocks noGrp="1"/>
          </p:cNvSpPr>
          <p:nvPr>
            <p:ph type="dt" sz="quarter" idx="10"/>
          </p:nvPr>
        </p:nvSpPr>
        <p:spPr/>
        <p:txBody>
          <a:bodyPr/>
          <a:lstStyle/>
          <a:p>
            <a:pPr>
              <a:defRPr/>
            </a:pPr>
            <a:fld id="{F0E4E5B2-0A06-4882-B48F-BB40716E5EB7}" type="datetime1">
              <a:rPr lang="fi-FI" smtClean="0"/>
              <a:t>28.10.2019</a:t>
            </a:fld>
            <a:endParaRPr lang="fi-FI" dirty="0"/>
          </a:p>
        </p:txBody>
      </p:sp>
      <p:sp>
        <p:nvSpPr>
          <p:cNvPr id="2" name="Alatunnisteen paikkamerkki 1"/>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1192996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VI Yksilön aikakausi</a:t>
            </a:r>
            <a:endParaRPr lang="fi-FI" dirty="0"/>
          </a:p>
        </p:txBody>
      </p:sp>
      <p:sp>
        <p:nvSpPr>
          <p:cNvPr id="3" name="Sisällön paikkamerkki 2"/>
          <p:cNvSpPr>
            <a:spLocks noGrp="1"/>
          </p:cNvSpPr>
          <p:nvPr>
            <p:ph idx="1"/>
          </p:nvPr>
        </p:nvSpPr>
        <p:spPr/>
        <p:txBody>
          <a:bodyPr/>
          <a:lstStyle/>
          <a:p>
            <a:r>
              <a:rPr lang="fi-FI" dirty="0" smtClean="0"/>
              <a:t>Yksilöllisen valinnan sukupolvi (</a:t>
            </a:r>
            <a:r>
              <a:rPr lang="fi-FI" dirty="0" err="1" smtClean="0"/>
              <a:t>Hochshildt</a:t>
            </a:r>
            <a:r>
              <a:rPr lang="fi-FI" dirty="0"/>
              <a:t> </a:t>
            </a:r>
            <a:r>
              <a:rPr lang="fi-FI" dirty="0" smtClean="0"/>
              <a:t>2000, Hoikkala &amp; Paju 2008) elää tilanteessa, jossa samanaikaisesti on valittava itsenäisesti elämän keskeisiä pilareita ja kannettava vastuu.</a:t>
            </a:r>
          </a:p>
          <a:p>
            <a:r>
              <a:rPr lang="fi-FI" dirty="0" smtClean="0"/>
              <a:t>Piispa 2018: oman elämän reflektointi, sisäiset kokemukset ja asioiden arvottaminen yksilöllisten kriteerien kautta.</a:t>
            </a:r>
          </a:p>
        </p:txBody>
      </p:sp>
      <p:sp>
        <p:nvSpPr>
          <p:cNvPr id="4" name="Päivämäärän paikkamerkki 3"/>
          <p:cNvSpPr>
            <a:spLocks noGrp="1"/>
          </p:cNvSpPr>
          <p:nvPr>
            <p:ph type="dt" sz="half" idx="10"/>
          </p:nvPr>
        </p:nvSpPr>
        <p:spPr/>
        <p:txBody>
          <a:bodyPr/>
          <a:lstStyle/>
          <a:p>
            <a:fld id="{FBBB0CDC-87B8-4E17-B3E4-CB4FAC7DA9AB}" type="datetime1">
              <a:rPr lang="fi-FI" smtClean="0"/>
              <a:t>28.10.2019</a:t>
            </a:fld>
            <a:endParaRPr lang="fi-FI"/>
          </a:p>
        </p:txBody>
      </p:sp>
      <p:sp>
        <p:nvSpPr>
          <p:cNvPr id="5" name="Alatunnisteen paikkamerkki 4"/>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85931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VII Ilmasto: Greta </a:t>
            </a:r>
            <a:r>
              <a:rPr lang="fi-FI" dirty="0" err="1" smtClean="0"/>
              <a:t>Thunberg</a:t>
            </a:r>
            <a:r>
              <a:rPr lang="fi-FI" dirty="0" smtClean="0"/>
              <a:t> Davosissa</a:t>
            </a:r>
            <a:endParaRPr lang="fi-FI" dirty="0"/>
          </a:p>
        </p:txBody>
      </p:sp>
      <p:pic>
        <p:nvPicPr>
          <p:cNvPr id="6" name="Sisällön paikkamerkk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628800"/>
            <a:ext cx="6019796" cy="4571791"/>
          </a:xfrm>
        </p:spPr>
      </p:pic>
      <p:sp>
        <p:nvSpPr>
          <p:cNvPr id="4" name="Päivämäärän paikkamerkki 3"/>
          <p:cNvSpPr>
            <a:spLocks noGrp="1"/>
          </p:cNvSpPr>
          <p:nvPr>
            <p:ph type="dt" sz="half" idx="10"/>
          </p:nvPr>
        </p:nvSpPr>
        <p:spPr/>
        <p:txBody>
          <a:bodyPr/>
          <a:lstStyle/>
          <a:p>
            <a:pPr>
              <a:defRPr/>
            </a:pPr>
            <a:fld id="{65FF3168-5992-41A0-BD95-3A1B61BB1CB3}" type="datetime1">
              <a:rPr lang="fi-FI" smtClean="0"/>
              <a:t>28.10.2019</a:t>
            </a:fld>
            <a:endParaRPr lang="fi-FI"/>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sp>
        <p:nvSpPr>
          <p:cNvPr id="8" name="Suorakulmio 7"/>
          <p:cNvSpPr/>
          <p:nvPr/>
        </p:nvSpPr>
        <p:spPr>
          <a:xfrm>
            <a:off x="685800" y="2204864"/>
            <a:ext cx="2977097" cy="307777"/>
          </a:xfrm>
          <a:prstGeom prst="rect">
            <a:avLst/>
          </a:prstGeom>
        </p:spPr>
        <p:txBody>
          <a:bodyPr wrap="none">
            <a:spAutoFit/>
          </a:bodyPr>
          <a:lstStyle/>
          <a:p>
            <a:r>
              <a:rPr lang="en-US" b="1" dirty="0"/>
              <a:t>But I don’t want your hope</a:t>
            </a:r>
            <a:r>
              <a:rPr lang="en-US" dirty="0"/>
              <a:t>.</a:t>
            </a:r>
            <a:endParaRPr lang="fi-FI" dirty="0"/>
          </a:p>
        </p:txBody>
      </p:sp>
      <p:sp>
        <p:nvSpPr>
          <p:cNvPr id="10" name="Suorakulmio 9"/>
          <p:cNvSpPr/>
          <p:nvPr/>
        </p:nvSpPr>
        <p:spPr>
          <a:xfrm>
            <a:off x="4591536" y="3717032"/>
            <a:ext cx="4572000" cy="2246769"/>
          </a:xfrm>
          <a:prstGeom prst="rect">
            <a:avLst/>
          </a:prstGeom>
        </p:spPr>
        <p:txBody>
          <a:bodyPr>
            <a:spAutoFit/>
          </a:bodyPr>
          <a:lstStyle/>
          <a:p>
            <a:r>
              <a:rPr lang="en-US" sz="2800" b="1" dirty="0"/>
              <a:t>I want you to act as you would in a crisis. I want you to act as if our house is on fire. Because it is.</a:t>
            </a:r>
          </a:p>
        </p:txBody>
      </p:sp>
      <p:sp>
        <p:nvSpPr>
          <p:cNvPr id="11" name="Suorakulmio 10"/>
          <p:cNvSpPr/>
          <p:nvPr/>
        </p:nvSpPr>
        <p:spPr>
          <a:xfrm>
            <a:off x="677024" y="3267368"/>
            <a:ext cx="3760966" cy="307777"/>
          </a:xfrm>
          <a:prstGeom prst="rect">
            <a:avLst/>
          </a:prstGeom>
        </p:spPr>
        <p:txBody>
          <a:bodyPr wrap="none">
            <a:spAutoFit/>
          </a:bodyPr>
          <a:lstStyle/>
          <a:p>
            <a:r>
              <a:rPr lang="fi-FI" altLang="fi-FI" b="1" dirty="0">
                <a:solidFill>
                  <a:srgbClr val="121212"/>
                </a:solidFill>
                <a:latin typeface="Guardian Text Egyptian Web"/>
              </a:rPr>
              <a:t>I </a:t>
            </a:r>
            <a:r>
              <a:rPr lang="fi-FI" altLang="fi-FI" b="1" dirty="0" err="1">
                <a:solidFill>
                  <a:srgbClr val="121212"/>
                </a:solidFill>
                <a:latin typeface="Guardian Text Egyptian Web"/>
              </a:rPr>
              <a:t>want</a:t>
            </a:r>
            <a:r>
              <a:rPr lang="fi-FI" altLang="fi-FI" b="1" dirty="0">
                <a:solidFill>
                  <a:srgbClr val="121212"/>
                </a:solidFill>
                <a:latin typeface="Guardian Text Egyptian Web"/>
              </a:rPr>
              <a:t> </a:t>
            </a:r>
            <a:r>
              <a:rPr lang="fi-FI" altLang="fi-FI" b="1" dirty="0" err="1">
                <a:solidFill>
                  <a:srgbClr val="121212"/>
                </a:solidFill>
                <a:latin typeface="Guardian Text Egyptian Web"/>
              </a:rPr>
              <a:t>you</a:t>
            </a:r>
            <a:r>
              <a:rPr lang="fi-FI" altLang="fi-FI" b="1" dirty="0">
                <a:solidFill>
                  <a:srgbClr val="121212"/>
                </a:solidFill>
                <a:latin typeface="Guardian Text Egyptian Web"/>
              </a:rPr>
              <a:t> to </a:t>
            </a:r>
            <a:r>
              <a:rPr lang="fi-FI" altLang="fi-FI" b="1" dirty="0" err="1">
                <a:solidFill>
                  <a:srgbClr val="121212"/>
                </a:solidFill>
                <a:latin typeface="Guardian Text Egyptian Web"/>
              </a:rPr>
              <a:t>feel</a:t>
            </a:r>
            <a:r>
              <a:rPr lang="fi-FI" altLang="fi-FI" b="1" dirty="0">
                <a:solidFill>
                  <a:srgbClr val="121212"/>
                </a:solidFill>
                <a:latin typeface="Guardian Text Egyptian Web"/>
              </a:rPr>
              <a:t> </a:t>
            </a:r>
            <a:r>
              <a:rPr lang="fi-FI" altLang="fi-FI" b="1" dirty="0" err="1">
                <a:solidFill>
                  <a:srgbClr val="121212"/>
                </a:solidFill>
                <a:latin typeface="Guardian Text Egyptian Web"/>
              </a:rPr>
              <a:t>the</a:t>
            </a:r>
            <a:r>
              <a:rPr lang="fi-FI" altLang="fi-FI" b="1" dirty="0">
                <a:solidFill>
                  <a:srgbClr val="121212"/>
                </a:solidFill>
                <a:latin typeface="Guardian Text Egyptian Web"/>
              </a:rPr>
              <a:t> </a:t>
            </a:r>
            <a:r>
              <a:rPr lang="fi-FI" altLang="fi-FI" b="1" dirty="0" err="1">
                <a:solidFill>
                  <a:srgbClr val="121212"/>
                </a:solidFill>
                <a:latin typeface="Guardian Text Egyptian Web"/>
              </a:rPr>
              <a:t>fear</a:t>
            </a:r>
            <a:r>
              <a:rPr lang="fi-FI" altLang="fi-FI" b="1" dirty="0">
                <a:solidFill>
                  <a:srgbClr val="121212"/>
                </a:solidFill>
                <a:latin typeface="Guardian Text Egyptian Web"/>
              </a:rPr>
              <a:t> I </a:t>
            </a:r>
            <a:r>
              <a:rPr lang="fi-FI" altLang="fi-FI" b="1" dirty="0" err="1">
                <a:solidFill>
                  <a:srgbClr val="121212"/>
                </a:solidFill>
                <a:latin typeface="Guardian Text Egyptian Web"/>
              </a:rPr>
              <a:t>feel</a:t>
            </a:r>
            <a:r>
              <a:rPr lang="fi-FI" altLang="fi-FI" b="1" dirty="0">
                <a:solidFill>
                  <a:srgbClr val="121212"/>
                </a:solidFill>
                <a:latin typeface="Guardian Text Egyptian Web"/>
              </a:rPr>
              <a:t> </a:t>
            </a:r>
            <a:r>
              <a:rPr lang="fi-FI" altLang="fi-FI" b="1" dirty="0" err="1">
                <a:solidFill>
                  <a:srgbClr val="121212"/>
                </a:solidFill>
                <a:latin typeface="Guardian Text Egyptian Web"/>
              </a:rPr>
              <a:t>every</a:t>
            </a:r>
            <a:r>
              <a:rPr lang="fi-FI" altLang="fi-FI" b="1" dirty="0">
                <a:solidFill>
                  <a:srgbClr val="121212"/>
                </a:solidFill>
                <a:latin typeface="Guardian Text Egyptian Web"/>
              </a:rPr>
              <a:t> </a:t>
            </a:r>
            <a:r>
              <a:rPr lang="fi-FI" altLang="fi-FI" b="1" dirty="0" err="1">
                <a:solidFill>
                  <a:srgbClr val="121212"/>
                </a:solidFill>
                <a:latin typeface="Guardian Text Egyptian Web"/>
              </a:rPr>
              <a:t>day</a:t>
            </a:r>
            <a:r>
              <a:rPr lang="fi-FI" altLang="fi-FI" dirty="0">
                <a:solidFill>
                  <a:srgbClr val="121212"/>
                </a:solidFill>
                <a:latin typeface="Guardian Text Egyptian Web"/>
              </a:rPr>
              <a:t>. </a:t>
            </a:r>
            <a:endParaRPr lang="fi-FI" dirty="0"/>
          </a:p>
        </p:txBody>
      </p:sp>
    </p:spTree>
    <p:extLst>
      <p:ext uri="{BB962C8B-B14F-4D97-AF65-F5344CB8AC3E}">
        <p14:creationId xmlns:p14="http://schemas.microsoft.com/office/powerpoint/2010/main" val="2700344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107950" y="144463"/>
            <a:ext cx="9251950" cy="908050"/>
          </a:xfrm>
        </p:spPr>
        <p:txBody>
          <a:bodyPr>
            <a:normAutofit fontScale="92500"/>
          </a:bodyPr>
          <a:lstStyle/>
          <a:p>
            <a:pPr>
              <a:spcBef>
                <a:spcPct val="0"/>
              </a:spcBef>
            </a:pPr>
            <a:r>
              <a:rPr lang="fi-FI" altLang="fi-FI" sz="2800" b="1" dirty="0">
                <a:solidFill>
                  <a:schemeClr val="tx1"/>
                </a:solidFill>
                <a:latin typeface="Arial Black" pitchFamily="34" charset="0"/>
              </a:rPr>
              <a:t>"Kuinka paljon koet epävarmuutta tai turvattomuutta seuraavien asioiden takia?" (%) </a:t>
            </a:r>
            <a:endParaRPr lang="fi-FI" altLang="fi-FI" sz="2800" dirty="0" smtClean="0">
              <a:solidFill>
                <a:schemeClr val="tx1"/>
              </a:solidFill>
              <a:latin typeface="Arial Black" pitchFamily="34" charset="0"/>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46" y="945244"/>
            <a:ext cx="9115425" cy="595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äivämäärän paikkamerkki 1"/>
          <p:cNvSpPr>
            <a:spLocks noGrp="1"/>
          </p:cNvSpPr>
          <p:nvPr>
            <p:ph type="dt" sz="half" idx="10"/>
          </p:nvPr>
        </p:nvSpPr>
        <p:spPr/>
        <p:txBody>
          <a:bodyPr/>
          <a:lstStyle/>
          <a:p>
            <a:fld id="{BD6C76AC-A042-4B98-8DAF-40C3A63A2D80}"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3128622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30629" y="264886"/>
            <a:ext cx="9274629" cy="1360714"/>
          </a:xfrm>
        </p:spPr>
        <p:txBody>
          <a:bodyPr>
            <a:noAutofit/>
          </a:bodyPr>
          <a:lstStyle/>
          <a:p>
            <a:pPr marL="0" indent="0" algn="ctr">
              <a:buNone/>
            </a:pPr>
            <a:r>
              <a:rPr lang="fi-FI" altLang="fi-FI" sz="2800" b="1" dirty="0" smtClean="0">
                <a:latin typeface="Arial Black" pitchFamily="34" charset="0"/>
                <a:cs typeface="Arial" charset="0"/>
              </a:rPr>
              <a:t>VIIÍ Liikkuvuus. </a:t>
            </a:r>
            <a:r>
              <a:rPr lang="fi-FI" altLang="fi-FI" sz="2800" b="1" dirty="0" smtClean="0">
                <a:solidFill>
                  <a:schemeClr val="tx1"/>
                </a:solidFill>
                <a:latin typeface="Arial Black" pitchFamily="34" charset="0"/>
                <a:cs typeface="Arial" charset="0"/>
              </a:rPr>
              <a:t>"Kuinka </a:t>
            </a:r>
            <a:r>
              <a:rPr lang="fi-FI" altLang="fi-FI" sz="2800" b="1" dirty="0">
                <a:solidFill>
                  <a:schemeClr val="tx1"/>
                </a:solidFill>
                <a:latin typeface="Arial Black" pitchFamily="34" charset="0"/>
                <a:cs typeface="Arial" charset="0"/>
              </a:rPr>
              <a:t>monessa maassa olet </a:t>
            </a:r>
            <a:r>
              <a:rPr lang="fi-FI" altLang="fi-FI" sz="2800" b="1" dirty="0" smtClean="0">
                <a:solidFill>
                  <a:schemeClr val="tx1"/>
                </a:solidFill>
                <a:latin typeface="Arial Black" pitchFamily="34" charset="0"/>
                <a:cs typeface="Arial" charset="0"/>
              </a:rPr>
              <a:t>käynyt?”</a:t>
            </a:r>
            <a:endParaRPr lang="fi-FI" altLang="fi-FI" sz="2800" b="1" dirty="0">
              <a:solidFill>
                <a:schemeClr val="tx1"/>
              </a:solidFill>
              <a:latin typeface="Arial Black" pitchFamily="34" charset="0"/>
              <a:cs typeface="Arial"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70" y="1168400"/>
            <a:ext cx="9286069"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äivämäärän paikkamerkki 1"/>
          <p:cNvSpPr>
            <a:spLocks noGrp="1"/>
          </p:cNvSpPr>
          <p:nvPr>
            <p:ph type="dt" sz="half" idx="10"/>
          </p:nvPr>
        </p:nvSpPr>
        <p:spPr/>
        <p:txBody>
          <a:bodyPr/>
          <a:lstStyle/>
          <a:p>
            <a:fld id="{5A5FCE94-C31D-4E1B-8E0C-9067BE5671B6}"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3048646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71438" y="87312"/>
            <a:ext cx="9251951" cy="908051"/>
          </a:xfrm>
        </p:spPr>
        <p:txBody>
          <a:bodyPr>
            <a:normAutofit fontScale="92500" lnSpcReduction="10000"/>
          </a:bodyPr>
          <a:lstStyle/>
          <a:p>
            <a:pPr marL="0" indent="0" algn="ctr">
              <a:buNone/>
            </a:pPr>
            <a:r>
              <a:rPr lang="fi-FI" altLang="fi-FI" sz="2800" dirty="0" smtClean="0">
                <a:solidFill>
                  <a:schemeClr val="tx1"/>
                </a:solidFill>
                <a:latin typeface="Arial Black" pitchFamily="34" charset="0"/>
              </a:rPr>
              <a:t>IX Nuorten sisällä on eroja (NB2018)</a:t>
            </a:r>
            <a:endParaRPr lang="fi-FI" altLang="fi-FI" sz="2800" dirty="0" smtClean="0">
              <a:solidFill>
                <a:schemeClr val="tx1"/>
              </a:solidFill>
              <a:latin typeface="Arial Black" pitchFamily="34" charset="0"/>
            </a:endParaRPr>
          </a:p>
          <a:p>
            <a:pPr algn="ctr"/>
            <a:r>
              <a:rPr lang="fi-FI" altLang="fi-FI" sz="2800" dirty="0" smtClean="0">
                <a:solidFill>
                  <a:schemeClr val="tx1"/>
                </a:solidFill>
                <a:latin typeface="Arial Black" pitchFamily="34" charset="0"/>
              </a:rPr>
              <a:t>(</a:t>
            </a:r>
            <a:r>
              <a:rPr lang="fi-FI" altLang="fi-FI" sz="2800" dirty="0">
                <a:solidFill>
                  <a:schemeClr val="tx1"/>
                </a:solidFill>
                <a:latin typeface="Arial Black" pitchFamily="34" charset="0"/>
              </a:rPr>
              <a:t>Asteikko 1–5, vastausten jakaumat)</a:t>
            </a:r>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2" y="1027113"/>
            <a:ext cx="9936732" cy="574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äivämäärän paikkamerkki 1"/>
          <p:cNvSpPr>
            <a:spLocks noGrp="1"/>
          </p:cNvSpPr>
          <p:nvPr>
            <p:ph type="dt" sz="half" idx="10"/>
          </p:nvPr>
        </p:nvSpPr>
        <p:spPr/>
        <p:txBody>
          <a:bodyPr/>
          <a:lstStyle/>
          <a:p>
            <a:fld id="{423979D3-8E8F-4C40-AB9A-B2EEF87CE994}"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540863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200" dirty="0"/>
              <a:t>X Yhteisö ja kaverit ovat </a:t>
            </a:r>
            <a:r>
              <a:rPr lang="fi-FI" sz="3200" dirty="0" smtClean="0"/>
              <a:t>voimavara: Osallisuuden </a:t>
            </a:r>
            <a:r>
              <a:rPr lang="fi-FI" sz="3200" dirty="0" smtClean="0"/>
              <a:t>pitkäkestoisia vaikutuksia (Merikukka, Ristikari &amp; Kiilakoski)</a:t>
            </a:r>
            <a:endParaRPr lang="fi-FI" sz="3200" dirty="0"/>
          </a:p>
        </p:txBody>
      </p:sp>
      <p:sp>
        <p:nvSpPr>
          <p:cNvPr id="4" name="Päivämäärän paikkamerkki 3"/>
          <p:cNvSpPr>
            <a:spLocks noGrp="1"/>
          </p:cNvSpPr>
          <p:nvPr>
            <p:ph type="dt" sz="half" idx="10"/>
          </p:nvPr>
        </p:nvSpPr>
        <p:spPr/>
        <p:txBody>
          <a:bodyPr/>
          <a:lstStyle/>
          <a:p>
            <a:pPr>
              <a:defRPr/>
            </a:pPr>
            <a:fld id="{57F1F96F-4956-4E29-8CFD-A7A35C6A6CDB}" type="datetime1">
              <a:rPr lang="fi-FI" smtClean="0"/>
              <a:t>28.10.2019</a:t>
            </a:fld>
            <a:endParaRPr lang="fi-FI"/>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pic>
        <p:nvPicPr>
          <p:cNvPr id="7" name="Sisällön paikkamerkki 6"/>
          <p:cNvPicPr>
            <a:picLocks noGrp="1" noChangeAspect="1"/>
          </p:cNvPicPr>
          <p:nvPr>
            <p:ph idx="1"/>
          </p:nvPr>
        </p:nvPicPr>
        <p:blipFill>
          <a:blip r:embed="rId2"/>
          <a:stretch>
            <a:fillRect/>
          </a:stretch>
        </p:blipFill>
        <p:spPr>
          <a:xfrm>
            <a:off x="1891853" y="1484783"/>
            <a:ext cx="4987625" cy="4752529"/>
          </a:xfrm>
          <a:prstGeom prst="rect">
            <a:avLst/>
          </a:prstGeom>
        </p:spPr>
      </p:pic>
    </p:spTree>
    <p:extLst>
      <p:ext uri="{BB962C8B-B14F-4D97-AF65-F5344CB8AC3E}">
        <p14:creationId xmlns:p14="http://schemas.microsoft.com/office/powerpoint/2010/main" val="56205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6513" y="133350"/>
            <a:ext cx="9251951" cy="905332"/>
          </a:xfrm>
        </p:spPr>
        <p:txBody>
          <a:bodyPr>
            <a:noAutofit/>
          </a:bodyPr>
          <a:lstStyle/>
          <a:p>
            <a:pPr algn="ctr"/>
            <a:r>
              <a:rPr lang="fi-FI" altLang="fi-FI" sz="2800" b="1" dirty="0" smtClean="0">
                <a:solidFill>
                  <a:schemeClr val="tx1"/>
                </a:solidFill>
                <a:latin typeface="Arial Black" pitchFamily="34" charset="0"/>
                <a:cs typeface="Arial" charset="0"/>
              </a:rPr>
              <a:t>Tyytyväisyys elämään taustamuuttujittain </a:t>
            </a:r>
          </a:p>
          <a:p>
            <a:pPr algn="ctr"/>
            <a:r>
              <a:rPr lang="fi-FI" altLang="fi-FI" sz="2800" b="1" dirty="0" smtClean="0">
                <a:solidFill>
                  <a:schemeClr val="tx1"/>
                </a:solidFill>
                <a:latin typeface="Arial Black" pitchFamily="34" charset="0"/>
                <a:cs typeface="Arial" charset="0"/>
              </a:rPr>
              <a:t>(4–10</a:t>
            </a:r>
            <a:r>
              <a:rPr lang="fi-FI" altLang="fi-FI" sz="2800" b="1" dirty="0">
                <a:solidFill>
                  <a:schemeClr val="tx1"/>
                </a:solidFill>
                <a:latin typeface="Arial Black" pitchFamily="34" charset="0"/>
                <a:cs typeface="Arial" charset="0"/>
              </a:rPr>
              <a:t>, </a:t>
            </a:r>
            <a:r>
              <a:rPr lang="fi-FI" altLang="fi-FI" sz="2800" b="1" dirty="0" smtClean="0">
                <a:solidFill>
                  <a:schemeClr val="tx1"/>
                </a:solidFill>
                <a:latin typeface="Arial Black" pitchFamily="34" charset="0"/>
                <a:cs typeface="Arial" charset="0"/>
              </a:rPr>
              <a:t>keskiarvot</a:t>
            </a:r>
            <a:r>
              <a:rPr lang="fi-FI" altLang="fi-FI" sz="2800" b="1" dirty="0" smtClean="0">
                <a:solidFill>
                  <a:schemeClr val="tx1"/>
                </a:solidFill>
                <a:latin typeface="Arial Black" pitchFamily="34" charset="0"/>
                <a:cs typeface="Arial" charset="0"/>
              </a:rPr>
              <a:t>) NB2017</a:t>
            </a:r>
            <a:endParaRPr lang="fi-FI" altLang="fi-FI" sz="2800" b="1" dirty="0">
              <a:solidFill>
                <a:schemeClr val="tx1"/>
              </a:solidFill>
              <a:latin typeface="Arial Black" pitchFamily="34" charset="0"/>
              <a:cs typeface="Arial" charset="0"/>
            </a:endParaRPr>
          </a:p>
        </p:txBody>
      </p:sp>
      <p:pic>
        <p:nvPicPr>
          <p:cNvPr id="1229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925" y="1244601"/>
            <a:ext cx="10406557" cy="553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Nuoli oikealle 7"/>
          <p:cNvSpPr/>
          <p:nvPr/>
        </p:nvSpPr>
        <p:spPr>
          <a:xfrm>
            <a:off x="1255032" y="6046466"/>
            <a:ext cx="663575" cy="19685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2" name="Päivämäärän paikkamerkki 1"/>
          <p:cNvSpPr>
            <a:spLocks noGrp="1"/>
          </p:cNvSpPr>
          <p:nvPr>
            <p:ph type="dt" sz="half" idx="10"/>
          </p:nvPr>
        </p:nvSpPr>
        <p:spPr/>
        <p:txBody>
          <a:bodyPr/>
          <a:lstStyle/>
          <a:p>
            <a:fld id="{225E4A64-1D58-49BD-83CC-A726DB578ACD}"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275381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600" dirty="0" smtClean="0"/>
              <a:t>Yhteys tyytyväisyyden ja kouluyhteisöön kuulumisen välillä (Välijärvi 2017)</a:t>
            </a:r>
            <a:endParaRPr lang="fi-FI" sz="3600" dirty="0"/>
          </a:p>
        </p:txBody>
      </p:sp>
      <p:sp>
        <p:nvSpPr>
          <p:cNvPr id="4" name="Päivämäärän paikkamerkki 3"/>
          <p:cNvSpPr>
            <a:spLocks noGrp="1"/>
          </p:cNvSpPr>
          <p:nvPr>
            <p:ph type="dt" sz="half" idx="10"/>
          </p:nvPr>
        </p:nvSpPr>
        <p:spPr/>
        <p:txBody>
          <a:bodyPr/>
          <a:lstStyle/>
          <a:p>
            <a:pPr>
              <a:defRPr/>
            </a:pPr>
            <a:fld id="{DA3AF7E7-ACDF-4D66-98FA-7D9E1C4D4C96}" type="datetime1">
              <a:rPr lang="fi-FI" smtClean="0"/>
              <a:t>28.10.2019</a:t>
            </a:fld>
            <a:endParaRPr lang="fi-FI"/>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sp>
        <p:nvSpPr>
          <p:cNvPr id="7" name="Sisällön paikkamerkki 6"/>
          <p:cNvSpPr>
            <a:spLocks noGrp="1"/>
          </p:cNvSpPr>
          <p:nvPr>
            <p:ph idx="1"/>
          </p:nvPr>
        </p:nvSpPr>
        <p:spPr/>
        <p:txBody>
          <a:bodyPr/>
          <a:lstStyle/>
          <a:p>
            <a:endParaRPr lang="fi-FI"/>
          </a:p>
        </p:txBody>
      </p:sp>
      <p:pic>
        <p:nvPicPr>
          <p:cNvPr id="8" name="Kuva 7"/>
          <p:cNvPicPr>
            <a:picLocks noChangeAspect="1"/>
          </p:cNvPicPr>
          <p:nvPr/>
        </p:nvPicPr>
        <p:blipFill>
          <a:blip r:embed="rId2"/>
          <a:stretch>
            <a:fillRect/>
          </a:stretch>
        </p:blipFill>
        <p:spPr>
          <a:xfrm>
            <a:off x="107504" y="1768947"/>
            <a:ext cx="9146308" cy="4756397"/>
          </a:xfrm>
          <a:prstGeom prst="rect">
            <a:avLst/>
          </a:prstGeom>
        </p:spPr>
      </p:pic>
    </p:spTree>
    <p:extLst>
      <p:ext uri="{BB962C8B-B14F-4D97-AF65-F5344CB8AC3E}">
        <p14:creationId xmlns:p14="http://schemas.microsoft.com/office/powerpoint/2010/main" val="991109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Tulevaisuus</a:t>
            </a:r>
            <a:endParaRPr lang="fi-FI" dirty="0"/>
          </a:p>
        </p:txBody>
      </p:sp>
      <p:pic>
        <p:nvPicPr>
          <p:cNvPr id="6" name="TkyLnWm1iCs"/>
          <p:cNvPicPr>
            <a:picLocks noGrp="1" noRot="1" noChangeAspect="1"/>
          </p:cNvPicPr>
          <p:nvPr>
            <p:ph idx="1"/>
            <a:videoFile r:link="rId1"/>
          </p:nvPr>
        </p:nvPicPr>
        <p:blipFill>
          <a:blip r:embed="rId3"/>
          <a:stretch>
            <a:fillRect/>
          </a:stretch>
        </p:blipFill>
        <p:spPr>
          <a:xfrm>
            <a:off x="395536" y="1628800"/>
            <a:ext cx="8244529" cy="4637547"/>
          </a:xfrm>
          <a:prstGeom prst="rect">
            <a:avLst/>
          </a:prstGeom>
        </p:spPr>
      </p:pic>
      <p:sp>
        <p:nvSpPr>
          <p:cNvPr id="4" name="Päivämäärän paikkamerkki 3"/>
          <p:cNvSpPr>
            <a:spLocks noGrp="1"/>
          </p:cNvSpPr>
          <p:nvPr>
            <p:ph type="dt" sz="half" idx="10"/>
          </p:nvPr>
        </p:nvSpPr>
        <p:spPr/>
        <p:txBody>
          <a:bodyPr/>
          <a:lstStyle/>
          <a:p>
            <a:pPr>
              <a:defRPr/>
            </a:pPr>
            <a:fld id="{36B2F1D0-BB74-4D8C-80DB-A620EB2A5812}" type="datetime1">
              <a:rPr lang="fi-FI" smtClean="0"/>
              <a:t>28.10.2019</a:t>
            </a:fld>
            <a:endParaRPr lang="fi-FI"/>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1423116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Piirre </a:t>
            </a:r>
            <a:r>
              <a:rPr lang="fi-FI" dirty="0" smtClean="0"/>
              <a:t>XI</a:t>
            </a:r>
            <a:r>
              <a:rPr lang="fi-FI" dirty="0" smtClean="0"/>
              <a:t>. </a:t>
            </a:r>
            <a:r>
              <a:rPr lang="fi-FI" dirty="0" smtClean="0"/>
              <a:t>Perhe on myös nuorille olennainen kasvuyhteisö</a:t>
            </a:r>
            <a:endParaRPr lang="fi-FI" dirty="0"/>
          </a:p>
        </p:txBody>
      </p:sp>
      <p:sp>
        <p:nvSpPr>
          <p:cNvPr id="3" name="Sisällön paikkamerkki 2"/>
          <p:cNvSpPr>
            <a:spLocks noGrp="1"/>
          </p:cNvSpPr>
          <p:nvPr>
            <p:ph idx="1"/>
          </p:nvPr>
        </p:nvSpPr>
        <p:spPr/>
        <p:txBody>
          <a:bodyPr/>
          <a:lstStyle/>
          <a:p>
            <a:r>
              <a:rPr lang="fi-FI" altLang="fi-FI" dirty="0"/>
              <a:t>Perheen merkitys myöhemmälle hyvinvoinnille:</a:t>
            </a:r>
          </a:p>
          <a:p>
            <a:pPr lvl="1"/>
            <a:r>
              <a:rPr lang="fi-FI" altLang="fi-FI" dirty="0"/>
              <a:t>Perheen yhdessä tekeminen heijastuu kokemukseen perheen yhteenkuuluvuudesta.</a:t>
            </a:r>
          </a:p>
          <a:p>
            <a:pPr lvl="1"/>
            <a:r>
              <a:rPr lang="fi-FI" altLang="fi-FI" dirty="0"/>
              <a:t>Lapsena saatu myönteinen palaute (lapsen tärkeys ja hänen rakastamisensa) sekä tunteiden jakaminen lisää yhteenkuuluvuutta.</a:t>
            </a:r>
          </a:p>
          <a:p>
            <a:pPr lvl="1"/>
            <a:r>
              <a:rPr lang="fi-FI" altLang="fi-FI" dirty="0"/>
              <a:t>Fyysinen kuritus taas on yhteydessä </a:t>
            </a:r>
            <a:r>
              <a:rPr lang="fi-FI" altLang="fi-FI" dirty="0" err="1"/>
              <a:t>yhteekuuluvuuden</a:t>
            </a:r>
            <a:r>
              <a:rPr lang="fi-FI" altLang="fi-FI" dirty="0"/>
              <a:t> vähäisyyteen.</a:t>
            </a:r>
          </a:p>
          <a:p>
            <a:endParaRPr lang="fi-FI" dirty="0"/>
          </a:p>
        </p:txBody>
      </p:sp>
      <p:sp>
        <p:nvSpPr>
          <p:cNvPr id="4" name="Päivämäärän paikkamerkki 3"/>
          <p:cNvSpPr>
            <a:spLocks noGrp="1"/>
          </p:cNvSpPr>
          <p:nvPr>
            <p:ph type="dt" sz="half" idx="10"/>
          </p:nvPr>
        </p:nvSpPr>
        <p:spPr/>
        <p:txBody>
          <a:bodyPr/>
          <a:lstStyle/>
          <a:p>
            <a:pPr>
              <a:defRPr/>
            </a:pPr>
            <a:fld id="{2C9C2CA2-B977-4B75-B94E-663EE070EB7F}" type="datetime1">
              <a:rPr lang="fi-FI" smtClean="0"/>
              <a:t>28.10.2019</a:t>
            </a:fld>
            <a:endParaRPr lang="fi-FI"/>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2184087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Otsikko 1"/>
          <p:cNvSpPr>
            <a:spLocks noGrp="1"/>
          </p:cNvSpPr>
          <p:nvPr>
            <p:ph type="title"/>
          </p:nvPr>
        </p:nvSpPr>
        <p:spPr/>
        <p:txBody>
          <a:bodyPr>
            <a:normAutofit fontScale="90000"/>
          </a:bodyPr>
          <a:lstStyle/>
          <a:p>
            <a:r>
              <a:rPr lang="fi-FI" altLang="fi-FI" dirty="0" smtClean="0"/>
              <a:t>Lopuksi: Stephen </a:t>
            </a:r>
            <a:r>
              <a:rPr lang="fi-FI" altLang="fi-FI" dirty="0" err="1" smtClean="0"/>
              <a:t>Kemmis</a:t>
            </a:r>
            <a:r>
              <a:rPr lang="fi-FI" altLang="fi-FI" dirty="0" smtClean="0"/>
              <a:t> kasvatuksesta</a:t>
            </a:r>
          </a:p>
        </p:txBody>
      </p:sp>
      <p:sp>
        <p:nvSpPr>
          <p:cNvPr id="4" name="Päivämäärän paikkamerkki 3"/>
          <p:cNvSpPr>
            <a:spLocks noGrp="1"/>
          </p:cNvSpPr>
          <p:nvPr>
            <p:ph type="dt" sz="quarter" idx="4294967295"/>
          </p:nvPr>
        </p:nvSpPr>
        <p:spPr>
          <a:xfrm>
            <a:off x="685800" y="6324600"/>
            <a:ext cx="1066800" cy="457200"/>
          </a:xfrm>
          <a:prstGeom prst="rect">
            <a:avLst/>
          </a:prstGeom>
        </p:spPr>
        <p:txBody>
          <a:bodyPr/>
          <a:lstStyle/>
          <a:p>
            <a:pPr>
              <a:defRPr/>
            </a:pPr>
            <a:fld id="{CE87B389-36DA-4515-AAA4-02AED92FFF2D}" type="datetime1">
              <a:rPr lang="fi-FI" smtClean="0"/>
              <a:t>28.10.2019</a:t>
            </a:fld>
            <a:endParaRPr lang="fi-FI" dirty="0"/>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pic>
        <p:nvPicPr>
          <p:cNvPr id="100357" name="Picture 2" descr="Advice Yoda Gives - Kasvatus siihen tähtää, että nuori hyvin elää voi maailmassa joka elämisen arvoinen 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2006600"/>
            <a:ext cx="3876675"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8" name="Sisällön paikkamerkki 2"/>
          <p:cNvSpPr>
            <a:spLocks noGrp="1"/>
          </p:cNvSpPr>
          <p:nvPr>
            <p:ph idx="1"/>
          </p:nvPr>
        </p:nvSpPr>
        <p:spPr/>
        <p:txBody>
          <a:bodyPr/>
          <a:lstStyle/>
          <a:p>
            <a:endParaRPr lang="fi-FI" altLang="fi-FI" dirty="0" smtClean="0"/>
          </a:p>
        </p:txBody>
      </p:sp>
    </p:spTree>
    <p:extLst>
      <p:ext uri="{BB962C8B-B14F-4D97-AF65-F5344CB8AC3E}">
        <p14:creationId xmlns:p14="http://schemas.microsoft.com/office/powerpoint/2010/main" val="328911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Mikä tulevaisuudessa on samaa kuin nyt?</a:t>
            </a:r>
            <a:endParaRPr lang="fi-FI" dirty="0"/>
          </a:p>
        </p:txBody>
      </p:sp>
      <p:sp>
        <p:nvSpPr>
          <p:cNvPr id="3" name="Sisällön paikkamerkki 2"/>
          <p:cNvSpPr>
            <a:spLocks noGrp="1"/>
          </p:cNvSpPr>
          <p:nvPr>
            <p:ph idx="1"/>
          </p:nvPr>
        </p:nvSpPr>
        <p:spPr/>
        <p:txBody>
          <a:bodyPr/>
          <a:lstStyle/>
          <a:p>
            <a:r>
              <a:rPr lang="fi-FI" dirty="0" smtClean="0"/>
              <a:t>Nuorten ryhmävetoisuus ja kaverisuhteet</a:t>
            </a:r>
          </a:p>
          <a:p>
            <a:r>
              <a:rPr lang="fi-FI" dirty="0" smtClean="0"/>
              <a:t>Jännitteet, hierarkiat</a:t>
            </a:r>
          </a:p>
          <a:p>
            <a:r>
              <a:rPr lang="fi-FI" dirty="0" smtClean="0"/>
              <a:t>Tekeminen ja toiminnallisuus</a:t>
            </a:r>
          </a:p>
          <a:p>
            <a:r>
              <a:rPr lang="fi-FI" dirty="0" smtClean="0"/>
              <a:t>Nuorisokulttuuriset tyylit</a:t>
            </a:r>
          </a:p>
          <a:p>
            <a:r>
              <a:rPr lang="fi-FI" dirty="0" smtClean="0"/>
              <a:t>Perheiden ja suvun keskeisyys</a:t>
            </a:r>
          </a:p>
          <a:p>
            <a:endParaRPr lang="fi-FI" dirty="0"/>
          </a:p>
        </p:txBody>
      </p:sp>
      <p:sp>
        <p:nvSpPr>
          <p:cNvPr id="4" name="Päivämäärän paikkamerkki 3"/>
          <p:cNvSpPr>
            <a:spLocks noGrp="1"/>
          </p:cNvSpPr>
          <p:nvPr>
            <p:ph type="dt" sz="half" idx="10"/>
          </p:nvPr>
        </p:nvSpPr>
        <p:spPr/>
        <p:txBody>
          <a:bodyPr/>
          <a:lstStyle/>
          <a:p>
            <a:pPr>
              <a:defRPr/>
            </a:pPr>
            <a:fld id="{634C3231-2BE7-44AF-B314-C28DD302858E}" type="datetime1">
              <a:rPr lang="fi-FI" smtClean="0"/>
              <a:t>28.10.2019</a:t>
            </a:fld>
            <a:endParaRPr lang="fi-FI"/>
          </a:p>
        </p:txBody>
      </p:sp>
      <p:sp>
        <p:nvSpPr>
          <p:cNvPr id="5" name="Alatunnisteen paikkamerkki 4"/>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45030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I </a:t>
            </a:r>
            <a:r>
              <a:rPr lang="fi-FI" dirty="0" err="1" smtClean="0"/>
              <a:t>Kaikkiaallinen</a:t>
            </a:r>
            <a:r>
              <a:rPr lang="fi-FI" dirty="0" smtClean="0"/>
              <a:t> teknologia (Vapaa-aikatutkimus 2016, Merikivi, Myllyniemi, Salasuo)</a:t>
            </a:r>
            <a:endParaRPr lang="fi-FI" dirty="0"/>
          </a:p>
        </p:txBody>
      </p:sp>
      <p:pic>
        <p:nvPicPr>
          <p:cNvPr id="4" name="Sisällön paikkamerkki 3"/>
          <p:cNvPicPr>
            <a:picLocks noGrp="1" noChangeAspect="1"/>
          </p:cNvPicPr>
          <p:nvPr>
            <p:ph idx="1"/>
          </p:nvPr>
        </p:nvPicPr>
        <p:blipFill>
          <a:blip r:embed="rId2"/>
          <a:stretch>
            <a:fillRect/>
          </a:stretch>
        </p:blipFill>
        <p:spPr>
          <a:xfrm>
            <a:off x="457200" y="1663526"/>
            <a:ext cx="8229600" cy="4399311"/>
          </a:xfrm>
          <a:prstGeom prst="rect">
            <a:avLst/>
          </a:prstGeom>
        </p:spPr>
      </p:pic>
      <p:sp>
        <p:nvSpPr>
          <p:cNvPr id="5" name="Päivämäärän paikkamerkki 4"/>
          <p:cNvSpPr>
            <a:spLocks noGrp="1"/>
          </p:cNvSpPr>
          <p:nvPr>
            <p:ph type="dt" sz="half" idx="10"/>
          </p:nvPr>
        </p:nvSpPr>
        <p:spPr/>
        <p:txBody>
          <a:bodyPr/>
          <a:lstStyle/>
          <a:p>
            <a:fld id="{6AF1F3C4-00AC-4FA1-8714-EAA47D9114B2}" type="datetime1">
              <a:rPr lang="fi-FI" smtClean="0"/>
              <a:t>28.10.2019</a:t>
            </a:fld>
            <a:endParaRPr lang="fi-FI"/>
          </a:p>
        </p:txBody>
      </p:sp>
      <p:sp>
        <p:nvSpPr>
          <p:cNvPr id="6" name="Alatunnisteen paikkamerkki 5"/>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2750057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1"/>
          <p:cNvSpPr>
            <a:spLocks noGrp="1"/>
          </p:cNvSpPr>
          <p:nvPr>
            <p:ph type="title"/>
          </p:nvPr>
        </p:nvSpPr>
        <p:spPr/>
        <p:txBody>
          <a:bodyPr/>
          <a:lstStyle/>
          <a:p>
            <a:r>
              <a:rPr lang="fi-FI" altLang="fi-FI" dirty="0" smtClean="0"/>
              <a:t>Jättiaskelein muuttuva arki</a:t>
            </a:r>
          </a:p>
        </p:txBody>
      </p:sp>
      <p:sp>
        <p:nvSpPr>
          <p:cNvPr id="7171" name="Sisällön paikkamerkki 2"/>
          <p:cNvSpPr>
            <a:spLocks noGrp="1"/>
          </p:cNvSpPr>
          <p:nvPr>
            <p:ph idx="1"/>
          </p:nvPr>
        </p:nvSpPr>
        <p:spPr/>
        <p:txBody>
          <a:bodyPr/>
          <a:lstStyle/>
          <a:p>
            <a:r>
              <a:rPr lang="fi-FI" altLang="fi-FI" sz="2000" dirty="0" err="1" smtClean="0"/>
              <a:t>Prensky</a:t>
            </a:r>
            <a:r>
              <a:rPr lang="fi-FI" altLang="fi-FI" sz="2000" dirty="0" smtClean="0"/>
              <a:t> 2001: viimeistään 1980-luvulla syntyneet nuoret ovat kasvaneet tietotekniikan maailmaan, mikä erottaa heidän teknologiataitonsa aiemmista sukupolvista.</a:t>
            </a:r>
          </a:p>
          <a:p>
            <a:r>
              <a:rPr lang="fi-FI" altLang="fi-FI" sz="2000" dirty="0" smtClean="0"/>
              <a:t>Liioiteltu </a:t>
            </a:r>
            <a:r>
              <a:rPr lang="fi-FI" altLang="fi-FI" sz="2000" dirty="0" err="1" smtClean="0"/>
              <a:t>diginatiiviteesi</a:t>
            </a:r>
            <a:r>
              <a:rPr lang="fi-FI" altLang="fi-FI" sz="2000" dirty="0" smtClean="0"/>
              <a:t>: kaikki nuoren sukupolven edustajat ovat </a:t>
            </a:r>
            <a:r>
              <a:rPr lang="fi-FI" altLang="fi-FI" sz="2000" dirty="0" err="1" smtClean="0"/>
              <a:t>diginatiiveja</a:t>
            </a:r>
            <a:r>
              <a:rPr lang="fi-FI" altLang="fi-FI" sz="2000" dirty="0" smtClean="0"/>
              <a:t>, vanhan sukupolven edustajat </a:t>
            </a:r>
            <a:r>
              <a:rPr lang="fi-FI" altLang="fi-FI" sz="2000" dirty="0" smtClean="0"/>
              <a:t>digi-maahanmuuttajia</a:t>
            </a:r>
            <a:r>
              <a:rPr lang="fi-FI" altLang="fi-FI" sz="2000" dirty="0" smtClean="0"/>
              <a:t>.</a:t>
            </a:r>
          </a:p>
          <a:p>
            <a:pPr lvl="1"/>
            <a:r>
              <a:rPr lang="fi-FI" altLang="fi-FI" sz="2000" dirty="0" smtClean="0"/>
              <a:t>Kognitiivisen tason muutos: nuoret käsittelevät informaatiota ja työskentelevät eri tavoin. </a:t>
            </a:r>
            <a:r>
              <a:rPr lang="fi-FI" altLang="fi-FI" sz="2000" dirty="0" err="1" smtClean="0"/>
              <a:t>Multi-tasking</a:t>
            </a:r>
            <a:r>
              <a:rPr lang="fi-FI" altLang="fi-FI" sz="2000" dirty="0" smtClean="0"/>
              <a:t>.</a:t>
            </a:r>
          </a:p>
          <a:p>
            <a:pPr lvl="1"/>
            <a:r>
              <a:rPr lang="fi-FI" altLang="fi-FI" sz="2000" dirty="0" smtClean="0"/>
              <a:t> Sosiaalisen tason muutos: työskentely vikkelään tahtiin, vapaan valinnan arvostuksena sekä esimerkiksi vaatimuksena, että asiat tapahtuvat nopeasti</a:t>
            </a:r>
          </a:p>
          <a:p>
            <a:pPr lvl="1"/>
            <a:r>
              <a:rPr lang="fi-FI" altLang="fi-FI" sz="2000" dirty="0" smtClean="0"/>
              <a:t>Jättää huomiotta, että nuorten välillä on isoja eroja teknologian käyttötaidossa ja digilukutaidossa.</a:t>
            </a:r>
          </a:p>
        </p:txBody>
      </p:sp>
      <p:sp>
        <p:nvSpPr>
          <p:cNvPr id="4" name="Päivämäärän paikkamerkki 3"/>
          <p:cNvSpPr>
            <a:spLocks noGrp="1"/>
          </p:cNvSpPr>
          <p:nvPr>
            <p:ph type="dt" sz="quarter" idx="10"/>
          </p:nvPr>
        </p:nvSpPr>
        <p:spPr/>
        <p:txBody>
          <a:bodyPr/>
          <a:lstStyle/>
          <a:p>
            <a:pPr>
              <a:defRPr/>
            </a:pPr>
            <a:fld id="{B3492D44-60D8-4E3A-A4A2-3A667D10CBA5}" type="datetime1">
              <a:rPr lang="fi-FI" smtClean="0"/>
              <a:t>28.10.2019</a:t>
            </a:fld>
            <a:endParaRPr lang="fi-FI" dirty="0"/>
          </a:p>
        </p:txBody>
      </p:sp>
      <p:sp>
        <p:nvSpPr>
          <p:cNvPr id="2" name="Alatunnisteen paikkamerkki 1"/>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1917222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p:cNvSpPr>
            <a:spLocks noGrp="1"/>
          </p:cNvSpPr>
          <p:nvPr>
            <p:ph type="title"/>
          </p:nvPr>
        </p:nvSpPr>
        <p:spPr/>
        <p:txBody>
          <a:bodyPr>
            <a:normAutofit fontScale="90000"/>
          </a:bodyPr>
          <a:lstStyle/>
          <a:p>
            <a:r>
              <a:rPr lang="fi-FI" altLang="fi-FI" dirty="0" smtClean="0"/>
              <a:t>Piirre </a:t>
            </a:r>
            <a:r>
              <a:rPr lang="fi-FI" altLang="fi-FI" dirty="0"/>
              <a:t>2</a:t>
            </a:r>
            <a:r>
              <a:rPr lang="fi-FI" altLang="fi-FI" dirty="0" smtClean="0"/>
              <a:t>. </a:t>
            </a:r>
            <a:r>
              <a:rPr lang="fi-FI" altLang="fi-FI" dirty="0" smtClean="0"/>
              <a:t>Turvallisuudesta keskeinen käsite</a:t>
            </a:r>
          </a:p>
        </p:txBody>
      </p:sp>
      <p:sp>
        <p:nvSpPr>
          <p:cNvPr id="8195" name="Sisällön paikkamerkki 2"/>
          <p:cNvSpPr>
            <a:spLocks noGrp="1"/>
          </p:cNvSpPr>
          <p:nvPr>
            <p:ph idx="1"/>
          </p:nvPr>
        </p:nvSpPr>
        <p:spPr/>
        <p:txBody>
          <a:bodyPr/>
          <a:lstStyle/>
          <a:p>
            <a:r>
              <a:rPr lang="fi-FI" altLang="fi-FI" sz="2400" smtClean="0"/>
              <a:t>Nykynuoret teknologian,  kansainvälisyyden ja terrorismin sukupolvena (Wass &amp; Torsti 2011).</a:t>
            </a:r>
          </a:p>
          <a:p>
            <a:pPr lvl="1"/>
            <a:r>
              <a:rPr lang="fi-FI" altLang="fi-FI" sz="2400" smtClean="0"/>
              <a:t>Väkivallan spektaakkeleista arkielämää varjostava tekijä, joka vaikuttaa ihmisten tapaan hahmottaa itseään ja ympäristöään.</a:t>
            </a:r>
          </a:p>
          <a:p>
            <a:pPr lvl="1"/>
            <a:r>
              <a:rPr lang="fi-FI" altLang="fi-FI" sz="2400" smtClean="0"/>
              <a:t>Turvallisuudesta ja turvattomuudesta keskeinen kategoria, joka heijastuu myös lasten ja nuorten käyttämään tilaan ja toiminoihin.</a:t>
            </a:r>
          </a:p>
          <a:p>
            <a:pPr lvl="1"/>
            <a:r>
              <a:rPr lang="fi-FI" altLang="fi-FI" sz="2400" smtClean="0"/>
              <a:t>Kuplamuovisukupolvi, takapenkkisukupolvi?</a:t>
            </a:r>
          </a:p>
        </p:txBody>
      </p:sp>
      <p:sp>
        <p:nvSpPr>
          <p:cNvPr id="4" name="Päivämäärän paikkamerkki 3"/>
          <p:cNvSpPr>
            <a:spLocks noGrp="1"/>
          </p:cNvSpPr>
          <p:nvPr>
            <p:ph type="dt" sz="quarter" idx="10"/>
          </p:nvPr>
        </p:nvSpPr>
        <p:spPr/>
        <p:txBody>
          <a:bodyPr/>
          <a:lstStyle/>
          <a:p>
            <a:pPr>
              <a:defRPr/>
            </a:pPr>
            <a:fld id="{F84755A9-4488-4D37-90DA-964C7E25645A}" type="datetime1">
              <a:rPr lang="fi-FI" smtClean="0"/>
              <a:t>28.10.2019</a:t>
            </a:fld>
            <a:endParaRPr lang="fi-FI" dirty="0"/>
          </a:p>
        </p:txBody>
      </p:sp>
      <p:sp>
        <p:nvSpPr>
          <p:cNvPr id="2" name="Alatunnisteen paikkamerkki 1"/>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1245613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title"/>
          </p:nvPr>
        </p:nvSpPr>
        <p:spPr/>
        <p:txBody>
          <a:bodyPr>
            <a:normAutofit fontScale="90000"/>
          </a:bodyPr>
          <a:lstStyle/>
          <a:p>
            <a:r>
              <a:rPr lang="fi-FI" altLang="fi-FI" smtClean="0"/>
              <a:t>Nuoren näkemys turvallisuudesta lukiossa</a:t>
            </a:r>
          </a:p>
        </p:txBody>
      </p:sp>
      <p:sp>
        <p:nvSpPr>
          <p:cNvPr id="9219" name="Sisällön paikkamerkki 2"/>
          <p:cNvSpPr>
            <a:spLocks noGrp="1"/>
          </p:cNvSpPr>
          <p:nvPr>
            <p:ph idx="1"/>
          </p:nvPr>
        </p:nvSpPr>
        <p:spPr/>
        <p:txBody>
          <a:bodyPr/>
          <a:lstStyle/>
          <a:p>
            <a:pPr>
              <a:buFontTx/>
              <a:buNone/>
            </a:pPr>
            <a:r>
              <a:rPr lang="fi-FI" altLang="fi-FI" sz="2400" smtClean="0"/>
              <a:t>” Fyysinen turvallisuus koulussamme on aika hyvä. Kukaan ei ole kiusannut minua enkä ole kiusannut muitakaan. … Erilaisuudelle tässä koulussa ei ole tilaa. Jos olet erilainen, muut katsovat sinua kieroon, nauravat, puhuvat selän takana etkä pääse helpolla kaveriporukoihin. Ellet ole niin onnekas, että löydät toisen hylkiön nurkassa mököttämässä ja ryhdyt kaveriksi.”</a:t>
            </a:r>
          </a:p>
          <a:p>
            <a:pPr>
              <a:buFontTx/>
              <a:buNone/>
            </a:pPr>
            <a:r>
              <a:rPr lang="fi-FI" altLang="fi-FI" sz="2400" smtClean="0"/>
              <a:t>Sitaattia tulkiten: nuorten maailmassa yhteisöllisyyden ja osallisuuden ehtoja määrittävät myös nuorten omat säännöt. Turvallisuus on paitsi fyysistä, myös mukaanottamista ja ulossulkemisen vastustamista.</a:t>
            </a:r>
          </a:p>
        </p:txBody>
      </p:sp>
      <p:sp>
        <p:nvSpPr>
          <p:cNvPr id="4" name="Päivämäärän paikkamerkki 3"/>
          <p:cNvSpPr>
            <a:spLocks noGrp="1"/>
          </p:cNvSpPr>
          <p:nvPr>
            <p:ph type="dt" sz="quarter" idx="10"/>
          </p:nvPr>
        </p:nvSpPr>
        <p:spPr/>
        <p:txBody>
          <a:bodyPr/>
          <a:lstStyle/>
          <a:p>
            <a:pPr>
              <a:defRPr/>
            </a:pPr>
            <a:fld id="{4BC1880C-B266-4297-9250-F5439C27DD04}" type="datetime1">
              <a:rPr lang="fi-FI" smtClean="0"/>
              <a:t>28.10.2019</a:t>
            </a:fld>
            <a:endParaRPr lang="fi-FI"/>
          </a:p>
        </p:txBody>
      </p:sp>
      <p:sp>
        <p:nvSpPr>
          <p:cNvPr id="2" name="Alatunnisteen paikkamerkki 1"/>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712259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tsikko 1"/>
          <p:cNvSpPr>
            <a:spLocks noGrp="1"/>
          </p:cNvSpPr>
          <p:nvPr>
            <p:ph type="title"/>
          </p:nvPr>
        </p:nvSpPr>
        <p:spPr/>
        <p:txBody>
          <a:bodyPr>
            <a:normAutofit fontScale="90000"/>
          </a:bodyPr>
          <a:lstStyle/>
          <a:p>
            <a:r>
              <a:rPr lang="fi-FI" altLang="fi-FI" dirty="0" smtClean="0"/>
              <a:t>Piirre </a:t>
            </a:r>
            <a:r>
              <a:rPr lang="fi-FI" altLang="fi-FI" dirty="0" smtClean="0"/>
              <a:t>II</a:t>
            </a:r>
            <a:r>
              <a:rPr lang="fi-FI" altLang="fi-FI" dirty="0" smtClean="0"/>
              <a:t>I</a:t>
            </a:r>
            <a:r>
              <a:rPr lang="fi-FI" altLang="fi-FI" dirty="0" smtClean="0"/>
              <a:t>. </a:t>
            </a:r>
            <a:r>
              <a:rPr lang="fi-FI" altLang="fi-FI" dirty="0" smtClean="0"/>
              <a:t>Emme ole yksin – meitä on muitakin.</a:t>
            </a:r>
          </a:p>
        </p:txBody>
      </p:sp>
      <p:sp>
        <p:nvSpPr>
          <p:cNvPr id="16387" name="Sisällön paikkamerkki 2"/>
          <p:cNvSpPr>
            <a:spLocks noGrp="1"/>
          </p:cNvSpPr>
          <p:nvPr>
            <p:ph idx="1"/>
          </p:nvPr>
        </p:nvSpPr>
        <p:spPr/>
        <p:txBody>
          <a:bodyPr>
            <a:normAutofit lnSpcReduction="10000"/>
          </a:bodyPr>
          <a:lstStyle/>
          <a:p>
            <a:r>
              <a:rPr lang="fi-FI" altLang="fi-FI" sz="2800" dirty="0" smtClean="0"/>
              <a:t>Nykynuoret sukupolvena, jolle monikulttuurisuus on koettua ja jo lapsuudesta tuttua, eikä ulkoa tuotua</a:t>
            </a:r>
            <a:r>
              <a:rPr lang="fi-FI" altLang="fi-FI" sz="2800" dirty="0" smtClean="0"/>
              <a:t>.</a:t>
            </a:r>
          </a:p>
          <a:p>
            <a:pPr lvl="1"/>
            <a:r>
              <a:rPr lang="fi-FI" altLang="fi-FI" sz="2400" dirty="0" smtClean="0"/>
              <a:t>Omassa arjessa erojen laventuminen. Entä laajemmin=</a:t>
            </a:r>
            <a:endParaRPr lang="fi-FI" altLang="fi-FI" sz="2400" dirty="0" smtClean="0"/>
          </a:p>
          <a:p>
            <a:r>
              <a:rPr lang="fi-FI" altLang="fi-FI" sz="2800" dirty="0" smtClean="0"/>
              <a:t>Monikulttuurisuuden reagointi on sekä rasismin kaltaista kieltoa että vahvaa solidaarisuutta -&gt; nuorten taidot ja asenteet vaihtelevat, eikä aikuistuen tarve ole näiltä osin vähenemässä.</a:t>
            </a:r>
          </a:p>
          <a:p>
            <a:r>
              <a:rPr lang="fi-FI" altLang="fi-FI" sz="2800" dirty="0" smtClean="0"/>
              <a:t>Globaalin näkökulman nousu: kansainvälisyys, tietoisuus </a:t>
            </a:r>
            <a:r>
              <a:rPr lang="fi-FI" altLang="fi-FI" sz="2800" dirty="0" smtClean="0"/>
              <a:t>(länsimaisista</a:t>
            </a:r>
            <a:r>
              <a:rPr lang="fi-FI" altLang="fi-FI" sz="2800" dirty="0" smtClean="0"/>
              <a:t>) asioista, toimijuuden kenttien </a:t>
            </a:r>
            <a:r>
              <a:rPr lang="fi-FI" altLang="fi-FI" sz="2800" dirty="0" smtClean="0"/>
              <a:t>laajeneminen. </a:t>
            </a:r>
            <a:endParaRPr lang="fi-FI" altLang="fi-FI" sz="2800" dirty="0" smtClean="0"/>
          </a:p>
          <a:p>
            <a:endParaRPr lang="fi-FI" altLang="fi-FI" dirty="0" smtClean="0"/>
          </a:p>
          <a:p>
            <a:endParaRPr lang="fi-FI" altLang="fi-FI" dirty="0" smtClean="0"/>
          </a:p>
        </p:txBody>
      </p:sp>
      <p:sp>
        <p:nvSpPr>
          <p:cNvPr id="4" name="Päivämäärän paikkamerkki 3"/>
          <p:cNvSpPr>
            <a:spLocks noGrp="1"/>
          </p:cNvSpPr>
          <p:nvPr>
            <p:ph type="dt" sz="quarter" idx="10"/>
          </p:nvPr>
        </p:nvSpPr>
        <p:spPr/>
        <p:txBody>
          <a:bodyPr/>
          <a:lstStyle/>
          <a:p>
            <a:pPr>
              <a:defRPr/>
            </a:pPr>
            <a:fld id="{45365A0A-5882-42AF-ABD2-2AE517AA0885}" type="datetime1">
              <a:rPr lang="fi-FI" smtClean="0"/>
              <a:t>28.10.2019</a:t>
            </a:fld>
            <a:endParaRPr lang="fi-FI" dirty="0"/>
          </a:p>
        </p:txBody>
      </p:sp>
      <p:sp>
        <p:nvSpPr>
          <p:cNvPr id="2" name="Alatunnisteen paikkamerkki 1"/>
          <p:cNvSpPr>
            <a:spLocks noGrp="1"/>
          </p:cNvSpPr>
          <p:nvPr>
            <p:ph type="ftr" sz="quarter" idx="11"/>
          </p:nvPr>
        </p:nvSpPr>
        <p:spPr/>
        <p:txBody>
          <a:bodyPr/>
          <a:lstStyle/>
          <a:p>
            <a:pPr>
              <a:defRPr/>
            </a:pPr>
            <a:r>
              <a:rPr lang="fi-FI" smtClean="0"/>
              <a:t>Tomi Kiilakoski</a:t>
            </a:r>
            <a:endParaRPr lang="fi-FI"/>
          </a:p>
        </p:txBody>
      </p:sp>
    </p:spTree>
    <p:extLst>
      <p:ext uri="{BB962C8B-B14F-4D97-AF65-F5344CB8AC3E}">
        <p14:creationId xmlns:p14="http://schemas.microsoft.com/office/powerpoint/2010/main" val="2941501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13" y="595721"/>
            <a:ext cx="8789987" cy="6287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3"/>
          <p:cNvSpPr>
            <a:spLocks noGrp="1" noChangeArrowheads="1"/>
          </p:cNvSpPr>
          <p:nvPr>
            <p:ph idx="1"/>
          </p:nvPr>
        </p:nvSpPr>
        <p:spPr>
          <a:xfrm>
            <a:off x="-130629" y="137886"/>
            <a:ext cx="9274629" cy="1360714"/>
          </a:xfrm>
        </p:spPr>
        <p:txBody>
          <a:bodyPr>
            <a:noAutofit/>
          </a:bodyPr>
          <a:lstStyle/>
          <a:p>
            <a:pPr marL="0" indent="0" algn="ctr">
              <a:buNone/>
            </a:pPr>
            <a:r>
              <a:rPr lang="fi-FI" altLang="fi-FI" sz="2800" b="1" dirty="0" smtClean="0">
                <a:latin typeface="Arial Black" pitchFamily="34" charset="0"/>
                <a:cs typeface="Arial" charset="0"/>
              </a:rPr>
              <a:t>III</a:t>
            </a:r>
            <a:r>
              <a:rPr lang="fi-FI" altLang="fi-FI" sz="2800" b="1" dirty="0" smtClean="0">
                <a:solidFill>
                  <a:schemeClr val="tx1"/>
                </a:solidFill>
                <a:latin typeface="Arial Black" pitchFamily="34" charset="0"/>
                <a:cs typeface="Arial" charset="0"/>
              </a:rPr>
              <a:t> Maahanmuutto </a:t>
            </a:r>
            <a:r>
              <a:rPr lang="fi-FI" altLang="fi-FI" sz="2800" b="1" dirty="0">
                <a:solidFill>
                  <a:schemeClr val="tx1"/>
                </a:solidFill>
                <a:latin typeface="Arial Black" pitchFamily="34" charset="0"/>
                <a:cs typeface="Arial" charset="0"/>
              </a:rPr>
              <a:t>ja monikulttuurisuus. </a:t>
            </a:r>
          </a:p>
          <a:p>
            <a:pPr algn="ctr"/>
            <a:r>
              <a:rPr lang="fi-FI" altLang="fi-FI" sz="2800" b="1" dirty="0">
                <a:solidFill>
                  <a:schemeClr val="tx1"/>
                </a:solidFill>
                <a:latin typeface="Arial Black" pitchFamily="34" charset="0"/>
                <a:cs typeface="Arial" charset="0"/>
              </a:rPr>
              <a:t>Vertailu 2005–2018. (%) </a:t>
            </a:r>
          </a:p>
        </p:txBody>
      </p:sp>
      <p:sp>
        <p:nvSpPr>
          <p:cNvPr id="2" name="Päivämäärän paikkamerkki 1"/>
          <p:cNvSpPr>
            <a:spLocks noGrp="1"/>
          </p:cNvSpPr>
          <p:nvPr>
            <p:ph type="dt" sz="half" idx="10"/>
          </p:nvPr>
        </p:nvSpPr>
        <p:spPr/>
        <p:txBody>
          <a:bodyPr/>
          <a:lstStyle/>
          <a:p>
            <a:fld id="{7A3E8604-DF5A-48FD-B742-2984C3E563F4}" type="datetime1">
              <a:rPr lang="fi-FI" smtClean="0"/>
              <a:t>28.10.2019</a:t>
            </a:fld>
            <a:endParaRPr lang="fi-FI"/>
          </a:p>
        </p:txBody>
      </p:sp>
      <p:sp>
        <p:nvSpPr>
          <p:cNvPr id="3" name="Alatunnisteen paikkamerkki 2"/>
          <p:cNvSpPr>
            <a:spLocks noGrp="1"/>
          </p:cNvSpPr>
          <p:nvPr>
            <p:ph type="ftr" sz="quarter" idx="11"/>
          </p:nvPr>
        </p:nvSpPr>
        <p:spPr/>
        <p:txBody>
          <a:bodyPr/>
          <a:lstStyle/>
          <a:p>
            <a:r>
              <a:rPr lang="fi-FI" smtClean="0"/>
              <a:t>Tomi Kiilakoski</a:t>
            </a:r>
            <a:endParaRPr lang="fi-FI"/>
          </a:p>
        </p:txBody>
      </p:sp>
    </p:spTree>
    <p:extLst>
      <p:ext uri="{BB962C8B-B14F-4D97-AF65-F5344CB8AC3E}">
        <p14:creationId xmlns:p14="http://schemas.microsoft.com/office/powerpoint/2010/main" val="672356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2259</TotalTime>
  <Words>730</Words>
  <Application>Microsoft Office PowerPoint</Application>
  <PresentationFormat>Näytössä katseltava diaesitys (4:3)</PresentationFormat>
  <Paragraphs>114</Paragraphs>
  <Slides>21</Slides>
  <Notes>8</Notes>
  <HiddenSlides>0</HiddenSlides>
  <MMClips>1</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21</vt:i4>
      </vt:variant>
    </vt:vector>
  </HeadingPairs>
  <TitlesOfParts>
    <vt:vector size="26" baseType="lpstr">
      <vt:lpstr>Arial</vt:lpstr>
      <vt:lpstr>Arial Black</vt:lpstr>
      <vt:lpstr>Calibri</vt:lpstr>
      <vt:lpstr>Guardian Text Egyptian Web</vt:lpstr>
      <vt:lpstr>Office-teema</vt:lpstr>
      <vt:lpstr>Pysyvää ja muuttuvaa. Näkökulmia nuorisokulttuurin muutokseen 2010-luvulla</vt:lpstr>
      <vt:lpstr>Tulevaisuus</vt:lpstr>
      <vt:lpstr>Mikä tulevaisuudessa on samaa kuin nyt?</vt:lpstr>
      <vt:lpstr>I Kaikkiaallinen teknologia (Vapaa-aikatutkimus 2016, Merikivi, Myllyniemi, Salasuo)</vt:lpstr>
      <vt:lpstr>Jättiaskelein muuttuva arki</vt:lpstr>
      <vt:lpstr>Piirre 2. Turvallisuudesta keskeinen käsite</vt:lpstr>
      <vt:lpstr>Nuoren näkemys turvallisuudesta lukiossa</vt:lpstr>
      <vt:lpstr>Piirre III. Emme ole yksin – meitä on muitakin.</vt:lpstr>
      <vt:lpstr>PowerPoint-esitys</vt:lpstr>
      <vt:lpstr>PowerPoint-esitys</vt:lpstr>
      <vt:lpstr>Piirre V. Nuoruuden venyminen kumpaankin suuntaan</vt:lpstr>
      <vt:lpstr>VI Yksilön aikakausi</vt:lpstr>
      <vt:lpstr>VII Ilmasto: Greta Thunberg Davosissa</vt:lpstr>
      <vt:lpstr>PowerPoint-esitys</vt:lpstr>
      <vt:lpstr>PowerPoint-esitys</vt:lpstr>
      <vt:lpstr>PowerPoint-esitys</vt:lpstr>
      <vt:lpstr>X Yhteisö ja kaverit ovat voimavara: Osallisuuden pitkäkestoisia vaikutuksia (Merikukka, Ristikari &amp; Kiilakoski)</vt:lpstr>
      <vt:lpstr>PowerPoint-esitys</vt:lpstr>
      <vt:lpstr>Yhteys tyytyväisyyden ja kouluyhteisöön kuulumisen välillä (Välijärvi 2017)</vt:lpstr>
      <vt:lpstr>Piirre XI. Perhe on myös nuorille olennainen kasvuyhteisö</vt:lpstr>
      <vt:lpstr>Lopuksi: Stephen Kemmis kasvatuksesta</vt:lpstr>
    </vt:vector>
  </TitlesOfParts>
  <Company>Suomen Nuorisoyhteistyö - Allianssi 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Nuorten näkökulmaa koulussa käsittelevien tutkimusten teemat</dc:title>
  <dc:creator>Anonymous</dc:creator>
  <cp:lastModifiedBy>Tomi Kiilakoski</cp:lastModifiedBy>
  <cp:revision>19</cp:revision>
  <dcterms:created xsi:type="dcterms:W3CDTF">2017-03-29T17:35:23Z</dcterms:created>
  <dcterms:modified xsi:type="dcterms:W3CDTF">2019-10-28T15:33:51Z</dcterms:modified>
</cp:coreProperties>
</file>