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79" r:id="rId15"/>
    <p:sldId id="282" r:id="rId16"/>
    <p:sldId id="269" r:id="rId17"/>
    <p:sldId id="270" r:id="rId18"/>
    <p:sldId id="271" r:id="rId19"/>
    <p:sldId id="272" r:id="rId20"/>
    <p:sldId id="284" r:id="rId21"/>
    <p:sldId id="273" r:id="rId22"/>
    <p:sldId id="274" r:id="rId23"/>
    <p:sldId id="275" r:id="rId24"/>
    <p:sldId id="276" r:id="rId25"/>
    <p:sldId id="283" r:id="rId26"/>
    <p:sldId id="285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64e29c601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764e29c601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862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64e29c601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764e29c60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64e29c601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764e29c601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cac327f7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6cac327f7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64e29c60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764e29c60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cac327f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6cac327f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27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64f2d888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7664f2d888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64e29c60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764e29c60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66427531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66427531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6427531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766427531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64f2d888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7664f2d88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oA1m9588a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ri.pulkkinen@evl.fi" TargetMode="External"/><Relationship Id="rId2" Type="http://schemas.openxmlformats.org/officeDocument/2006/relationships/hyperlink" Target="https://evl.fi/plus/seurakuntaelama/kasvatus/rippikoul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ssi.aarnio-linnanvuori@wwf.f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hyperlink" Target="mailto:jari.pulkkinen@evl.f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MrtLsQbao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.sitra.fi/2019/08/21153439/ilmastotunteet-2019-kyselytutkimuksen-tulokset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ko.bios.f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rgbClr val="4B8E33"/>
              </a:gs>
              <a:gs pos="25000">
                <a:srgbClr val="4B8E33"/>
              </a:gs>
              <a:gs pos="94000">
                <a:srgbClr val="433C29"/>
              </a:gs>
              <a:gs pos="100000">
                <a:srgbClr val="433C29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fi-FI" sz="6600">
                <a:solidFill>
                  <a:srgbClr val="FFFFFF"/>
                </a:solidFill>
              </a:rPr>
              <a:t>Ilmastotoivo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fi-FI">
                <a:solidFill>
                  <a:srgbClr val="FFFFFF"/>
                </a:solidFill>
              </a:rPr>
              <a:t>Välineitä kasvatukseen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D9F83C6-5D4E-41DA-A7B3-FE858B9DA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571"/>
            <a:ext cx="2180492" cy="8285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2C01E40-4E1D-4091-8CA7-35799A626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288" y="5710314"/>
            <a:ext cx="928835" cy="10499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538E9A-C00D-4A9C-ADF5-20674A6F1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1" y="5924571"/>
            <a:ext cx="1729640" cy="9065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rgbClr val="3F76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i-FI" sz="3000">
                <a:solidFill>
                  <a:schemeClr val="lt1"/>
                </a:solidFill>
              </a:rPr>
              <a:t>“Toivoa ei ole niin kauan, kun emme toimi.” 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</a:rPr>
              <a:t>Nuoret ilmastomielenosoittajat Helsingissä 27.9.2019 </a:t>
            </a: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fi-FI" sz="6000">
                <a:solidFill>
                  <a:srgbClr val="FFFFFF"/>
                </a:solidFill>
              </a:rPr>
              <a:t>Toivo syntyy toiminnasta!</a:t>
            </a:r>
            <a:endParaRPr sz="60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lt1"/>
                </a:solidFill>
              </a:rPr>
              <a:t>Tuusulan kirkonkylän koulun 3. ja 5.luokkalaiset</a:t>
            </a: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https://youtu.be/2oA1m9588aI</a:t>
            </a:r>
            <a:r>
              <a:rPr lang="fi-FI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endParaRPr sz="1350">
              <a:solidFill>
                <a:srgbClr val="0A0A0A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/>
              <a:t>Kokonaisvaltaisen ilmastokasvatuksen malli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4294967295"/>
          </p:nvPr>
        </p:nvSpPr>
        <p:spPr>
          <a:xfrm>
            <a:off x="8007750" y="1825625"/>
            <a:ext cx="334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Tutkimukseen perustuva malli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Sovellettavissa eri ikäisten ilmastokasvatuksen suunnitteluun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Mitkä pyörän osat ovat luonteva osa sinun työtäsi?</a:t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25625"/>
            <a:ext cx="7044225" cy="49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736800" y="6299100"/>
            <a:ext cx="71457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000">
                <a:solidFill>
                  <a:srgbClr val="404040"/>
                </a:solidFill>
              </a:rPr>
              <a:t>Sakari Tolppanen, Essi Aarnio-Linnanvuori, Hannele Cantell &amp; Anna Lehtonen (2017): </a:t>
            </a:r>
            <a:r>
              <a:rPr lang="fi-FI" sz="1000" i="1">
                <a:solidFill>
                  <a:srgbClr val="404040"/>
                </a:solidFill>
              </a:rPr>
              <a:t>Pirullisen ongelman äärellä – Kokonaisvaltaisen ilmastokasvatuksen malli</a:t>
            </a:r>
            <a:r>
              <a:rPr lang="fi-FI" sz="1000">
                <a:solidFill>
                  <a:srgbClr val="404040"/>
                </a:solidFill>
              </a:rPr>
              <a:t>. Kasvatus 48:5.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piirtäminen, merkki&#10;&#10;Kuvaus luotu automaattisesti">
            <a:extLst>
              <a:ext uri="{FF2B5EF4-FFF2-40B4-BE49-F238E27FC236}">
                <a16:creationId xmlns:a16="http://schemas.microsoft.com/office/drawing/2014/main" id="{825C8208-5264-4BBF-9DB8-39370D063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29" r="1" b="262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7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/>
              <a:t>Vihreät riparit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i-FI"/>
              <a:t>Auki kirjoitettuna mitä jotain vihreistä ripareista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/>
              <a:t>Tähän vihreät riparit timantti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hyönteinen, sateenvarjo&#10;&#10;Kuvaus luotu automaattisesti">
            <a:extLst>
              <a:ext uri="{FF2B5EF4-FFF2-40B4-BE49-F238E27FC236}">
                <a16:creationId xmlns:a16="http://schemas.microsoft.com/office/drawing/2014/main" id="{0B9E3EB6-3898-43A0-9C83-A157F124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8640" y="-283242"/>
            <a:ext cx="13632993" cy="75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1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6440BA-EE9F-438F-A6FE-FB737471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B610ED-CBD9-4431-99D2-B6EB5DA4C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dirty="0">
                <a:hlinkClick r:id="rId2"/>
              </a:rPr>
              <a:t>https://evl.fi/plus/seurakuntaelama/kasvatus/rippikoulu</a:t>
            </a:r>
            <a:endParaRPr lang="fi-FI" dirty="0"/>
          </a:p>
          <a:p>
            <a:pPr marL="114300" indent="0">
              <a:buNone/>
            </a:pPr>
            <a:endParaRPr lang="fi-FI" dirty="0"/>
          </a:p>
          <a:p>
            <a:pPr marL="114300" indent="0">
              <a:buNone/>
            </a:pP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Ympäristöisosleiri 8.-10.5. Turun </a:t>
            </a:r>
            <a:r>
              <a:rPr lang="fi-FI" dirty="0" err="1">
                <a:solidFill>
                  <a:schemeClr val="accent2">
                    <a:lumMod val="75000"/>
                  </a:schemeClr>
                </a:solidFill>
              </a:rPr>
              <a:t>Kunstenniemessä</a:t>
            </a:r>
            <a:endParaRPr lang="fi-FI" dirty="0">
              <a:solidFill>
                <a:schemeClr val="accent2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fi-FI" dirty="0"/>
              <a:t>Lisätietoja:</a:t>
            </a:r>
          </a:p>
          <a:p>
            <a:pPr marL="114300" indent="0">
              <a:buNone/>
            </a:pPr>
            <a:r>
              <a:rPr lang="fi-FI" dirty="0">
                <a:hlinkClick r:id="rId3"/>
              </a:rPr>
              <a:t>jari.pulkkinen@evl.fi</a:t>
            </a:r>
            <a:r>
              <a:rPr lang="fi-FI" dirty="0"/>
              <a:t> </a:t>
            </a:r>
          </a:p>
        </p:txBody>
      </p:sp>
      <p:pic>
        <p:nvPicPr>
          <p:cNvPr id="4" name="Google Shape;191;p26">
            <a:extLst>
              <a:ext uri="{FF2B5EF4-FFF2-40B4-BE49-F238E27FC236}">
                <a16:creationId xmlns:a16="http://schemas.microsoft.com/office/drawing/2014/main" id="{102CF5A1-1780-4E69-A660-06BF53D44F76}"/>
              </a:ext>
            </a:extLst>
          </p:cNvPr>
          <p:cNvPicPr preferRelativeResize="0"/>
          <p:nvPr/>
        </p:nvPicPr>
        <p:blipFill rotWithShape="1">
          <a:blip r:embed="rId4"/>
          <a:srcRect t="3707" r="3" b="591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51634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839788" y="2602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>
                <a:solidFill>
                  <a:srgbClr val="38761D"/>
                </a:solidFill>
              </a:rPr>
              <a:t>Vihreän timantin metsästys -peli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5093638" y="1984488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highlight>
                  <a:srgbClr val="FFFFFF"/>
                </a:highlight>
              </a:rPr>
              <a:t>Pelin tavoitteena on kannustaa osallistujia kestävään elämäntapaan omassa arjessa. </a:t>
            </a:r>
            <a:endParaRPr sz="30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highlight>
                  <a:srgbClr val="FFFFFF"/>
                </a:highlight>
              </a:rPr>
              <a:t>Kyseessä on liikunnallinen, leikkimielinen ulkopeli, jossa kisataan kestävän arjen tiedoilla ja taidoilla ja etsitään samalla salaperäistä vihreää timanttia. </a:t>
            </a:r>
            <a:endParaRPr sz="3000"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25" y="2421825"/>
            <a:ext cx="4110334" cy="30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7855" y="86625"/>
            <a:ext cx="1679170" cy="18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839788" y="3843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>
                <a:solidFill>
                  <a:srgbClr val="38761D"/>
                </a:solidFill>
              </a:rPr>
              <a:t>Vihreän timantin metsästys -peli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5093638" y="1984488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highlight>
                  <a:srgbClr val="FFFFFF"/>
                </a:highlight>
              </a:rPr>
              <a:t>Peli on tällä hetkellä testausvaiheessa. Etsimme parhaillaan testiryhmiä kokeilemaan peliä. Peli tulee testausvaiheen jälkeen ladattavaksi wwf:n ja kirkon kasvatus- ja perheasioiden sivuille. </a:t>
            </a:r>
            <a:endParaRPr sz="30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highlight>
                  <a:srgbClr val="FFFFFF"/>
                </a:highlight>
              </a:rPr>
              <a:t>Lisätietoja: </a:t>
            </a:r>
            <a:r>
              <a:rPr lang="fi-FI" sz="30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essi.aarnio-linnanvuori@wwf.fi</a:t>
            </a:r>
            <a:r>
              <a:rPr lang="fi-FI" sz="3000">
                <a:highlight>
                  <a:srgbClr val="FFFFFF"/>
                </a:highlight>
              </a:rPr>
              <a:t> </a:t>
            </a:r>
            <a:endParaRPr sz="30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jari.pulkkinen@evl.fi</a:t>
            </a:r>
            <a:r>
              <a:rPr lang="fi-FI" sz="3000">
                <a:highlight>
                  <a:srgbClr val="FFFFFF"/>
                </a:highlight>
              </a:rPr>
              <a:t>  </a:t>
            </a:r>
            <a:endParaRPr sz="3000"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525" y="2421825"/>
            <a:ext cx="4110334" cy="30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7855" y="86625"/>
            <a:ext cx="1679170" cy="189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/>
              <a:t>Draama ilmastokasvatuksen välineenä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25" y="1764850"/>
            <a:ext cx="8781745" cy="581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768163" y="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/>
              <a:t>kuva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63" y="1134638"/>
            <a:ext cx="3533775" cy="51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F2C4DEA-1AF1-430E-B805-F20735BE2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516" y="1600200"/>
            <a:ext cx="5007543" cy="324311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C859341-2B44-43F3-8EDF-07AAF81A170B}"/>
              </a:ext>
            </a:extLst>
          </p:cNvPr>
          <p:cNvSpPr txBox="1"/>
          <p:nvPr/>
        </p:nvSpPr>
        <p:spPr>
          <a:xfrm>
            <a:off x="6344530" y="2560037"/>
            <a:ext cx="4135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/>
              <a:t>”Opin kuuntelemaan ja ymmärtämään muiden mielipiteitä. Jos olit eri mieltä, koitit vain ymmärtää”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838200" y="0"/>
            <a:ext cx="10910400" cy="6858000"/>
          </a:xfrm>
          <a:prstGeom prst="rect">
            <a:avLst/>
          </a:prstGeom>
          <a:gradFill>
            <a:gsLst>
              <a:gs pos="0">
                <a:srgbClr val="4B8E33"/>
              </a:gs>
              <a:gs pos="25000">
                <a:srgbClr val="4B8E33"/>
              </a:gs>
              <a:gs pos="94000">
                <a:srgbClr val="433C29"/>
              </a:gs>
              <a:gs pos="100000">
                <a:srgbClr val="433C29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2726407" y="1242237"/>
            <a:ext cx="6739200" cy="2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Toivoa nuorille vai </a:t>
            </a:r>
            <a:endParaRPr sz="40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toivoa nuorilta?</a:t>
            </a:r>
            <a:endParaRPr sz="4000"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2725659" y="3941722"/>
            <a:ext cx="67407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fi-FI">
                <a:solidFill>
                  <a:srgbClr val="FFFFFF"/>
                </a:solidFill>
              </a:rPr>
              <a:t>Greta Thunberg 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fi-FI">
                <a:solidFill>
                  <a:srgbClr val="FFFFFF"/>
                </a:solidFill>
              </a:rPr>
              <a:t>YK:n ilmastokokouksessa 23.9.1019</a:t>
            </a:r>
            <a:endParaRPr>
              <a:solidFill>
                <a:srgbClr val="FFFFFF"/>
              </a:solidFill>
            </a:endParaRPr>
          </a:p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i-F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https://www.youtube.com/watch?v=TMrtLsQbaok</a:t>
            </a:r>
            <a:endParaRPr sz="1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768163" y="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8FEC57B-A9AD-4210-8B7F-653CDC5A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08" y="379828"/>
            <a:ext cx="6556594" cy="6223667"/>
          </a:xfrm>
          <a:prstGeom prst="rect">
            <a:avLst/>
          </a:prstGeom>
        </p:spPr>
      </p:pic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6776732" y="1207965"/>
            <a:ext cx="4647105" cy="527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indent="0">
              <a:buNone/>
            </a:pPr>
            <a:r>
              <a:rPr lang="fi-FI" sz="2000" b="1" dirty="0"/>
              <a:t>DIALOGIN KAAVA</a:t>
            </a:r>
            <a:endParaRPr lang="fi-FI" sz="2000" dirty="0"/>
          </a:p>
          <a:p>
            <a:pPr marL="25400" indent="0">
              <a:buNone/>
            </a:pPr>
            <a:r>
              <a:rPr lang="fi-FI" sz="2000" b="1" dirty="0"/>
              <a:t>Aloitus 5 min</a:t>
            </a:r>
            <a:endParaRPr lang="fi-FI" sz="2000" dirty="0"/>
          </a:p>
          <a:p>
            <a:pPr marL="25400" indent="0">
              <a:buNone/>
            </a:pPr>
            <a:r>
              <a:rPr lang="fi-FI" sz="2000" b="1" dirty="0"/>
              <a:t>Alkujuttu 2–3 min</a:t>
            </a:r>
            <a:endParaRPr lang="fi-FI" sz="2000" dirty="0"/>
          </a:p>
          <a:p>
            <a:pPr marL="25400" indent="0">
              <a:buNone/>
            </a:pPr>
            <a:r>
              <a:rPr lang="fi-FI" sz="2000" b="1" dirty="0"/>
              <a:t>Pariporina 5 min</a:t>
            </a:r>
            <a:endParaRPr lang="fi-FI" sz="2000" dirty="0"/>
          </a:p>
          <a:p>
            <a:pPr marL="25400" indent="0">
              <a:spcBef>
                <a:spcPts val="0"/>
              </a:spcBef>
              <a:buNone/>
            </a:pPr>
            <a:r>
              <a:rPr lang="fi-FI" sz="2000" b="1" dirty="0"/>
              <a:t>Avataan yhteinen keskustelu 25 min</a:t>
            </a:r>
            <a:r>
              <a:rPr lang="fi-FI" sz="2000" dirty="0"/>
              <a:t> 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fi-FI" sz="2000" b="1" dirty="0"/>
              <a:t>(Mihin syvennytään 5 min)</a:t>
            </a:r>
            <a:endParaRPr lang="fi-FI" sz="2000" dirty="0"/>
          </a:p>
          <a:p>
            <a:pPr marL="25400" indent="0">
              <a:spcBef>
                <a:spcPts val="0"/>
              </a:spcBef>
              <a:buNone/>
            </a:pPr>
            <a:r>
              <a:rPr lang="fi-FI" sz="2000" b="1" dirty="0"/>
              <a:t>(Jatketaan keskustelua 25 min, 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fi-FI" sz="2000" b="1" dirty="0"/>
              <a:t>mikäli pidempi aika)</a:t>
            </a:r>
            <a:endParaRPr lang="fi-FI" sz="2000" dirty="0"/>
          </a:p>
          <a:p>
            <a:pPr marL="25400" indent="0">
              <a:buNone/>
            </a:pPr>
            <a:r>
              <a:rPr lang="fi-FI" sz="2000" b="1" dirty="0"/>
              <a:t>Oivallusten kirjoittaminen 2–3 min</a:t>
            </a:r>
            <a:endParaRPr lang="fi-FI" sz="2000" dirty="0"/>
          </a:p>
          <a:p>
            <a:pPr marL="25400" indent="0">
              <a:buNone/>
            </a:pPr>
            <a:r>
              <a:rPr lang="fi-FI" sz="2000" b="1" dirty="0"/>
              <a:t>Oivallusten kertominen 3 min</a:t>
            </a:r>
            <a:endParaRPr lang="fi-FI" sz="2000" dirty="0"/>
          </a:p>
          <a:p>
            <a:pPr marL="25400" indent="0">
              <a:buNone/>
            </a:pPr>
            <a:r>
              <a:rPr lang="fi-FI" sz="2000" b="1" dirty="0"/>
              <a:t>Kiitos ja lopetus 2 min </a:t>
            </a:r>
            <a:endParaRPr sz="2000" dirty="0"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/>
              <a:t>kuva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163" y="1134638"/>
            <a:ext cx="3533775" cy="51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3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768163" y="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5180012" y="0"/>
            <a:ext cx="6172200" cy="5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Keskustelun periaatteet: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1. Kuuntele toisia, älä keskeytä tai käynnistä sivukeskusteluja.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2. Osallistu yhteiseen keskusteluun ja käytä kunnioittavaa kieltä.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3. Kerro omasta kokemuksestasi ja omista ajatuksistasi. Yksi asia kerrallaan riittää.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4. Kysy, jos et ihan ymmärrä.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5. Ole läsnä ja kunnioita toisia sekä luottamuksen ilmapiiriä.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6. Pohdi rauhassa ja kokoa. Anna tilaa keskeneräisyydelle. Mitä yhteisestä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keskustelusta opittiin? Mitä oivallettiin?</a:t>
            </a:r>
            <a:endParaRPr sz="2400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/>
              <a:t>kuva</a:t>
            </a: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63" y="1134638"/>
            <a:ext cx="3533775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768163" y="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4771900" y="664025"/>
            <a:ext cx="7028100" cy="56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Keskustelun kulku: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1. Pyydä esittäytymään etunimillä. Luot luottamusta. (5–10 minuuttia)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2. Sitoutukaa yhdessä rakentavan keskustelun pelisääntöihin. (2–5 minuuttia)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3. Herättele alkujutulla aiheeseen (2–15 minuuttia).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4. Käytä parikeskustelua. Parin kanssa jokainen pääsee ääneen, ja keskustelu vauhtiin. Käytä parikeskustelua välillä myös yhteisen keskustelun keskellä. (5–10minuuttia)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5. Avaa koko ryhmän keskustelu. Ohjaa ottamaan parikeskustelussa esille tulleet omat kokemukset puheeksi. Tuo kokemukset keskelle. Käytä tarvittaessa apukysymyksiä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käsiteltävästä teemasta (25–60 minuuttia)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2"/>
          </p:nvPr>
        </p:nvSpPr>
        <p:spPr>
          <a:xfrm>
            <a:off x="839788" y="113465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/>
              <a:t>kuva</a:t>
            </a:r>
            <a:endParaRPr/>
          </a:p>
        </p:txBody>
      </p:sp>
      <p:pic>
        <p:nvPicPr>
          <p:cNvPr id="230" name="Google Shape;2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63" y="1134638"/>
            <a:ext cx="3533775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768163" y="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5147400" y="74225"/>
            <a:ext cx="6172200" cy="5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Keskustelun kulku: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6. Anna kaikille äänille tilaa. Joku puhuu paljon, kannusta häntä kuuntelemaan. Toinen on hiljaisempi, rohkaise häntä kertomaan. Kerro, että saa olla eri mieltä. Keskustelun lopussa ei tarvitse olla samaa mieltä.</a:t>
            </a: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7. Valitkaa syvennettävä teema. Pyydä valitsemaan yksi keskustelusta noussut teema,</a:t>
            </a: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josta erityisesti halutaan keskustella. Jatkakaa siitä syvemmälle. (Valitse tämä kohta, mikäli</a:t>
            </a: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on aikaa. Pariporina 5 minuuttia, päätös 5 minuuttia, keskustelu 25–110 minuuttia)</a:t>
            </a: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8. Kysy, mitä oivalluksia keskustelusta nousi. Pyydä kirjoittamaan ne. Kuunnelkaa</a:t>
            </a: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jokaiselta ainakin yksi oivallus. Kerää tai kuvaa oivallukset. Rippikoulussa oivallukset voi kirjoittaa puhtaaksi ja laittaa seinälle. Muista kiittää kaikkia osallistujia.</a:t>
            </a:r>
            <a:endParaRPr sz="180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/>
              <a:t>(5–20 minuuttia)</a:t>
            </a: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i-FI"/>
              <a:t>kuva</a:t>
            </a:r>
            <a:endParaRPr/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63" y="1134638"/>
            <a:ext cx="3533775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4B8E33"/>
              </a:gs>
              <a:gs pos="25000">
                <a:srgbClr val="4B8E33"/>
              </a:gs>
              <a:gs pos="94000">
                <a:srgbClr val="433C29"/>
              </a:gs>
              <a:gs pos="100000">
                <a:srgbClr val="433C29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Koulutusmahdollisuuksia</a:t>
            </a:r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1"/>
          </p:nvPr>
        </p:nvSpPr>
        <p:spPr>
          <a:xfrm>
            <a:off x="1178925" y="2753925"/>
            <a:ext cx="9833400" cy="3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>
                <a:solidFill>
                  <a:srgbClr val="000000"/>
                </a:solidFill>
              </a:rPr>
              <a:t>WWF</a:t>
            </a:r>
            <a:endParaRPr sz="24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>
                <a:solidFill>
                  <a:srgbClr val="000000"/>
                </a:solidFill>
              </a:rPr>
              <a:t>Koulutusta erityisesti opettajille mutta etenkin pyynnöstä myös muille kohderyhmille.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fi-FI" sz="2000">
                <a:solidFill>
                  <a:srgbClr val="000000"/>
                </a:solidFill>
              </a:rPr>
              <a:t>Osallistava ympäristökasvatus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fi-FI" sz="2000">
                <a:solidFill>
                  <a:srgbClr val="000000"/>
                </a:solidFill>
              </a:rPr>
              <a:t>Ilmastokasvatus, luonnon monimuotoisuus, ulkona oppiminen</a:t>
            </a:r>
            <a:endParaRPr sz="2000">
              <a:solidFill>
                <a:srgbClr val="000000"/>
              </a:solidFill>
            </a:endParaRPr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/>
              <a:t>Nuori kirkko ry</a:t>
            </a:r>
            <a:endParaRPr sz="2400"/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/>
              <a:t>Luonto seurakunnan kasvatuksen toimintaympäristönä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-FI" sz="2000"/>
              <a:t>kaikille ikäryhmille tai räätälöiden tietylle ikäryhmälle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-FI" sz="2000"/>
              <a:t>ympäristökasvatussuunnitelman rakentamisen avuksi</a:t>
            </a:r>
            <a:endParaRPr sz="2000"/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/>
              <a:t>Radikaali toivo - ilmastokriisistä kestävään tulevaisuuteen (ei varmistunut)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fi-FI" sz="2000"/>
              <a:t>Toivon rakentamisen työkaluja ja askeleita kohti rohkeita tekoja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000">
                <a:solidFill>
                  <a:srgbClr val="000000"/>
                </a:solidFill>
              </a:rPr>
              <a:t>Luonto ja hiljaisuuden viljely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fi-FI" sz="2000">
                <a:solidFill>
                  <a:srgbClr val="000000"/>
                </a:solidFill>
              </a:rPr>
              <a:t>spiritualiteettin vahvistumista ja ekologista elämäntapaa luontokokemusten ja hiljaisuuden avulla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/>
          <p:nvPr/>
        </p:nvSpPr>
        <p:spPr>
          <a:xfrm>
            <a:off x="355601" y="0"/>
            <a:ext cx="11480400" cy="2754000"/>
          </a:xfrm>
          <a:prstGeom prst="rect">
            <a:avLst/>
          </a:prstGeom>
          <a:gradFill>
            <a:gsLst>
              <a:gs pos="0">
                <a:srgbClr val="4B8E33"/>
              </a:gs>
              <a:gs pos="25000">
                <a:srgbClr val="4B8E33"/>
              </a:gs>
              <a:gs pos="94000">
                <a:srgbClr val="433C29"/>
              </a:gs>
              <a:gs pos="100000">
                <a:srgbClr val="433C29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1179226" y="826680"/>
            <a:ext cx="983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Materiaalia ilmastotoivon rakentamiseen</a:t>
            </a:r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969075" y="2615550"/>
            <a:ext cx="10525500" cy="4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01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>
                <a:solidFill>
                  <a:srgbClr val="000000"/>
                </a:solidFill>
              </a:rPr>
              <a:t>mappa.fi</a:t>
            </a:r>
            <a:endParaRPr sz="2400">
              <a:solidFill>
                <a:srgbClr val="000000"/>
              </a:solidFill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>
                <a:solidFill>
                  <a:srgbClr val="000000"/>
                </a:solidFill>
              </a:rPr>
              <a:t>wwf.fi</a:t>
            </a:r>
            <a:endParaRPr sz="2400">
              <a:solidFill>
                <a:srgbClr val="000000"/>
              </a:solidFill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>
                <a:solidFill>
                  <a:srgbClr val="000000"/>
                </a:solidFill>
              </a:rPr>
              <a:t>ilmastokirjo.fi</a:t>
            </a:r>
            <a:endParaRPr sz="2400">
              <a:solidFill>
                <a:srgbClr val="000000"/>
              </a:solidFill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>
                <a:solidFill>
                  <a:srgbClr val="000000"/>
                </a:solidFill>
              </a:rPr>
              <a:t>toivoajatoimintaa.fi</a:t>
            </a:r>
            <a:endParaRPr sz="2400">
              <a:solidFill>
                <a:srgbClr val="000000"/>
              </a:solidFill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>
              <a:solidFill>
                <a:srgbClr val="000000"/>
              </a:solidFill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 u="sng"/>
              <a:t>Tietoa ilmastonmuutoksesta ja ekologisesta jälleenrakennuksesta:</a:t>
            </a:r>
            <a:endParaRPr sz="2400" u="sng"/>
          </a:p>
          <a:p>
            <a:pPr marL="228600" lvl="0" indent="-101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/>
              <a:t>eko.bios.fi</a:t>
            </a:r>
            <a:endParaRPr sz="2400"/>
          </a:p>
          <a:p>
            <a:pPr marL="228600" lvl="0" indent="-101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/>
              <a:t>ilmasto.org</a:t>
            </a:r>
            <a:endParaRPr sz="2400"/>
          </a:p>
          <a:p>
            <a:pPr marL="228600" lvl="0" indent="-101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/>
              <a:t>Opiskele ilmastoasiaa: ilmastonyt.fi</a:t>
            </a:r>
            <a:endParaRPr sz="2400"/>
          </a:p>
          <a:p>
            <a:pPr marL="228600" lvl="0" indent="-101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  <a:p>
            <a:pPr marL="228600" lvl="0" indent="-101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2400" u="sng"/>
              <a:t>Tutkimus suomalaisten ilmastotunteista:</a:t>
            </a:r>
            <a:endParaRPr sz="2400" u="sng"/>
          </a:p>
          <a:p>
            <a:pPr marL="228600" lvl="0" indent="-101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fi-FI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media.sitra.fi/2019/08/21153439/ilmastotunteet-2019-kyselytutkimuksen-tulokset.pdf</a:t>
            </a:r>
            <a:endParaRPr sz="1800"/>
          </a:p>
          <a:p>
            <a:pPr marL="228600" lvl="0" indent="-101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  <a:p>
            <a:pPr marL="2286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/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rgbClr val="4B8E33"/>
              </a:gs>
              <a:gs pos="25000">
                <a:srgbClr val="4B8E33"/>
              </a:gs>
              <a:gs pos="94000">
                <a:srgbClr val="433C29"/>
              </a:gs>
              <a:gs pos="100000">
                <a:srgbClr val="433C29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fi-FI" sz="6600" dirty="0">
                <a:solidFill>
                  <a:srgbClr val="FFFFFF"/>
                </a:solidFill>
              </a:rPr>
              <a:t>Kiitos!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D9F83C6-5D4E-41DA-A7B3-FE858B9DA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571"/>
            <a:ext cx="2180492" cy="8285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2C01E40-4E1D-4091-8CA7-35799A626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2288" y="5710314"/>
            <a:ext cx="928835" cy="10499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538E9A-C00D-4A9C-ADF5-20674A6F1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71" y="5924571"/>
            <a:ext cx="1729640" cy="9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0" y="0"/>
            <a:ext cx="54468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433C29"/>
              </a:gs>
              <a:gs pos="100000">
                <a:srgbClr val="433C29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8575" y="1642225"/>
            <a:ext cx="4647600" cy="3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Nuoret ovat huolissaan ilmaston- muutoksesta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6656000" y="1457425"/>
            <a:ext cx="4687500" cy="42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000">
                <a:latin typeface="Calibri"/>
                <a:ea typeface="Calibri"/>
                <a:cs typeface="Calibri"/>
                <a:sym typeface="Calibri"/>
              </a:rPr>
              <a:t>Nuorisobarometrin 2018 mukaan 67% nuorista kokee erittäin tai melko paljon turvattomuutta ilmastonmuutoksen vuoksi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433C29"/>
              </a:gs>
              <a:gs pos="100000">
                <a:srgbClr val="433C29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0" y="1673225"/>
            <a:ext cx="5181600" cy="402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Ilmastonmuutos on ihmisen aiheuttamaa</a:t>
            </a:r>
            <a:endParaRPr sz="4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6172200" y="1444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000">
                <a:solidFill>
                  <a:srgbClr val="000000"/>
                </a:solidFill>
              </a:rPr>
              <a:t>Ilmastonmuutoksen toden- peräisyydestä ei ole epäselvyyttä: yli 97% ilmastotutkijoista katsoo, että ilmastonmuutos on ihmisen aiheuttamaa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000">
                <a:solidFill>
                  <a:srgbClr val="000000"/>
                </a:solidFill>
              </a:rPr>
              <a:t>Ilmastoskeptikot saavat kuitenkin mediassa paljon huomiota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0" y="0"/>
            <a:ext cx="54468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433C29"/>
              </a:gs>
              <a:gs pos="100000">
                <a:srgbClr val="433C29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0" y="1999025"/>
            <a:ext cx="5181600" cy="402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>
                <a:solidFill>
                  <a:srgbClr val="FFFFFF"/>
                </a:solidFill>
              </a:rPr>
              <a:t>Ilmastonmuutos johtuu kasvihuonekaasu- päästöjen lisääntymisestä</a:t>
            </a:r>
            <a:endParaRPr sz="4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6172200" y="1444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rgbClr val="000000"/>
                </a:solidFill>
              </a:rPr>
              <a:t>Kasvihuoneilmiö voimistuu, kun kasvihuonekaasujen määrä ilmakehässä kasvaa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rgbClr val="000000"/>
                </a:solidFill>
              </a:rPr>
              <a:t>Tärkein päästölähde on fossiiliset polttoaineet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3000">
                <a:solidFill>
                  <a:srgbClr val="000000"/>
                </a:solidFill>
              </a:rPr>
              <a:t>Metsien hakkuut ja ruoantuotanto ovat myös keskeisiä kysymyksiä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433C29"/>
              </a:gs>
              <a:gs pos="100000">
                <a:srgbClr val="433C29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Ilmastonmuutos lisää sään ääri-ilmiöitä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6250750" y="1149750"/>
            <a:ext cx="5222400" cy="4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595959"/>
                </a:solidFill>
              </a:rPr>
              <a:t>Rankkasateet, myrskyt ja tulvat lisääntyvät.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595959"/>
                </a:solidFill>
              </a:rPr>
              <a:t>Toisaalta myös kuivuus lisääntyy. </a:t>
            </a:r>
            <a:endParaRPr sz="24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0" y="0"/>
            <a:ext cx="54468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433C29"/>
              </a:gs>
              <a:gs pos="100000">
                <a:srgbClr val="433C29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640079" y="2023236"/>
            <a:ext cx="3659700" cy="28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Miten päästöjä vähennetään?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5943050" y="1149750"/>
            <a:ext cx="5530200" cy="48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F</a:t>
            </a:r>
            <a:r>
              <a:rPr lang="fi-FI" sz="2400">
                <a:solidFill>
                  <a:srgbClr val="404040"/>
                </a:solidFill>
              </a:rPr>
              <a:t>ossiilisista polttoaineista luopuminen</a:t>
            </a:r>
            <a:endParaRPr sz="24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K</a:t>
            </a:r>
            <a:r>
              <a:rPr lang="fi-FI" sz="2400">
                <a:solidFill>
                  <a:srgbClr val="404040"/>
                </a:solidFill>
              </a:rPr>
              <a:t>estävien uusiutuvien energiamuotojen käyttö</a:t>
            </a:r>
            <a:endParaRPr sz="24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E</a:t>
            </a:r>
            <a:r>
              <a:rPr lang="fi-FI" sz="2400">
                <a:solidFill>
                  <a:srgbClr val="404040"/>
                </a:solidFill>
              </a:rPr>
              <a:t>nergian säästö ja energiatehokkuus</a:t>
            </a:r>
            <a:endParaRPr sz="24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L</a:t>
            </a:r>
            <a:r>
              <a:rPr lang="fi-FI" sz="2400">
                <a:solidFill>
                  <a:srgbClr val="404040"/>
                </a:solidFill>
              </a:rPr>
              <a:t>iikenteen sähköistäminen</a:t>
            </a:r>
            <a:endParaRPr sz="24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M</a:t>
            </a:r>
            <a:r>
              <a:rPr lang="fi-FI" sz="2400">
                <a:solidFill>
                  <a:srgbClr val="404040"/>
                </a:solidFill>
              </a:rPr>
              <a:t>etsäkadon pysäyttäminen</a:t>
            </a:r>
            <a:endParaRPr sz="24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L</a:t>
            </a:r>
            <a:r>
              <a:rPr lang="fi-FI" sz="2400">
                <a:solidFill>
                  <a:srgbClr val="404040"/>
                </a:solidFill>
              </a:rPr>
              <a:t>uonnollisten hiilinielujen kasvattaminen</a:t>
            </a:r>
            <a:endParaRPr sz="24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chemeClr val="dk1"/>
                </a:solidFill>
              </a:rPr>
              <a:t>K</a:t>
            </a:r>
            <a:r>
              <a:rPr lang="fi-FI" sz="2400">
                <a:solidFill>
                  <a:srgbClr val="404040"/>
                </a:solidFill>
              </a:rPr>
              <a:t>asvipainotteinen ruoka</a:t>
            </a:r>
            <a:endParaRPr sz="24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0" y="0"/>
            <a:ext cx="54468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rgbClr val="433C29"/>
              </a:gs>
              <a:gs pos="100000">
                <a:srgbClr val="433C29"/>
              </a:gs>
            </a:gsLst>
            <a:lin ang="419989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640079" y="2023236"/>
            <a:ext cx="3659700" cy="28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FFFF"/>
                </a:solidFill>
              </a:rPr>
              <a:t>Miksi lihasta puhutaan niin paljon?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425" y="437225"/>
            <a:ext cx="6748699" cy="598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8946975" y="6422200"/>
            <a:ext cx="25263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>
                <a:latin typeface="Calibri"/>
                <a:ea typeface="Calibri"/>
                <a:cs typeface="Calibri"/>
                <a:sym typeface="Calibri"/>
              </a:rPr>
              <a:t>Kuva: WWF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636668" y="640080"/>
            <a:ext cx="10915200" cy="5263200"/>
          </a:xfrm>
          <a:prstGeom prst="rect">
            <a:avLst/>
          </a:prstGeom>
          <a:noFill/>
          <a:ln w="3175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801520" y="802767"/>
            <a:ext cx="10585200" cy="4937700"/>
          </a:xfrm>
          <a:prstGeom prst="rect">
            <a:avLst/>
          </a:prstGeom>
          <a:solidFill>
            <a:srgbClr val="3F76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120624" y="1122807"/>
            <a:ext cx="9954300" cy="4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fi-FI" sz="6000">
                <a:solidFill>
                  <a:srgbClr val="FFFFFF"/>
                </a:solidFill>
              </a:rPr>
              <a:t>Ekologinen jälleenrakentaminen</a:t>
            </a:r>
            <a:br>
              <a:rPr lang="fi-FI" sz="6000">
                <a:solidFill>
                  <a:srgbClr val="FFFFFF"/>
                </a:solidFill>
              </a:rPr>
            </a:br>
            <a:r>
              <a:rPr lang="fi-FI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https://eko.bios.fi/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endParaRPr sz="1350">
              <a:solidFill>
                <a:srgbClr val="0A0A0A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hreä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853</Words>
  <Application>Microsoft Office PowerPoint</Application>
  <PresentationFormat>Laajakuva</PresentationFormat>
  <Paragraphs>162</Paragraphs>
  <Slides>26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Ilmastotoivo</vt:lpstr>
      <vt:lpstr>Toivoa nuorille vai  toivoa nuorilta?</vt:lpstr>
      <vt:lpstr>Nuoret ovat huolissaan ilmaston- muutoksesta</vt:lpstr>
      <vt:lpstr>PowerPoint-esitys</vt:lpstr>
      <vt:lpstr>PowerPoint-esitys</vt:lpstr>
      <vt:lpstr>Ilmastonmuutos lisää sään ääri-ilmiöitä</vt:lpstr>
      <vt:lpstr>Miten päästöjä vähennetään?</vt:lpstr>
      <vt:lpstr>Miksi lihasta puhutaan niin paljon?</vt:lpstr>
      <vt:lpstr> Ekologinen jälleenrakentaminen https://eko.bios.fi/   </vt:lpstr>
      <vt:lpstr>“Toivoa ei ole niin kauan, kun emme toimi.”  Nuoret ilmastomielenosoittajat Helsingissä 27.9.2019    Toivo syntyy toiminnasta!   Tuusulan kirkonkylän koulun 3. ja 5.luokkalaiset https://youtu.be/2oA1m9588aI  </vt:lpstr>
      <vt:lpstr>Kokonaisvaltaisen ilmastokasvatuksen malli</vt:lpstr>
      <vt:lpstr>PowerPoint-esitys</vt:lpstr>
      <vt:lpstr>Vihreät riparit</vt:lpstr>
      <vt:lpstr>PowerPoint-esitys</vt:lpstr>
      <vt:lpstr>PowerPoint-esitys</vt:lpstr>
      <vt:lpstr>Vihreän timantin metsästys -peli</vt:lpstr>
      <vt:lpstr>Vihreän timantin metsästys -peli</vt:lpstr>
      <vt:lpstr>Draama ilmastokasvatuksen välineenä</vt:lpstr>
      <vt:lpstr>PowerPoint-esitys</vt:lpstr>
      <vt:lpstr>PowerPoint-esitys</vt:lpstr>
      <vt:lpstr>PowerPoint-esitys</vt:lpstr>
      <vt:lpstr>PowerPoint-esitys</vt:lpstr>
      <vt:lpstr>PowerPoint-esitys</vt:lpstr>
      <vt:lpstr>Koulutusmahdollisuuksia</vt:lpstr>
      <vt:lpstr>Materiaalia ilmastotoivon rakentamiseen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Ilmastotoivo</dc:title>
  <dc:creator>Pulkkinen Jari</dc:creator>
  <cp:lastModifiedBy>Pulkkinen Jari</cp:lastModifiedBy>
  <cp:revision>1</cp:revision>
  <dcterms:created xsi:type="dcterms:W3CDTF">2020-01-14T11:57:16Z</dcterms:created>
  <dcterms:modified xsi:type="dcterms:W3CDTF">2020-01-14T11:58:30Z</dcterms:modified>
</cp:coreProperties>
</file>