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charts/chart1.xml" ContentType="application/vnd.openxmlformats-officedocument.drawingml.chart+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charts/chart2.xml" ContentType="application/vnd.openxmlformats-officedocument.drawingml.chart+xml"/>
  <Override PartName="/ppt/charts/chart3.xml" ContentType="application/vnd.openxmlformats-officedocument.drawingml.chart+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charts/chart4.xml" ContentType="application/vnd.openxmlformats-officedocument.drawingml.chart+xml"/>
  <Override PartName="/ppt/charts/chart5.xml" ContentType="application/vnd.openxmlformats-officedocument.drawingml.chart+xml"/>
  <Override PartName="/ppt/tags/tag9.xml" ContentType="application/vnd.openxmlformats-officedocument.presentationml.tags+xml"/>
  <Override PartName="/ppt/tags/tag10.xml" ContentType="application/vnd.openxmlformats-officedocument.presentationml.tags+xml"/>
  <Override PartName="/ppt/charts/chart6.xml" ContentType="application/vnd.openxmlformats-officedocument.drawingml.chart+xml"/>
  <Override PartName="/ppt/tags/tag11.xml" ContentType="application/vnd.openxmlformats-officedocument.presentationml.tags+xml"/>
  <Override PartName="/ppt/tags/tag12.xml" ContentType="application/vnd.openxmlformats-officedocument.presentationml.tags+xml"/>
  <Override PartName="/ppt/charts/chart7.xml" ContentType="application/vnd.openxmlformats-officedocument.drawingml.chart+xml"/>
  <Override PartName="/ppt/tags/tag13.xml" ContentType="application/vnd.openxmlformats-officedocument.presentationml.tags+xml"/>
  <Override PartName="/ppt/tags/tag14.xml" ContentType="application/vnd.openxmlformats-officedocument.presentationml.tags+xml"/>
  <Override PartName="/ppt/charts/chart8.xml" ContentType="application/vnd.openxmlformats-officedocument.drawingml.chart+xml"/>
  <Override PartName="/ppt/tags/tag15.xml" ContentType="application/vnd.openxmlformats-officedocument.presentationml.tags+xml"/>
  <Override PartName="/ppt/tags/tag16.xml" ContentType="application/vnd.openxmlformats-officedocument.presentationml.tags+xml"/>
  <Override PartName="/ppt/charts/chart9.xml" ContentType="application/vnd.openxmlformats-officedocument.drawingml.chart+xml"/>
  <Override PartName="/ppt/tags/tag17.xml" ContentType="application/vnd.openxmlformats-officedocument.presentationml.tags+xml"/>
  <Override PartName="/ppt/tags/tag18.xml" ContentType="application/vnd.openxmlformats-officedocument.presentationml.tags+xml"/>
  <Override PartName="/ppt/charts/chart10.xml" ContentType="application/vnd.openxmlformats-officedocument.drawingml.chart+xml"/>
  <Override PartName="/ppt/tags/tag19.xml" ContentType="application/vnd.openxmlformats-officedocument.presentationml.tags+xml"/>
  <Override PartName="/ppt/tags/tag20.xml" ContentType="application/vnd.openxmlformats-officedocument.presentationml.tags+xml"/>
  <Override PartName="/ppt/charts/chart11.xml" ContentType="application/vnd.openxmlformats-officedocument.drawingml.chart+xml"/>
  <Override PartName="/ppt/tags/tag21.xml" ContentType="application/vnd.openxmlformats-officedocument.presentationml.tags+xml"/>
  <Override PartName="/ppt/tags/tag22.xml" ContentType="application/vnd.openxmlformats-officedocument.presentationml.tags+xml"/>
  <Override PartName="/ppt/charts/chart12.xml" ContentType="application/vnd.openxmlformats-officedocument.drawingml.chart+xml"/>
  <Override PartName="/ppt/tags/tag23.xml" ContentType="application/vnd.openxmlformats-officedocument.presentationml.tags+xml"/>
  <Override PartName="/ppt/tags/tag24.xml" ContentType="application/vnd.openxmlformats-officedocument.presentationml.tags+xml"/>
  <Override PartName="/ppt/charts/chart13.xml" ContentType="application/vnd.openxmlformats-officedocument.drawingml.chart+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charts/chart14.xml" ContentType="application/vnd.openxmlformats-officedocument.drawingml.chart+xml"/>
  <Override PartName="/ppt/charts/chart15.xml" ContentType="application/vnd.openxmlformats-officedocument.drawingml.chart+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charts/chart16.xml" ContentType="application/vnd.openxmlformats-officedocument.drawingml.chart+xml"/>
  <Override PartName="/ppt/charts/chart17.xml" ContentType="application/vnd.openxmlformats-officedocument.drawingml.chart+xml"/>
  <Override PartName="/ppt/tags/tag31.xml" ContentType="application/vnd.openxmlformats-officedocument.presentationml.tags+xml"/>
  <Override PartName="/ppt/tags/tag32.xml" ContentType="application/vnd.openxmlformats-officedocument.presentationml.tags+xml"/>
  <Override PartName="/ppt/charts/chart18.xml" ContentType="application/vnd.openxmlformats-officedocument.drawingml.chart+xml"/>
  <Override PartName="/ppt/tags/tag33.xml" ContentType="application/vnd.openxmlformats-officedocument.presentationml.tags+xml"/>
  <Override PartName="/ppt/tags/tag34.xml" ContentType="application/vnd.openxmlformats-officedocument.presentationml.tags+xml"/>
  <Override PartName="/ppt/charts/chart19.xml" ContentType="application/vnd.openxmlformats-officedocument.drawingml.chart+xml"/>
  <Override PartName="/ppt/tags/tag35.xml" ContentType="application/vnd.openxmlformats-officedocument.presentationml.tags+xml"/>
  <Override PartName="/ppt/tags/tag36.xml" ContentType="application/vnd.openxmlformats-officedocument.presentationml.tags+xml"/>
  <Override PartName="/ppt/charts/chart20.xml" ContentType="application/vnd.openxmlformats-officedocument.drawingml.chart+xml"/>
  <Override PartName="/ppt/tags/tag37.xml" ContentType="application/vnd.openxmlformats-officedocument.presentationml.tags+xml"/>
  <Override PartName="/ppt/tags/tag38.xml" ContentType="application/vnd.openxmlformats-officedocument.presentationml.tags+xml"/>
  <Override PartName="/ppt/charts/chart21.xml" ContentType="application/vnd.openxmlformats-officedocument.drawingml.chart+xml"/>
  <Override PartName="/ppt/tags/tag39.xml" ContentType="application/vnd.openxmlformats-officedocument.presentationml.tags+xml"/>
  <Override PartName="/ppt/tags/tag40.xml" ContentType="application/vnd.openxmlformats-officedocument.presentationml.tags+xml"/>
  <Override PartName="/ppt/charts/chart22.xml" ContentType="application/vnd.openxmlformats-officedocument.drawingml.chart+xml"/>
  <Override PartName="/ppt/tags/tag41.xml" ContentType="application/vnd.openxmlformats-officedocument.presentationml.tags+xml"/>
  <Override PartName="/ppt/tags/tag42.xml" ContentType="application/vnd.openxmlformats-officedocument.presentationml.tags+xml"/>
  <Override PartName="/ppt/charts/chart23.xml" ContentType="application/vnd.openxmlformats-officedocument.drawingml.chart+xml"/>
  <Override PartName="/ppt/tags/tag43.xml" ContentType="application/vnd.openxmlformats-officedocument.presentationml.tags+xml"/>
  <Override PartName="/ppt/tags/tag44.xml" ContentType="application/vnd.openxmlformats-officedocument.presentationml.tags+xml"/>
  <Override PartName="/ppt/charts/chart24.xml" ContentType="application/vnd.openxmlformats-officedocument.drawingml.chart+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charts/chart25.xml" ContentType="application/vnd.openxmlformats-officedocument.drawingml.chart+xml"/>
  <Override PartName="/ppt/charts/chart26.xml" ContentType="application/vnd.openxmlformats-officedocument.drawingml.chart+xml"/>
  <Override PartName="/ppt/tags/tag48.xml" ContentType="application/vnd.openxmlformats-officedocument.presentationml.tags+xml"/>
  <Override PartName="/ppt/tags/tag49.xml" ContentType="application/vnd.openxmlformats-officedocument.presentationml.tags+xml"/>
  <Override PartName="/ppt/charts/chart27.xml" ContentType="application/vnd.openxmlformats-officedocument.drawingml.chart+xml"/>
  <Override PartName="/ppt/tags/tag50.xml" ContentType="application/vnd.openxmlformats-officedocument.presentationml.tags+xml"/>
  <Override PartName="/ppt/tags/tag51.xml" ContentType="application/vnd.openxmlformats-officedocument.presentationml.tags+xml"/>
  <Override PartName="/ppt/charts/chart28.xml" ContentType="application/vnd.openxmlformats-officedocument.drawingml.chart+xml"/>
  <Override PartName="/ppt/tags/tag52.xml" ContentType="application/vnd.openxmlformats-officedocument.presentationml.tags+xml"/>
  <Override PartName="/ppt/tags/tag53.xml" ContentType="application/vnd.openxmlformats-officedocument.presentationml.tags+xml"/>
  <Override PartName="/ppt/charts/chart29.xml" ContentType="application/vnd.openxmlformats-officedocument.drawingml.chart+xml"/>
  <Override PartName="/ppt/tags/tag54.xml" ContentType="application/vnd.openxmlformats-officedocument.presentationml.tags+xml"/>
  <Override PartName="/ppt/tags/tag55.xml" ContentType="application/vnd.openxmlformats-officedocument.presentationml.tags+xml"/>
  <Override PartName="/ppt/charts/chart30.xml" ContentType="application/vnd.openxmlformats-officedocument.drawingml.chart+xml"/>
  <Override PartName="/ppt/tags/tag56.xml" ContentType="application/vnd.openxmlformats-officedocument.presentationml.tags+xml"/>
  <Override PartName="/ppt/tags/tag57.xml" ContentType="application/vnd.openxmlformats-officedocument.presentationml.tags+xml"/>
  <Override PartName="/ppt/charts/chart31.xml" ContentType="application/vnd.openxmlformats-officedocument.drawingml.chart+xml"/>
  <Override PartName="/ppt/tags/tag58.xml" ContentType="application/vnd.openxmlformats-officedocument.presentationml.tags+xml"/>
  <Override PartName="/ppt/tags/tag59.xml" ContentType="application/vnd.openxmlformats-officedocument.presentationml.tags+xml"/>
  <Override PartName="/ppt/charts/chart32.xml" ContentType="application/vnd.openxmlformats-officedocument.drawingml.chart+xml"/>
  <Override PartName="/ppt/tags/tag60.xml" ContentType="application/vnd.openxmlformats-officedocument.presentationml.tags+xml"/>
  <Override PartName="/ppt/tags/tag61.xml" ContentType="application/vnd.openxmlformats-officedocument.presentationml.tags+xml"/>
  <Override PartName="/ppt/charts/chart33.xml" ContentType="application/vnd.openxmlformats-officedocument.drawingml.chart+xml"/>
  <Override PartName="/ppt/tags/tag62.xml" ContentType="application/vnd.openxmlformats-officedocument.presentationml.tags+xml"/>
  <Override PartName="/ppt/tags/tag63.xml" ContentType="application/vnd.openxmlformats-officedocument.presentationml.tags+xml"/>
  <Override PartName="/ppt/charts/chart34.xml" ContentType="application/vnd.openxmlformats-officedocument.drawingml.chart+xml"/>
  <Override PartName="/ppt/tags/tag64.xml" ContentType="application/vnd.openxmlformats-officedocument.presentationml.tags+xml"/>
  <Override PartName="/ppt/tags/tag65.xml" ContentType="application/vnd.openxmlformats-officedocument.presentationml.tags+xml"/>
  <Override PartName="/ppt/charts/chart35.xml" ContentType="application/vnd.openxmlformats-officedocument.drawingml.chart+xml"/>
  <Override PartName="/ppt/tags/tag66.xml" ContentType="application/vnd.openxmlformats-officedocument.presentationml.tags+xml"/>
  <Override PartName="/ppt/tags/tag67.xml" ContentType="application/vnd.openxmlformats-officedocument.presentationml.tags+xml"/>
  <Override PartName="/ppt/charts/chart36.xml" ContentType="application/vnd.openxmlformats-officedocument.drawingml.chart+xml"/>
  <Override PartName="/ppt/tags/tag68.xml" ContentType="application/vnd.openxmlformats-officedocument.presentationml.tags+xml"/>
  <Override PartName="/ppt/tags/tag69.xml" ContentType="application/vnd.openxmlformats-officedocument.presentationml.tags+xml"/>
  <Override PartName="/ppt/charts/chart37.xml" ContentType="application/vnd.openxmlformats-officedocument.drawingml.chart+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charts/chart38.xml" ContentType="application/vnd.openxmlformats-officedocument.drawingml.chart+xml"/>
  <Override PartName="/ppt/charts/chart3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5" r:id="rId5"/>
    <p:sldMasterId id="2147483696" r:id="rId6"/>
  </p:sldMasterIdLst>
  <p:notesMasterIdLst>
    <p:notesMasterId r:id="rId43"/>
  </p:notesMasterIdLst>
  <p:sldIdLst>
    <p:sldId id="325" r:id="rId7"/>
    <p:sldId id="257" r:id="rId8"/>
    <p:sldId id="293" r:id="rId9"/>
    <p:sldId id="294" r:id="rId10"/>
    <p:sldId id="262" r:id="rId11"/>
    <p:sldId id="295" r:id="rId12"/>
    <p:sldId id="296" r:id="rId13"/>
    <p:sldId id="297" r:id="rId14"/>
    <p:sldId id="298" r:id="rId15"/>
    <p:sldId id="299" r:id="rId16"/>
    <p:sldId id="300" r:id="rId17"/>
    <p:sldId id="301" r:id="rId18"/>
    <p:sldId id="302" r:id="rId19"/>
    <p:sldId id="303" r:id="rId20"/>
    <p:sldId id="307" r:id="rId21"/>
    <p:sldId id="304" r:id="rId22"/>
    <p:sldId id="305" r:id="rId23"/>
    <p:sldId id="306" r:id="rId24"/>
    <p:sldId id="308" r:id="rId25"/>
    <p:sldId id="309" r:id="rId26"/>
    <p:sldId id="310" r:id="rId27"/>
    <p:sldId id="311" r:id="rId28"/>
    <p:sldId id="312" r:id="rId29"/>
    <p:sldId id="269" r:id="rId30"/>
    <p:sldId id="313" r:id="rId31"/>
    <p:sldId id="322" r:id="rId32"/>
    <p:sldId id="323" r:id="rId33"/>
    <p:sldId id="314" r:id="rId34"/>
    <p:sldId id="315" r:id="rId35"/>
    <p:sldId id="316" r:id="rId36"/>
    <p:sldId id="317" r:id="rId37"/>
    <p:sldId id="318" r:id="rId38"/>
    <p:sldId id="320" r:id="rId39"/>
    <p:sldId id="321" r:id="rId40"/>
    <p:sldId id="324" r:id="rId41"/>
    <p:sldId id="409" r:id="rId42"/>
  </p:sldIdLst>
  <p:sldSz cx="12192000" cy="6858000"/>
  <p:notesSz cx="6811963" cy="994251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599E"/>
    <a:srgbClr val="70AD47"/>
    <a:srgbClr val="B9E6FD"/>
    <a:srgbClr val="262626"/>
    <a:srgbClr val="E1E1E1"/>
    <a:srgbClr val="CDCDCD"/>
    <a:srgbClr val="4A7040"/>
    <a:srgbClr val="B3D79D"/>
    <a:srgbClr val="C10F70"/>
    <a:srgbClr val="F39F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Normaali tyyli 2 - Korostu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03447BB-5D67-496B-8E87-E561075AD55C}" styleName="Tumma tyyli 1 - Korostus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238" autoAdjust="0"/>
    <p:restoredTop sz="94660"/>
  </p:normalViewPr>
  <p:slideViewPr>
    <p:cSldViewPr snapToGrid="0">
      <p:cViewPr varScale="1">
        <p:scale>
          <a:sx n="68" d="100"/>
          <a:sy n="68" d="100"/>
        </p:scale>
        <p:origin x="76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970417605752449"/>
          <c:y val="1.7169949247060296E-2"/>
          <c:w val="0.46191818271404006"/>
          <c:h val="0.91677060924413623"/>
        </c:manualLayout>
      </c:layout>
      <c:barChart>
        <c:barDir val="bar"/>
        <c:grouping val="clustered"/>
        <c:varyColors val="0"/>
        <c:ser>
          <c:idx val="0"/>
          <c:order val="0"/>
          <c:tx>
            <c:strRef>
              <c:f>Taul1!$B$4</c:f>
              <c:strCache>
                <c:ptCount val="1"/>
                <c:pt idx="0">
                  <c:v>2021, n=1094</c:v>
                </c:pt>
              </c:strCache>
            </c:strRef>
          </c:tx>
          <c:spPr>
            <a:solidFill>
              <a:srgbClr val="4DA7BC"/>
            </a:solidFill>
          </c:spPr>
          <c:invertIfNegative val="0"/>
          <c:dLbls>
            <c:numFmt formatCode="#,##0" sourceLinked="0"/>
            <c:spPr>
              <a:noFill/>
              <a:ln>
                <a:noFill/>
              </a:ln>
              <a:effectLst/>
            </c:spPr>
            <c:txPr>
              <a:bodyPr wrap="square" lIns="38100" tIns="19050" rIns="38100" bIns="19050" anchor="ctr">
                <a:spAutoFit/>
              </a:bodyPr>
              <a:lstStyle/>
              <a:p>
                <a:pPr>
                  <a:defRPr sz="1100"/>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Taul1!$A$5:$A$22</c:f>
              <c:strCache>
                <c:ptCount val="18"/>
                <c:pt idx="0">
                  <c:v>Liikunta ja urheilu</c:v>
                </c:pt>
                <c:pt idx="1">
                  <c:v>Lapset</c:v>
                </c:pt>
                <c:pt idx="2">
                  <c:v>Nuoret</c:v>
                </c:pt>
                <c:pt idx="3">
                  <c:v>Asukas-, asuinalue- tai kylätoiminta</c:v>
                </c:pt>
                <c:pt idx="4">
                  <c:v>Seniorit ja ikäihmiset</c:v>
                </c:pt>
                <c:pt idx="5">
                  <c:v>Luonto, ympäristö, eläintensuojelu</c:v>
                </c:pt>
                <c:pt idx="6">
                  <c:v>Ev.lut. seurakuntien vapaaehtoistoiminta</c:v>
                </c:pt>
                <c:pt idx="7">
                  <c:v>Poliittinen toiminta</c:v>
                </c:pt>
                <c:pt idx="8">
                  <c:v>Sosiaali- ja terveysala</c:v>
                </c:pt>
                <c:pt idx="9">
                  <c:v>Kulttuuri ja taide</c:v>
                </c:pt>
                <c:pt idx="10">
                  <c:v>Ammattiyhdistystoiminta</c:v>
                </c:pt>
                <c:pt idx="11">
                  <c:v>Pelastuspalvelut</c:v>
                </c:pt>
                <c:pt idx="12">
                  <c:v>Maanpuolustus</c:v>
                </c:pt>
                <c:pt idx="13">
                  <c:v>Pakolaiset, maahanmuutto, etniset yhdistykset, vähemmistöt</c:v>
                </c:pt>
                <c:pt idx="14">
                  <c:v>Muiden uskonnollisten yhteisöjen vapaaehtoistoiminta</c:v>
                </c:pt>
                <c:pt idx="15">
                  <c:v>Kansainvälisyys, kehitysyhteistyö ja muu avustustoiminta ulkomaille</c:v>
                </c:pt>
                <c:pt idx="16">
                  <c:v>Muu</c:v>
                </c:pt>
                <c:pt idx="17">
                  <c:v>Ei millään näistä</c:v>
                </c:pt>
              </c:strCache>
            </c:strRef>
          </c:cat>
          <c:val>
            <c:numRef>
              <c:f>Taul1!$B$5:$B$22</c:f>
              <c:numCache>
                <c:formatCode>General</c:formatCode>
                <c:ptCount val="18"/>
                <c:pt idx="0">
                  <c:v>12.19665</c:v>
                </c:pt>
                <c:pt idx="1">
                  <c:v>11.01308</c:v>
                </c:pt>
                <c:pt idx="2">
                  <c:v>9.9433600000000002</c:v>
                </c:pt>
                <c:pt idx="3">
                  <c:v>9.76694</c:v>
                </c:pt>
                <c:pt idx="4">
                  <c:v>9.4395799999999994</c:v>
                </c:pt>
                <c:pt idx="5">
                  <c:v>6.1955400000000003</c:v>
                </c:pt>
                <c:pt idx="6">
                  <c:v>5.2846700000000002</c:v>
                </c:pt>
                <c:pt idx="7">
                  <c:v>5.1437200000000001</c:v>
                </c:pt>
                <c:pt idx="8">
                  <c:v>5.0208500000000003</c:v>
                </c:pt>
                <c:pt idx="9">
                  <c:v>4.6334499999999998</c:v>
                </c:pt>
                <c:pt idx="10">
                  <c:v>2.8720699999999999</c:v>
                </c:pt>
                <c:pt idx="11">
                  <c:v>2.7228500000000002</c:v>
                </c:pt>
                <c:pt idx="12">
                  <c:v>2.2988400000000002</c:v>
                </c:pt>
                <c:pt idx="13">
                  <c:v>1.92065</c:v>
                </c:pt>
                <c:pt idx="14">
                  <c:v>1.8385199999999999</c:v>
                </c:pt>
                <c:pt idx="15">
                  <c:v>1.22132</c:v>
                </c:pt>
                <c:pt idx="16">
                  <c:v>3.1319900000000001</c:v>
                </c:pt>
                <c:pt idx="17">
                  <c:v>52.50235</c:v>
                </c:pt>
              </c:numCache>
            </c:numRef>
          </c:val>
          <c:extLst>
            <c:ext xmlns:c16="http://schemas.microsoft.com/office/drawing/2014/chart" uri="{C3380CC4-5D6E-409C-BE32-E72D297353CC}">
              <c16:uniqueId val="{00000000-1AF8-49AF-A8F4-A948250B75E9}"/>
            </c:ext>
          </c:extLst>
        </c:ser>
        <c:dLbls>
          <c:showLegendKey val="0"/>
          <c:showVal val="0"/>
          <c:showCatName val="0"/>
          <c:showSerName val="0"/>
          <c:showPercent val="0"/>
          <c:showBubbleSize val="0"/>
        </c:dLbls>
        <c:gapWidth val="30"/>
        <c:axId val="639397440"/>
        <c:axId val="639421520"/>
      </c:barChart>
      <c:catAx>
        <c:axId val="639397440"/>
        <c:scaling>
          <c:orientation val="maxMin"/>
        </c:scaling>
        <c:delete val="0"/>
        <c:axPos val="l"/>
        <c:numFmt formatCode="General" sourceLinked="0"/>
        <c:majorTickMark val="none"/>
        <c:minorTickMark val="none"/>
        <c:tickLblPos val="low"/>
        <c:spPr>
          <a:ln>
            <a:noFill/>
          </a:ln>
        </c:spPr>
        <c:txPr>
          <a:bodyPr/>
          <a:lstStyle/>
          <a:p>
            <a:pPr>
              <a:defRPr sz="1050"/>
            </a:pPr>
            <a:endParaRPr lang="fi-FI"/>
          </a:p>
        </c:txPr>
        <c:crossAx val="639421520"/>
        <c:crosses val="autoZero"/>
        <c:auto val="1"/>
        <c:lblAlgn val="ctr"/>
        <c:lblOffset val="100"/>
        <c:tickLblSkip val="1"/>
        <c:noMultiLvlLbl val="0"/>
      </c:catAx>
      <c:valAx>
        <c:axId val="639421520"/>
        <c:scaling>
          <c:orientation val="minMax"/>
          <c:max val="100"/>
          <c:min val="0"/>
        </c:scaling>
        <c:delete val="0"/>
        <c:axPos val="t"/>
        <c:majorGridlines>
          <c:spPr>
            <a:ln w="6350">
              <a:solidFill>
                <a:srgbClr val="A0A0A0"/>
              </a:solidFill>
              <a:prstDash val="dash"/>
            </a:ln>
          </c:spPr>
        </c:majorGridlines>
        <c:title>
          <c:tx>
            <c:rich>
              <a:bodyPr/>
              <a:lstStyle/>
              <a:p>
                <a:pPr>
                  <a:defRPr sz="1000" b="0">
                    <a:solidFill>
                      <a:srgbClr val="A0A0A0"/>
                    </a:solidFill>
                  </a:defRPr>
                </a:pPr>
                <a:r>
                  <a:rPr lang="fi-FI" sz="1000" b="0">
                    <a:solidFill>
                      <a:srgbClr val="A0A0A0"/>
                    </a:solidFill>
                  </a:rPr>
                  <a:t>%</a:t>
                </a:r>
              </a:p>
            </c:rich>
          </c:tx>
          <c:layout>
            <c:manualLayout>
              <c:xMode val="edge"/>
              <c:yMode val="edge"/>
              <c:x val="0.97637401574803151"/>
              <c:y val="0.94540313633340589"/>
            </c:manualLayout>
          </c:layout>
          <c:overlay val="0"/>
        </c:title>
        <c:numFmt formatCode="General" sourceLinked="0"/>
        <c:majorTickMark val="none"/>
        <c:minorTickMark val="none"/>
        <c:tickLblPos val="high"/>
        <c:spPr>
          <a:ln>
            <a:noFill/>
          </a:ln>
        </c:spPr>
        <c:txPr>
          <a:bodyPr rot="0" vert="horz"/>
          <a:lstStyle/>
          <a:p>
            <a:pPr>
              <a:defRPr sz="1000">
                <a:solidFill>
                  <a:srgbClr val="A0A0A0"/>
                </a:solidFill>
              </a:defRPr>
            </a:pPr>
            <a:endParaRPr lang="fi-FI"/>
          </a:p>
        </c:txPr>
        <c:crossAx val="639397440"/>
        <c:crosses val="autoZero"/>
        <c:crossBetween val="between"/>
        <c:majorUnit val="10"/>
        <c:minorUnit val="1"/>
      </c:valAx>
      <c:spPr>
        <a:ln w="6350">
          <a:noFill/>
        </a:ln>
      </c:spPr>
    </c:plotArea>
    <c:plotVisOnly val="1"/>
    <c:dispBlanksAs val="gap"/>
    <c:showDLblsOverMax val="0"/>
  </c:chart>
  <c:spPr>
    <a:ln>
      <a:noFill/>
    </a:ln>
  </c:spPr>
  <c:txPr>
    <a:bodyPr/>
    <a:lstStyle/>
    <a:p>
      <a:pPr>
        <a:defRPr sz="1200">
          <a:solidFill>
            <a:srgbClr val="262626"/>
          </a:solidFill>
          <a:latin typeface="Calibri" panose="020F0502020204030204" pitchFamily="34" charset="0"/>
        </a:defRPr>
      </a:pPr>
      <a:endParaRPr lang="fi-FI"/>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642197985243769"/>
          <c:y val="1.2420372697243342E-2"/>
          <c:w val="0.77035580887471833"/>
          <c:h val="0.90959418534221681"/>
        </c:manualLayout>
      </c:layout>
      <c:barChart>
        <c:barDir val="bar"/>
        <c:grouping val="clustered"/>
        <c:varyColors val="0"/>
        <c:ser>
          <c:idx val="0"/>
          <c:order val="0"/>
          <c:tx>
            <c:strRef>
              <c:f>Taul1!$B$5</c:f>
              <c:strCache>
                <c:ptCount val="1"/>
                <c:pt idx="0">
                  <c:v>2021, n=383</c:v>
                </c:pt>
              </c:strCache>
            </c:strRef>
          </c:tx>
          <c:spPr>
            <a:solidFill>
              <a:srgbClr val="4DA7BC"/>
            </a:solidFill>
          </c:spPr>
          <c:invertIfNegative val="0"/>
          <c:dLbls>
            <c:numFmt formatCode="#,##0.00" sourceLinked="0"/>
            <c:spPr>
              <a:noFill/>
              <a:ln>
                <a:noFill/>
              </a:ln>
              <a:effectLst/>
            </c:spPr>
            <c:txPr>
              <a:bodyPr wrap="square" lIns="38100" tIns="19050" rIns="38100" bIns="19050" anchor="ctr">
                <a:spAutoFit/>
              </a:bodyPr>
              <a:lstStyle/>
              <a:p>
                <a:pPr>
                  <a:defRPr sz="1100"/>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Taul1!$A$6:$A$15</c:f>
              <c:strCache>
                <c:ptCount val="10"/>
                <c:pt idx="0">
                  <c:v>Kaikki</c:v>
                </c:pt>
                <c:pt idx="1">
                  <c:v>SUKUPUOLI</c:v>
                </c:pt>
                <c:pt idx="2">
                  <c:v>Mies</c:v>
                </c:pt>
                <c:pt idx="3">
                  <c:v>Nainen</c:v>
                </c:pt>
                <c:pt idx="4">
                  <c:v>IKÄRYHMÄ</c:v>
                </c:pt>
                <c:pt idx="5">
                  <c:v>15-24 vuotta</c:v>
                </c:pt>
                <c:pt idx="6">
                  <c:v>25-34 vuotta</c:v>
                </c:pt>
                <c:pt idx="7">
                  <c:v>35-49 vuotta</c:v>
                </c:pt>
                <c:pt idx="8">
                  <c:v>50-64 vuotta</c:v>
                </c:pt>
                <c:pt idx="9">
                  <c:v>65-79 vuotta</c:v>
                </c:pt>
              </c:strCache>
            </c:strRef>
          </c:cat>
          <c:val>
            <c:numRef>
              <c:f>Taul1!$B$6:$B$15</c:f>
              <c:numCache>
                <c:formatCode>General</c:formatCode>
                <c:ptCount val="10"/>
                <c:pt idx="0">
                  <c:v>12.9</c:v>
                </c:pt>
                <c:pt idx="2">
                  <c:v>14.32</c:v>
                </c:pt>
                <c:pt idx="3">
                  <c:v>11.53</c:v>
                </c:pt>
                <c:pt idx="5">
                  <c:v>8.84</c:v>
                </c:pt>
                <c:pt idx="6">
                  <c:v>13.34</c:v>
                </c:pt>
                <c:pt idx="7">
                  <c:v>15.9</c:v>
                </c:pt>
                <c:pt idx="8">
                  <c:v>9.61</c:v>
                </c:pt>
                <c:pt idx="9">
                  <c:v>15.77</c:v>
                </c:pt>
              </c:numCache>
            </c:numRef>
          </c:val>
          <c:extLst>
            <c:ext xmlns:c16="http://schemas.microsoft.com/office/drawing/2014/chart" uri="{C3380CC4-5D6E-409C-BE32-E72D297353CC}">
              <c16:uniqueId val="{00000000-1AF8-49AF-A8F4-A948250B75E9}"/>
            </c:ext>
          </c:extLst>
        </c:ser>
        <c:ser>
          <c:idx val="1"/>
          <c:order val="1"/>
          <c:tx>
            <c:strRef>
              <c:f>Taul1!$C$5</c:f>
              <c:strCache>
                <c:ptCount val="1"/>
                <c:pt idx="0">
                  <c:v>2018, n=399</c:v>
                </c:pt>
              </c:strCache>
            </c:strRef>
          </c:tx>
          <c:spPr>
            <a:solidFill>
              <a:srgbClr val="797979"/>
            </a:solidFill>
          </c:spPr>
          <c:invertIfNegative val="0"/>
          <c:dLbls>
            <c:numFmt formatCode="#,##0.00" sourceLinked="0"/>
            <c:spPr>
              <a:noFill/>
              <a:ln>
                <a:noFill/>
              </a:ln>
              <a:effectLst/>
            </c:spPr>
            <c:txPr>
              <a:bodyPr wrap="square" lIns="38100" tIns="19050" rIns="38100" bIns="19050" anchor="ctr">
                <a:spAutoFit/>
              </a:bodyPr>
              <a:lstStyle/>
              <a:p>
                <a:pPr>
                  <a:defRPr sz="1100">
                    <a:solidFill>
                      <a:srgbClr val="262626"/>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Taul1!$A$6:$A$15</c:f>
              <c:strCache>
                <c:ptCount val="10"/>
                <c:pt idx="0">
                  <c:v>Kaikki</c:v>
                </c:pt>
                <c:pt idx="1">
                  <c:v>SUKUPUOLI</c:v>
                </c:pt>
                <c:pt idx="2">
                  <c:v>Mies</c:v>
                </c:pt>
                <c:pt idx="3">
                  <c:v>Nainen</c:v>
                </c:pt>
                <c:pt idx="4">
                  <c:v>IKÄRYHMÄ</c:v>
                </c:pt>
                <c:pt idx="5">
                  <c:v>15-24 vuotta</c:v>
                </c:pt>
                <c:pt idx="6">
                  <c:v>25-34 vuotta</c:v>
                </c:pt>
                <c:pt idx="7">
                  <c:v>35-49 vuotta</c:v>
                </c:pt>
                <c:pt idx="8">
                  <c:v>50-64 vuotta</c:v>
                </c:pt>
                <c:pt idx="9">
                  <c:v>65-79 vuotta</c:v>
                </c:pt>
              </c:strCache>
            </c:strRef>
          </c:cat>
          <c:val>
            <c:numRef>
              <c:f>Taul1!$C$6:$C$15</c:f>
              <c:numCache>
                <c:formatCode>General</c:formatCode>
                <c:ptCount val="10"/>
                <c:pt idx="0">
                  <c:v>15.3620289780843</c:v>
                </c:pt>
                <c:pt idx="2">
                  <c:v>13.4223180682652</c:v>
                </c:pt>
                <c:pt idx="3">
                  <c:v>17.266326934767299</c:v>
                </c:pt>
                <c:pt idx="5">
                  <c:v>27.2059871471569</c:v>
                </c:pt>
                <c:pt idx="6">
                  <c:v>14.4137619957522</c:v>
                </c:pt>
                <c:pt idx="7">
                  <c:v>10.386473833807001</c:v>
                </c:pt>
                <c:pt idx="8">
                  <c:v>17.5327686134641</c:v>
                </c:pt>
                <c:pt idx="9">
                  <c:v>13.500559419716</c:v>
                </c:pt>
              </c:numCache>
            </c:numRef>
          </c:val>
          <c:extLst>
            <c:ext xmlns:c16="http://schemas.microsoft.com/office/drawing/2014/chart" uri="{C3380CC4-5D6E-409C-BE32-E72D297353CC}">
              <c16:uniqueId val="{00000000-2C9D-4587-9C6D-2027F13F2210}"/>
            </c:ext>
          </c:extLst>
        </c:ser>
        <c:ser>
          <c:idx val="2"/>
          <c:order val="2"/>
          <c:tx>
            <c:strRef>
              <c:f>Taul1!$D$5</c:f>
              <c:strCache>
                <c:ptCount val="1"/>
                <c:pt idx="0">
                  <c:v>2015, n=327</c:v>
                </c:pt>
              </c:strCache>
            </c:strRef>
          </c:tx>
          <c:spPr>
            <a:solidFill>
              <a:srgbClr val="A0A0A0"/>
            </a:solidFill>
          </c:spPr>
          <c:invertIfNegative val="0"/>
          <c:dLbls>
            <c:numFmt formatCode="#,##0.00" sourceLinked="0"/>
            <c:spPr>
              <a:noFill/>
              <a:ln>
                <a:noFill/>
              </a:ln>
              <a:effectLst/>
            </c:spPr>
            <c:txPr>
              <a:bodyPr wrap="square" lIns="38100" tIns="19050" rIns="38100" bIns="19050" anchor="ctr">
                <a:spAutoFit/>
              </a:bodyPr>
              <a:lstStyle/>
              <a:p>
                <a:pPr>
                  <a:defRPr sz="1100"/>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Taul1!$A$6:$A$15</c:f>
              <c:strCache>
                <c:ptCount val="10"/>
                <c:pt idx="0">
                  <c:v>Kaikki</c:v>
                </c:pt>
                <c:pt idx="1">
                  <c:v>SUKUPUOLI</c:v>
                </c:pt>
                <c:pt idx="2">
                  <c:v>Mies</c:v>
                </c:pt>
                <c:pt idx="3">
                  <c:v>Nainen</c:v>
                </c:pt>
                <c:pt idx="4">
                  <c:v>IKÄRYHMÄ</c:v>
                </c:pt>
                <c:pt idx="5">
                  <c:v>15-24 vuotta</c:v>
                </c:pt>
                <c:pt idx="6">
                  <c:v>25-34 vuotta</c:v>
                </c:pt>
                <c:pt idx="7">
                  <c:v>35-49 vuotta</c:v>
                </c:pt>
                <c:pt idx="8">
                  <c:v>50-64 vuotta</c:v>
                </c:pt>
                <c:pt idx="9">
                  <c:v>65-79 vuotta</c:v>
                </c:pt>
              </c:strCache>
            </c:strRef>
          </c:cat>
          <c:val>
            <c:numRef>
              <c:f>Taul1!$D$6:$D$15</c:f>
              <c:numCache>
                <c:formatCode>General</c:formatCode>
                <c:ptCount val="10"/>
                <c:pt idx="0">
                  <c:v>18.09</c:v>
                </c:pt>
                <c:pt idx="2">
                  <c:v>18.690000000000001</c:v>
                </c:pt>
                <c:pt idx="3">
                  <c:v>17.52</c:v>
                </c:pt>
                <c:pt idx="5">
                  <c:v>10.1</c:v>
                </c:pt>
                <c:pt idx="6">
                  <c:v>21.05</c:v>
                </c:pt>
                <c:pt idx="7">
                  <c:v>15.8</c:v>
                </c:pt>
                <c:pt idx="8">
                  <c:v>17.25</c:v>
                </c:pt>
                <c:pt idx="9">
                  <c:v>23.01</c:v>
                </c:pt>
              </c:numCache>
            </c:numRef>
          </c:val>
          <c:extLst>
            <c:ext xmlns:c16="http://schemas.microsoft.com/office/drawing/2014/chart" uri="{C3380CC4-5D6E-409C-BE32-E72D297353CC}">
              <c16:uniqueId val="{00000001-2C9D-4587-9C6D-2027F13F2210}"/>
            </c:ext>
          </c:extLst>
        </c:ser>
        <c:dLbls>
          <c:showLegendKey val="0"/>
          <c:showVal val="0"/>
          <c:showCatName val="0"/>
          <c:showSerName val="0"/>
          <c:showPercent val="0"/>
          <c:showBubbleSize val="0"/>
        </c:dLbls>
        <c:gapWidth val="40"/>
        <c:axId val="639397440"/>
        <c:axId val="639421520"/>
      </c:barChart>
      <c:catAx>
        <c:axId val="639397440"/>
        <c:scaling>
          <c:orientation val="maxMin"/>
        </c:scaling>
        <c:delete val="0"/>
        <c:axPos val="l"/>
        <c:numFmt formatCode="General" sourceLinked="0"/>
        <c:majorTickMark val="none"/>
        <c:minorTickMark val="none"/>
        <c:tickLblPos val="low"/>
        <c:spPr>
          <a:ln>
            <a:noFill/>
          </a:ln>
        </c:spPr>
        <c:crossAx val="639421520"/>
        <c:crosses val="autoZero"/>
        <c:auto val="1"/>
        <c:lblAlgn val="ctr"/>
        <c:lblOffset val="100"/>
        <c:tickLblSkip val="1"/>
        <c:noMultiLvlLbl val="0"/>
      </c:catAx>
      <c:valAx>
        <c:axId val="639421520"/>
        <c:scaling>
          <c:orientation val="minMax"/>
          <c:max val="30"/>
          <c:min val="0"/>
        </c:scaling>
        <c:delete val="0"/>
        <c:axPos val="t"/>
        <c:majorGridlines>
          <c:spPr>
            <a:ln w="6350">
              <a:solidFill>
                <a:srgbClr val="A0A0A0"/>
              </a:solidFill>
              <a:prstDash val="dash"/>
            </a:ln>
          </c:spPr>
        </c:majorGridlines>
        <c:title>
          <c:tx>
            <c:rich>
              <a:bodyPr/>
              <a:lstStyle/>
              <a:p>
                <a:pPr>
                  <a:defRPr sz="1000" b="0">
                    <a:solidFill>
                      <a:srgbClr val="A0A0A0"/>
                    </a:solidFill>
                  </a:defRPr>
                </a:pPr>
                <a:r>
                  <a:rPr lang="fi-FI" sz="1000" b="0" dirty="0">
                    <a:solidFill>
                      <a:srgbClr val="A0A0A0"/>
                    </a:solidFill>
                  </a:rPr>
                  <a:t>Tuntia</a:t>
                </a:r>
              </a:p>
            </c:rich>
          </c:tx>
          <c:layout>
            <c:manualLayout>
              <c:xMode val="edge"/>
              <c:yMode val="edge"/>
              <c:x val="0.54692779874053898"/>
              <c:y val="0.95966833058334555"/>
            </c:manualLayout>
          </c:layout>
          <c:overlay val="0"/>
        </c:title>
        <c:numFmt formatCode="General" sourceLinked="0"/>
        <c:majorTickMark val="none"/>
        <c:minorTickMark val="none"/>
        <c:tickLblPos val="high"/>
        <c:spPr>
          <a:ln>
            <a:noFill/>
          </a:ln>
        </c:spPr>
        <c:txPr>
          <a:bodyPr rot="0" vert="horz"/>
          <a:lstStyle/>
          <a:p>
            <a:pPr>
              <a:defRPr sz="1000">
                <a:solidFill>
                  <a:srgbClr val="A0A0A0"/>
                </a:solidFill>
              </a:defRPr>
            </a:pPr>
            <a:endParaRPr lang="fi-FI"/>
          </a:p>
        </c:txPr>
        <c:crossAx val="639397440"/>
        <c:crosses val="autoZero"/>
        <c:crossBetween val="between"/>
        <c:majorUnit val="5"/>
        <c:minorUnit val="1"/>
      </c:valAx>
      <c:spPr>
        <a:ln w="6350">
          <a:noFill/>
        </a:ln>
      </c:spPr>
    </c:plotArea>
    <c:legend>
      <c:legendPos val="r"/>
      <c:layout>
        <c:manualLayout>
          <c:xMode val="edge"/>
          <c:yMode val="edge"/>
          <c:x val="0.77434768372968321"/>
          <c:y val="0.25131205747822638"/>
          <c:w val="0.13845005547096279"/>
          <c:h val="0.16946155934752188"/>
        </c:manualLayout>
      </c:layout>
      <c:overlay val="0"/>
      <c:spPr>
        <a:solidFill>
          <a:schemeClr val="bg1"/>
        </a:solidFill>
      </c:spPr>
      <c:txPr>
        <a:bodyPr/>
        <a:lstStyle/>
        <a:p>
          <a:pPr>
            <a:defRPr sz="1200">
              <a:solidFill>
                <a:srgbClr val="262626"/>
              </a:solidFill>
            </a:defRPr>
          </a:pPr>
          <a:endParaRPr lang="fi-FI"/>
        </a:p>
      </c:txPr>
    </c:legend>
    <c:plotVisOnly val="1"/>
    <c:dispBlanksAs val="gap"/>
    <c:showDLblsOverMax val="0"/>
  </c:chart>
  <c:spPr>
    <a:ln>
      <a:noFill/>
    </a:ln>
  </c:spPr>
  <c:txPr>
    <a:bodyPr/>
    <a:lstStyle/>
    <a:p>
      <a:pPr>
        <a:defRPr sz="1200">
          <a:solidFill>
            <a:srgbClr val="262626"/>
          </a:solidFill>
          <a:latin typeface="Calibri" panose="020F0502020204030204" pitchFamily="34" charset="0"/>
        </a:defRPr>
      </a:pPr>
      <a:endParaRPr lang="fi-FI"/>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586081715562708"/>
          <c:y val="1.2420372697243342E-2"/>
          <c:w val="0.70091697157152888"/>
          <c:h val="0.90959418534221681"/>
        </c:manualLayout>
      </c:layout>
      <c:barChart>
        <c:barDir val="bar"/>
        <c:grouping val="clustered"/>
        <c:varyColors val="0"/>
        <c:ser>
          <c:idx val="0"/>
          <c:order val="0"/>
          <c:tx>
            <c:strRef>
              <c:f>Taul1!$B$5</c:f>
              <c:strCache>
                <c:ptCount val="1"/>
                <c:pt idx="0">
                  <c:v>2021, n=383</c:v>
                </c:pt>
              </c:strCache>
            </c:strRef>
          </c:tx>
          <c:spPr>
            <a:solidFill>
              <a:srgbClr val="4DA7BC"/>
            </a:solidFill>
          </c:spPr>
          <c:invertIfNegative val="0"/>
          <c:dLbls>
            <c:numFmt formatCode="#,##0.00" sourceLinked="0"/>
            <c:spPr>
              <a:noFill/>
              <a:ln>
                <a:noFill/>
              </a:ln>
              <a:effectLst/>
            </c:spPr>
            <c:txPr>
              <a:bodyPr wrap="square" lIns="38100" tIns="19050" rIns="38100" bIns="19050" anchor="ctr">
                <a:spAutoFit/>
              </a:bodyPr>
              <a:lstStyle/>
              <a:p>
                <a:pPr>
                  <a:defRPr sz="1050"/>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Taul1!$A$6:$A$18</c:f>
              <c:strCache>
                <c:ptCount val="13"/>
                <c:pt idx="0">
                  <c:v>Kaikki</c:v>
                </c:pt>
                <c:pt idx="1">
                  <c:v>TALOUDEN ELINVAIHE</c:v>
                </c:pt>
                <c:pt idx="2">
                  <c:v>Yhden hengen talous</c:v>
                </c:pt>
                <c:pt idx="3">
                  <c:v>Lapseton pari</c:v>
                </c:pt>
                <c:pt idx="4">
                  <c:v>Muu aikuistalous</c:v>
                </c:pt>
                <c:pt idx="5">
                  <c:v>Talous, jossa alle 18-v. lapsia</c:v>
                </c:pt>
                <c:pt idx="6">
                  <c:v>TALOUDEN BRUTTOTULOT</c:v>
                </c:pt>
                <c:pt idx="7">
                  <c:v>Alle 10 000 euroa/v</c:v>
                </c:pt>
                <c:pt idx="8">
                  <c:v>10 000-20 000 euroa/v</c:v>
                </c:pt>
                <c:pt idx="9">
                  <c:v>20 001-30 000 euroa/v</c:v>
                </c:pt>
                <c:pt idx="10">
                  <c:v>30 001-50 000 euroa/v</c:v>
                </c:pt>
                <c:pt idx="11">
                  <c:v>50 001-70 001 euroa/v</c:v>
                </c:pt>
                <c:pt idx="12">
                  <c:v>Yli 70 000 euroa/v</c:v>
                </c:pt>
              </c:strCache>
            </c:strRef>
          </c:cat>
          <c:val>
            <c:numRef>
              <c:f>Taul1!$B$6:$B$18</c:f>
              <c:numCache>
                <c:formatCode>General</c:formatCode>
                <c:ptCount val="13"/>
                <c:pt idx="0">
                  <c:v>12.9</c:v>
                </c:pt>
                <c:pt idx="2">
                  <c:v>12.29</c:v>
                </c:pt>
                <c:pt idx="3">
                  <c:v>17.41</c:v>
                </c:pt>
                <c:pt idx="4">
                  <c:v>7.88</c:v>
                </c:pt>
                <c:pt idx="5">
                  <c:v>13.63</c:v>
                </c:pt>
                <c:pt idx="7">
                  <c:v>13.74</c:v>
                </c:pt>
                <c:pt idx="8">
                  <c:v>12.4</c:v>
                </c:pt>
                <c:pt idx="9">
                  <c:v>13.63</c:v>
                </c:pt>
                <c:pt idx="10">
                  <c:v>14.23</c:v>
                </c:pt>
                <c:pt idx="11">
                  <c:v>14.01</c:v>
                </c:pt>
                <c:pt idx="12">
                  <c:v>13.8</c:v>
                </c:pt>
              </c:numCache>
            </c:numRef>
          </c:val>
          <c:extLst>
            <c:ext xmlns:c16="http://schemas.microsoft.com/office/drawing/2014/chart" uri="{C3380CC4-5D6E-409C-BE32-E72D297353CC}">
              <c16:uniqueId val="{00000000-1AF8-49AF-A8F4-A948250B75E9}"/>
            </c:ext>
          </c:extLst>
        </c:ser>
        <c:ser>
          <c:idx val="1"/>
          <c:order val="1"/>
          <c:tx>
            <c:strRef>
              <c:f>Taul1!$C$5</c:f>
              <c:strCache>
                <c:ptCount val="1"/>
                <c:pt idx="0">
                  <c:v>2018, n=399</c:v>
                </c:pt>
              </c:strCache>
            </c:strRef>
          </c:tx>
          <c:spPr>
            <a:solidFill>
              <a:srgbClr val="797979"/>
            </a:solidFill>
          </c:spPr>
          <c:invertIfNegative val="0"/>
          <c:dLbls>
            <c:numFmt formatCode="#,##0.00" sourceLinked="0"/>
            <c:spPr>
              <a:noFill/>
              <a:ln>
                <a:noFill/>
              </a:ln>
              <a:effectLst/>
            </c:spPr>
            <c:txPr>
              <a:bodyPr wrap="square" lIns="38100" tIns="19050" rIns="38100" bIns="19050" anchor="ctr">
                <a:spAutoFit/>
              </a:bodyPr>
              <a:lstStyle/>
              <a:p>
                <a:pPr>
                  <a:defRPr sz="1050">
                    <a:solidFill>
                      <a:srgbClr val="262626"/>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Taul1!$A$6:$A$18</c:f>
              <c:strCache>
                <c:ptCount val="13"/>
                <c:pt idx="0">
                  <c:v>Kaikki</c:v>
                </c:pt>
                <c:pt idx="1">
                  <c:v>TALOUDEN ELINVAIHE</c:v>
                </c:pt>
                <c:pt idx="2">
                  <c:v>Yhden hengen talous</c:v>
                </c:pt>
                <c:pt idx="3">
                  <c:v>Lapseton pari</c:v>
                </c:pt>
                <c:pt idx="4">
                  <c:v>Muu aikuistalous</c:v>
                </c:pt>
                <c:pt idx="5">
                  <c:v>Talous, jossa alle 18-v. lapsia</c:v>
                </c:pt>
                <c:pt idx="6">
                  <c:v>TALOUDEN BRUTTOTULOT</c:v>
                </c:pt>
                <c:pt idx="7">
                  <c:v>Alle 10 000 euroa/v</c:v>
                </c:pt>
                <c:pt idx="8">
                  <c:v>10 000-20 000 euroa/v</c:v>
                </c:pt>
                <c:pt idx="9">
                  <c:v>20 001-30 000 euroa/v</c:v>
                </c:pt>
                <c:pt idx="10">
                  <c:v>30 001-50 000 euroa/v</c:v>
                </c:pt>
                <c:pt idx="11">
                  <c:v>50 001-70 001 euroa/v</c:v>
                </c:pt>
                <c:pt idx="12">
                  <c:v>Yli 70 000 euroa/v</c:v>
                </c:pt>
              </c:strCache>
            </c:strRef>
          </c:cat>
          <c:val>
            <c:numRef>
              <c:f>Taul1!$C$6:$C$18</c:f>
              <c:numCache>
                <c:formatCode>General</c:formatCode>
                <c:ptCount val="13"/>
                <c:pt idx="0">
                  <c:v>15.3620289780843</c:v>
                </c:pt>
                <c:pt idx="2">
                  <c:v>18.0331303845973</c:v>
                </c:pt>
                <c:pt idx="3">
                  <c:v>14.067961312547601</c:v>
                </c:pt>
                <c:pt idx="4">
                  <c:v>11.445141894750501</c:v>
                </c:pt>
                <c:pt idx="5">
                  <c:v>16.3269758775463</c:v>
                </c:pt>
                <c:pt idx="7">
                  <c:v>23.547530453174499</c:v>
                </c:pt>
                <c:pt idx="8">
                  <c:v>16.503430226369201</c:v>
                </c:pt>
                <c:pt idx="9">
                  <c:v>14.8401381932247</c:v>
                </c:pt>
                <c:pt idx="10">
                  <c:v>11.709944477142001</c:v>
                </c:pt>
                <c:pt idx="11">
                  <c:v>16.594568126341802</c:v>
                </c:pt>
                <c:pt idx="12">
                  <c:v>12.9141785075408</c:v>
                </c:pt>
              </c:numCache>
            </c:numRef>
          </c:val>
          <c:extLst>
            <c:ext xmlns:c16="http://schemas.microsoft.com/office/drawing/2014/chart" uri="{C3380CC4-5D6E-409C-BE32-E72D297353CC}">
              <c16:uniqueId val="{00000000-2C9D-4587-9C6D-2027F13F2210}"/>
            </c:ext>
          </c:extLst>
        </c:ser>
        <c:ser>
          <c:idx val="2"/>
          <c:order val="2"/>
          <c:tx>
            <c:strRef>
              <c:f>Taul1!$D$5</c:f>
              <c:strCache>
                <c:ptCount val="1"/>
                <c:pt idx="0">
                  <c:v>2015, n=327</c:v>
                </c:pt>
              </c:strCache>
            </c:strRef>
          </c:tx>
          <c:spPr>
            <a:solidFill>
              <a:srgbClr val="A0A0A0"/>
            </a:solidFill>
          </c:spPr>
          <c:invertIfNegative val="0"/>
          <c:dLbls>
            <c:numFmt formatCode="#,##0.00" sourceLinked="0"/>
            <c:spPr>
              <a:noFill/>
              <a:ln>
                <a:noFill/>
              </a:ln>
              <a:effectLst/>
            </c:spPr>
            <c:txPr>
              <a:bodyPr wrap="square" lIns="38100" tIns="19050" rIns="38100" bIns="19050" anchor="ctr">
                <a:spAutoFit/>
              </a:bodyPr>
              <a:lstStyle/>
              <a:p>
                <a:pPr>
                  <a:defRPr sz="1050"/>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Taul1!$A$6:$A$18</c:f>
              <c:strCache>
                <c:ptCount val="13"/>
                <c:pt idx="0">
                  <c:v>Kaikki</c:v>
                </c:pt>
                <c:pt idx="1">
                  <c:v>TALOUDEN ELINVAIHE</c:v>
                </c:pt>
                <c:pt idx="2">
                  <c:v>Yhden hengen talous</c:v>
                </c:pt>
                <c:pt idx="3">
                  <c:v>Lapseton pari</c:v>
                </c:pt>
                <c:pt idx="4">
                  <c:v>Muu aikuistalous</c:v>
                </c:pt>
                <c:pt idx="5">
                  <c:v>Talous, jossa alle 18-v. lapsia</c:v>
                </c:pt>
                <c:pt idx="6">
                  <c:v>TALOUDEN BRUTTOTULOT</c:v>
                </c:pt>
                <c:pt idx="7">
                  <c:v>Alle 10 000 euroa/v</c:v>
                </c:pt>
                <c:pt idx="8">
                  <c:v>10 000-20 000 euroa/v</c:v>
                </c:pt>
                <c:pt idx="9">
                  <c:v>20 001-30 000 euroa/v</c:v>
                </c:pt>
                <c:pt idx="10">
                  <c:v>30 001-50 000 euroa/v</c:v>
                </c:pt>
                <c:pt idx="11">
                  <c:v>50 001-70 001 euroa/v</c:v>
                </c:pt>
                <c:pt idx="12">
                  <c:v>Yli 70 000 euroa/v</c:v>
                </c:pt>
              </c:strCache>
            </c:strRef>
          </c:cat>
          <c:val>
            <c:numRef>
              <c:f>Taul1!$D$6:$D$18</c:f>
              <c:numCache>
                <c:formatCode>General</c:formatCode>
                <c:ptCount val="13"/>
                <c:pt idx="0">
                  <c:v>18.09</c:v>
                </c:pt>
                <c:pt idx="2">
                  <c:v>26.94</c:v>
                </c:pt>
                <c:pt idx="3">
                  <c:v>15.32</c:v>
                </c:pt>
                <c:pt idx="4">
                  <c:v>21.8</c:v>
                </c:pt>
                <c:pt idx="5">
                  <c:v>13.76</c:v>
                </c:pt>
                <c:pt idx="7">
                  <c:v>28.34</c:v>
                </c:pt>
                <c:pt idx="8">
                  <c:v>20.55</c:v>
                </c:pt>
                <c:pt idx="9">
                  <c:v>18.03</c:v>
                </c:pt>
                <c:pt idx="10">
                  <c:v>15.3</c:v>
                </c:pt>
                <c:pt idx="11">
                  <c:v>16.57</c:v>
                </c:pt>
                <c:pt idx="12">
                  <c:v>13.85</c:v>
                </c:pt>
              </c:numCache>
            </c:numRef>
          </c:val>
          <c:extLst>
            <c:ext xmlns:c16="http://schemas.microsoft.com/office/drawing/2014/chart" uri="{C3380CC4-5D6E-409C-BE32-E72D297353CC}">
              <c16:uniqueId val="{00000001-2C9D-4587-9C6D-2027F13F2210}"/>
            </c:ext>
          </c:extLst>
        </c:ser>
        <c:dLbls>
          <c:showLegendKey val="0"/>
          <c:showVal val="0"/>
          <c:showCatName val="0"/>
          <c:showSerName val="0"/>
          <c:showPercent val="0"/>
          <c:showBubbleSize val="0"/>
        </c:dLbls>
        <c:gapWidth val="40"/>
        <c:axId val="639397440"/>
        <c:axId val="639421520"/>
      </c:barChart>
      <c:catAx>
        <c:axId val="639397440"/>
        <c:scaling>
          <c:orientation val="maxMin"/>
        </c:scaling>
        <c:delete val="0"/>
        <c:axPos val="l"/>
        <c:numFmt formatCode="General" sourceLinked="0"/>
        <c:majorTickMark val="none"/>
        <c:minorTickMark val="none"/>
        <c:tickLblPos val="low"/>
        <c:spPr>
          <a:ln>
            <a:noFill/>
          </a:ln>
        </c:spPr>
        <c:crossAx val="639421520"/>
        <c:crosses val="autoZero"/>
        <c:auto val="1"/>
        <c:lblAlgn val="ctr"/>
        <c:lblOffset val="100"/>
        <c:tickLblSkip val="1"/>
        <c:noMultiLvlLbl val="0"/>
      </c:catAx>
      <c:valAx>
        <c:axId val="639421520"/>
        <c:scaling>
          <c:orientation val="minMax"/>
          <c:max val="30"/>
          <c:min val="0"/>
        </c:scaling>
        <c:delete val="0"/>
        <c:axPos val="t"/>
        <c:majorGridlines>
          <c:spPr>
            <a:ln w="6350">
              <a:solidFill>
                <a:srgbClr val="A0A0A0"/>
              </a:solidFill>
              <a:prstDash val="dash"/>
            </a:ln>
          </c:spPr>
        </c:majorGridlines>
        <c:title>
          <c:tx>
            <c:rich>
              <a:bodyPr/>
              <a:lstStyle/>
              <a:p>
                <a:pPr>
                  <a:defRPr sz="1000" b="0">
                    <a:solidFill>
                      <a:srgbClr val="A0A0A0"/>
                    </a:solidFill>
                  </a:defRPr>
                </a:pPr>
                <a:r>
                  <a:rPr lang="fi-FI" sz="1000" b="0" dirty="0">
                    <a:solidFill>
                      <a:srgbClr val="A0A0A0"/>
                    </a:solidFill>
                  </a:rPr>
                  <a:t>Tuntia</a:t>
                </a:r>
              </a:p>
            </c:rich>
          </c:tx>
          <c:layout>
            <c:manualLayout>
              <c:xMode val="edge"/>
              <c:yMode val="edge"/>
              <c:x val="0.57599521900699024"/>
              <c:y val="0.95966833058334555"/>
            </c:manualLayout>
          </c:layout>
          <c:overlay val="0"/>
        </c:title>
        <c:numFmt formatCode="General" sourceLinked="0"/>
        <c:majorTickMark val="none"/>
        <c:minorTickMark val="none"/>
        <c:tickLblPos val="high"/>
        <c:spPr>
          <a:ln>
            <a:noFill/>
          </a:ln>
        </c:spPr>
        <c:txPr>
          <a:bodyPr rot="0" vert="horz"/>
          <a:lstStyle/>
          <a:p>
            <a:pPr>
              <a:defRPr sz="1000">
                <a:solidFill>
                  <a:srgbClr val="A0A0A0"/>
                </a:solidFill>
              </a:defRPr>
            </a:pPr>
            <a:endParaRPr lang="fi-FI"/>
          </a:p>
        </c:txPr>
        <c:crossAx val="639397440"/>
        <c:crosses val="autoZero"/>
        <c:crossBetween val="between"/>
        <c:majorUnit val="5"/>
        <c:minorUnit val="1"/>
      </c:valAx>
      <c:spPr>
        <a:ln w="6350">
          <a:noFill/>
        </a:ln>
      </c:spPr>
    </c:plotArea>
    <c:legend>
      <c:legendPos val="r"/>
      <c:layout>
        <c:manualLayout>
          <c:xMode val="edge"/>
          <c:yMode val="edge"/>
          <c:x val="0.78242196713703072"/>
          <c:y val="0.66775768082040143"/>
          <c:w val="0.13845005547096279"/>
          <c:h val="0.16946155934752188"/>
        </c:manualLayout>
      </c:layout>
      <c:overlay val="0"/>
      <c:spPr>
        <a:solidFill>
          <a:schemeClr val="bg1"/>
        </a:solidFill>
      </c:spPr>
      <c:txPr>
        <a:bodyPr/>
        <a:lstStyle/>
        <a:p>
          <a:pPr>
            <a:defRPr sz="1200">
              <a:solidFill>
                <a:srgbClr val="262626"/>
              </a:solidFill>
            </a:defRPr>
          </a:pPr>
          <a:endParaRPr lang="fi-FI"/>
        </a:p>
      </c:txPr>
    </c:legend>
    <c:plotVisOnly val="1"/>
    <c:dispBlanksAs val="gap"/>
    <c:showDLblsOverMax val="0"/>
  </c:chart>
  <c:spPr>
    <a:ln>
      <a:noFill/>
    </a:ln>
  </c:spPr>
  <c:txPr>
    <a:bodyPr/>
    <a:lstStyle/>
    <a:p>
      <a:pPr>
        <a:defRPr sz="1200">
          <a:solidFill>
            <a:srgbClr val="262626"/>
          </a:solidFill>
          <a:latin typeface="Calibri" panose="020F0502020204030204" pitchFamily="34" charset="0"/>
        </a:defRPr>
      </a:pPr>
      <a:endParaRPr lang="fi-FI"/>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461737751089551"/>
          <c:y val="1.2420372697243342E-2"/>
          <c:w val="0.66216041121626046"/>
          <c:h val="0.90959418534221681"/>
        </c:manualLayout>
      </c:layout>
      <c:barChart>
        <c:barDir val="bar"/>
        <c:grouping val="clustered"/>
        <c:varyColors val="0"/>
        <c:ser>
          <c:idx val="0"/>
          <c:order val="0"/>
          <c:tx>
            <c:strRef>
              <c:f>Taul1!$B$5</c:f>
              <c:strCache>
                <c:ptCount val="1"/>
                <c:pt idx="0">
                  <c:v>2021, n=383</c:v>
                </c:pt>
              </c:strCache>
            </c:strRef>
          </c:tx>
          <c:spPr>
            <a:solidFill>
              <a:srgbClr val="4DA7BC"/>
            </a:solidFill>
          </c:spPr>
          <c:invertIfNegative val="0"/>
          <c:dLbls>
            <c:numFmt formatCode="#,##0.00" sourceLinked="0"/>
            <c:spPr>
              <a:noFill/>
              <a:ln>
                <a:noFill/>
              </a:ln>
              <a:effectLst/>
            </c:spPr>
            <c:txPr>
              <a:bodyPr wrap="square" lIns="38100" tIns="19050" rIns="38100" bIns="19050" anchor="ctr">
                <a:spAutoFit/>
              </a:bodyPr>
              <a:lstStyle/>
              <a:p>
                <a:pPr>
                  <a:defRPr sz="1050"/>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Taul1!$A$6:$A$14</c:f>
              <c:strCache>
                <c:ptCount val="9"/>
                <c:pt idx="0">
                  <c:v>Kaikki</c:v>
                </c:pt>
                <c:pt idx="1">
                  <c:v>AMMATTI/ASEMA</c:v>
                </c:pt>
                <c:pt idx="2">
                  <c:v>Työntekijä/maanviljelijä</c:v>
                </c:pt>
                <c:pt idx="3">
                  <c:v>Toimihenkilö</c:v>
                </c:pt>
                <c:pt idx="4">
                  <c:v>Muu ylempi toimihlö/asiantuntija</c:v>
                </c:pt>
                <c:pt idx="5">
                  <c:v>Yrittäjä/johtava asema</c:v>
                </c:pt>
                <c:pt idx="6">
                  <c:v>Kotiäiti/-isä/työtön</c:v>
                </c:pt>
                <c:pt idx="7">
                  <c:v>Opiskelija/koululainen</c:v>
                </c:pt>
                <c:pt idx="8">
                  <c:v>Eläkeläinen</c:v>
                </c:pt>
              </c:strCache>
            </c:strRef>
          </c:cat>
          <c:val>
            <c:numRef>
              <c:f>Taul1!$B$6:$B$14</c:f>
              <c:numCache>
                <c:formatCode>General</c:formatCode>
                <c:ptCount val="9"/>
                <c:pt idx="0">
                  <c:v>12.9</c:v>
                </c:pt>
                <c:pt idx="2">
                  <c:v>12.07</c:v>
                </c:pt>
                <c:pt idx="3">
                  <c:v>15.17</c:v>
                </c:pt>
                <c:pt idx="4">
                  <c:v>11.94</c:v>
                </c:pt>
                <c:pt idx="5">
                  <c:v>11.55</c:v>
                </c:pt>
                <c:pt idx="6">
                  <c:v>8.56</c:v>
                </c:pt>
                <c:pt idx="7">
                  <c:v>11.66</c:v>
                </c:pt>
                <c:pt idx="8">
                  <c:v>17.18</c:v>
                </c:pt>
              </c:numCache>
            </c:numRef>
          </c:val>
          <c:extLst>
            <c:ext xmlns:c16="http://schemas.microsoft.com/office/drawing/2014/chart" uri="{C3380CC4-5D6E-409C-BE32-E72D297353CC}">
              <c16:uniqueId val="{00000000-1AF8-49AF-A8F4-A948250B75E9}"/>
            </c:ext>
          </c:extLst>
        </c:ser>
        <c:ser>
          <c:idx val="1"/>
          <c:order val="1"/>
          <c:tx>
            <c:strRef>
              <c:f>Taul1!$C$5</c:f>
              <c:strCache>
                <c:ptCount val="1"/>
                <c:pt idx="0">
                  <c:v>2018, n=399</c:v>
                </c:pt>
              </c:strCache>
            </c:strRef>
          </c:tx>
          <c:spPr>
            <a:solidFill>
              <a:srgbClr val="797979"/>
            </a:solidFill>
          </c:spPr>
          <c:invertIfNegative val="0"/>
          <c:dLbls>
            <c:numFmt formatCode="#,##0.00" sourceLinked="0"/>
            <c:spPr>
              <a:noFill/>
              <a:ln>
                <a:noFill/>
              </a:ln>
              <a:effectLst/>
            </c:spPr>
            <c:txPr>
              <a:bodyPr wrap="square" lIns="38100" tIns="19050" rIns="38100" bIns="19050" anchor="ctr">
                <a:spAutoFit/>
              </a:bodyPr>
              <a:lstStyle/>
              <a:p>
                <a:pPr>
                  <a:defRPr sz="1050">
                    <a:solidFill>
                      <a:srgbClr val="262626"/>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Taul1!$A$6:$A$14</c:f>
              <c:strCache>
                <c:ptCount val="9"/>
                <c:pt idx="0">
                  <c:v>Kaikki</c:v>
                </c:pt>
                <c:pt idx="1">
                  <c:v>AMMATTI/ASEMA</c:v>
                </c:pt>
                <c:pt idx="2">
                  <c:v>Työntekijä/maanviljelijä</c:v>
                </c:pt>
                <c:pt idx="3">
                  <c:v>Toimihenkilö</c:v>
                </c:pt>
                <c:pt idx="4">
                  <c:v>Muu ylempi toimihlö/asiantuntija</c:v>
                </c:pt>
                <c:pt idx="5">
                  <c:v>Yrittäjä/johtava asema</c:v>
                </c:pt>
                <c:pt idx="6">
                  <c:v>Kotiäiti/-isä/työtön</c:v>
                </c:pt>
                <c:pt idx="7">
                  <c:v>Opiskelija/koululainen</c:v>
                </c:pt>
                <c:pt idx="8">
                  <c:v>Eläkeläinen</c:v>
                </c:pt>
              </c:strCache>
            </c:strRef>
          </c:cat>
          <c:val>
            <c:numRef>
              <c:f>Taul1!$C$6:$C$14</c:f>
              <c:numCache>
                <c:formatCode>General</c:formatCode>
                <c:ptCount val="9"/>
                <c:pt idx="0">
                  <c:v>15.3620289780843</c:v>
                </c:pt>
                <c:pt idx="2">
                  <c:v>17.7192180897989</c:v>
                </c:pt>
                <c:pt idx="3">
                  <c:v>14.0463123295951</c:v>
                </c:pt>
                <c:pt idx="4">
                  <c:v>7.5610329176600004</c:v>
                </c:pt>
                <c:pt idx="5">
                  <c:v>19.547364403545199</c:v>
                </c:pt>
                <c:pt idx="6">
                  <c:v>17.1031420043319</c:v>
                </c:pt>
                <c:pt idx="7">
                  <c:v>25.130895064726001</c:v>
                </c:pt>
                <c:pt idx="8">
                  <c:v>13.6125661838584</c:v>
                </c:pt>
              </c:numCache>
            </c:numRef>
          </c:val>
          <c:extLst>
            <c:ext xmlns:c16="http://schemas.microsoft.com/office/drawing/2014/chart" uri="{C3380CC4-5D6E-409C-BE32-E72D297353CC}">
              <c16:uniqueId val="{00000000-2C9D-4587-9C6D-2027F13F2210}"/>
            </c:ext>
          </c:extLst>
        </c:ser>
        <c:ser>
          <c:idx val="2"/>
          <c:order val="2"/>
          <c:tx>
            <c:strRef>
              <c:f>Taul1!$D$5</c:f>
              <c:strCache>
                <c:ptCount val="1"/>
                <c:pt idx="0">
                  <c:v>2015, n=327</c:v>
                </c:pt>
              </c:strCache>
            </c:strRef>
          </c:tx>
          <c:spPr>
            <a:solidFill>
              <a:srgbClr val="A0A0A0"/>
            </a:solidFill>
          </c:spPr>
          <c:invertIfNegative val="0"/>
          <c:dLbls>
            <c:numFmt formatCode="#,##0.00" sourceLinked="0"/>
            <c:spPr>
              <a:noFill/>
              <a:ln>
                <a:noFill/>
              </a:ln>
              <a:effectLst/>
            </c:spPr>
            <c:txPr>
              <a:bodyPr wrap="square" lIns="38100" tIns="19050" rIns="38100" bIns="19050" anchor="ctr">
                <a:spAutoFit/>
              </a:bodyPr>
              <a:lstStyle/>
              <a:p>
                <a:pPr>
                  <a:defRPr sz="1050"/>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Taul1!$A$6:$A$14</c:f>
              <c:strCache>
                <c:ptCount val="9"/>
                <c:pt idx="0">
                  <c:v>Kaikki</c:v>
                </c:pt>
                <c:pt idx="1">
                  <c:v>AMMATTI/ASEMA</c:v>
                </c:pt>
                <c:pt idx="2">
                  <c:v>Työntekijä/maanviljelijä</c:v>
                </c:pt>
                <c:pt idx="3">
                  <c:v>Toimihenkilö</c:v>
                </c:pt>
                <c:pt idx="4">
                  <c:v>Muu ylempi toimihlö/asiantuntija</c:v>
                </c:pt>
                <c:pt idx="5">
                  <c:v>Yrittäjä/johtava asema</c:v>
                </c:pt>
                <c:pt idx="6">
                  <c:v>Kotiäiti/-isä/työtön</c:v>
                </c:pt>
                <c:pt idx="7">
                  <c:v>Opiskelija/koululainen</c:v>
                </c:pt>
                <c:pt idx="8">
                  <c:v>Eläkeläinen</c:v>
                </c:pt>
              </c:strCache>
            </c:strRef>
          </c:cat>
          <c:val>
            <c:numRef>
              <c:f>Taul1!$D$6:$D$14</c:f>
              <c:numCache>
                <c:formatCode>General</c:formatCode>
                <c:ptCount val="9"/>
                <c:pt idx="0">
                  <c:v>18.09</c:v>
                </c:pt>
                <c:pt idx="2">
                  <c:v>13.79</c:v>
                </c:pt>
                <c:pt idx="3">
                  <c:v>14.69</c:v>
                </c:pt>
                <c:pt idx="4">
                  <c:v>22.67</c:v>
                </c:pt>
                <c:pt idx="5">
                  <c:v>15.26</c:v>
                </c:pt>
                <c:pt idx="6">
                  <c:v>17.7</c:v>
                </c:pt>
                <c:pt idx="7">
                  <c:v>16.329999999999998</c:v>
                </c:pt>
                <c:pt idx="8">
                  <c:v>21.63</c:v>
                </c:pt>
              </c:numCache>
            </c:numRef>
          </c:val>
          <c:extLst>
            <c:ext xmlns:c16="http://schemas.microsoft.com/office/drawing/2014/chart" uri="{C3380CC4-5D6E-409C-BE32-E72D297353CC}">
              <c16:uniqueId val="{00000001-2C9D-4587-9C6D-2027F13F2210}"/>
            </c:ext>
          </c:extLst>
        </c:ser>
        <c:dLbls>
          <c:showLegendKey val="0"/>
          <c:showVal val="0"/>
          <c:showCatName val="0"/>
          <c:showSerName val="0"/>
          <c:showPercent val="0"/>
          <c:showBubbleSize val="0"/>
        </c:dLbls>
        <c:gapWidth val="40"/>
        <c:axId val="639397440"/>
        <c:axId val="639421520"/>
      </c:barChart>
      <c:catAx>
        <c:axId val="639397440"/>
        <c:scaling>
          <c:orientation val="maxMin"/>
        </c:scaling>
        <c:delete val="0"/>
        <c:axPos val="l"/>
        <c:numFmt formatCode="General" sourceLinked="0"/>
        <c:majorTickMark val="none"/>
        <c:minorTickMark val="none"/>
        <c:tickLblPos val="low"/>
        <c:spPr>
          <a:ln>
            <a:noFill/>
          </a:ln>
        </c:spPr>
        <c:crossAx val="639421520"/>
        <c:crosses val="autoZero"/>
        <c:auto val="1"/>
        <c:lblAlgn val="ctr"/>
        <c:lblOffset val="100"/>
        <c:tickLblSkip val="1"/>
        <c:noMultiLvlLbl val="0"/>
      </c:catAx>
      <c:valAx>
        <c:axId val="639421520"/>
        <c:scaling>
          <c:orientation val="minMax"/>
          <c:max val="30"/>
          <c:min val="0"/>
        </c:scaling>
        <c:delete val="0"/>
        <c:axPos val="t"/>
        <c:majorGridlines>
          <c:spPr>
            <a:ln w="6350">
              <a:solidFill>
                <a:srgbClr val="A0A0A0"/>
              </a:solidFill>
              <a:prstDash val="dash"/>
            </a:ln>
          </c:spPr>
        </c:majorGridlines>
        <c:title>
          <c:tx>
            <c:rich>
              <a:bodyPr/>
              <a:lstStyle/>
              <a:p>
                <a:pPr>
                  <a:defRPr sz="1000" b="0">
                    <a:solidFill>
                      <a:srgbClr val="A0A0A0"/>
                    </a:solidFill>
                  </a:defRPr>
                </a:pPr>
                <a:r>
                  <a:rPr lang="fi-FI" sz="1000" b="0" dirty="0">
                    <a:solidFill>
                      <a:srgbClr val="A0A0A0"/>
                    </a:solidFill>
                  </a:rPr>
                  <a:t>Tuntia</a:t>
                </a:r>
              </a:p>
            </c:rich>
          </c:tx>
          <c:layout>
            <c:manualLayout>
              <c:xMode val="edge"/>
              <c:yMode val="edge"/>
              <c:x val="0.59860321254756355"/>
              <c:y val="0.95966833058334555"/>
            </c:manualLayout>
          </c:layout>
          <c:overlay val="0"/>
        </c:title>
        <c:numFmt formatCode="General" sourceLinked="0"/>
        <c:majorTickMark val="none"/>
        <c:minorTickMark val="none"/>
        <c:tickLblPos val="high"/>
        <c:spPr>
          <a:ln>
            <a:noFill/>
          </a:ln>
        </c:spPr>
        <c:txPr>
          <a:bodyPr rot="0" vert="horz"/>
          <a:lstStyle/>
          <a:p>
            <a:pPr>
              <a:defRPr sz="1000">
                <a:solidFill>
                  <a:srgbClr val="A0A0A0"/>
                </a:solidFill>
              </a:defRPr>
            </a:pPr>
            <a:endParaRPr lang="fi-FI"/>
          </a:p>
        </c:txPr>
        <c:crossAx val="639397440"/>
        <c:crosses val="autoZero"/>
        <c:crossBetween val="between"/>
        <c:majorUnit val="5"/>
        <c:minorUnit val="1"/>
      </c:valAx>
      <c:spPr>
        <a:ln w="6350">
          <a:noFill/>
        </a:ln>
      </c:spPr>
    </c:plotArea>
    <c:legend>
      <c:legendPos val="r"/>
      <c:layout>
        <c:manualLayout>
          <c:xMode val="edge"/>
          <c:yMode val="edge"/>
          <c:x val="0.78565168049996981"/>
          <c:y val="0.23274441822093192"/>
          <c:w val="0.13845005547096279"/>
          <c:h val="0.16946155934752188"/>
        </c:manualLayout>
      </c:layout>
      <c:overlay val="0"/>
      <c:spPr>
        <a:solidFill>
          <a:schemeClr val="bg1"/>
        </a:solidFill>
      </c:spPr>
      <c:txPr>
        <a:bodyPr/>
        <a:lstStyle/>
        <a:p>
          <a:pPr>
            <a:defRPr sz="1200">
              <a:solidFill>
                <a:srgbClr val="262626"/>
              </a:solidFill>
            </a:defRPr>
          </a:pPr>
          <a:endParaRPr lang="fi-FI"/>
        </a:p>
      </c:txPr>
    </c:legend>
    <c:plotVisOnly val="1"/>
    <c:dispBlanksAs val="gap"/>
    <c:showDLblsOverMax val="0"/>
  </c:chart>
  <c:spPr>
    <a:ln>
      <a:noFill/>
    </a:ln>
  </c:spPr>
  <c:txPr>
    <a:bodyPr/>
    <a:lstStyle/>
    <a:p>
      <a:pPr>
        <a:defRPr sz="1200">
          <a:solidFill>
            <a:srgbClr val="262626"/>
          </a:solidFill>
          <a:latin typeface="Calibri" panose="020F0502020204030204" pitchFamily="34" charset="0"/>
        </a:defRPr>
      </a:pPr>
      <a:endParaRPr lang="fi-FI"/>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461737751089551"/>
          <c:y val="1.2420372697243342E-2"/>
          <c:w val="0.66216041121626046"/>
          <c:h val="0.90959418534221681"/>
        </c:manualLayout>
      </c:layout>
      <c:barChart>
        <c:barDir val="bar"/>
        <c:grouping val="clustered"/>
        <c:varyColors val="0"/>
        <c:ser>
          <c:idx val="0"/>
          <c:order val="0"/>
          <c:tx>
            <c:strRef>
              <c:f>Taul1!$B$5</c:f>
              <c:strCache>
                <c:ptCount val="1"/>
                <c:pt idx="0">
                  <c:v>2021, n=383</c:v>
                </c:pt>
              </c:strCache>
            </c:strRef>
          </c:tx>
          <c:spPr>
            <a:solidFill>
              <a:srgbClr val="4DA7BC"/>
            </a:solidFill>
          </c:spPr>
          <c:invertIfNegative val="0"/>
          <c:dLbls>
            <c:numFmt formatCode="#,##0.00" sourceLinked="0"/>
            <c:spPr>
              <a:noFill/>
              <a:ln>
                <a:noFill/>
              </a:ln>
              <a:effectLst/>
            </c:spPr>
            <c:txPr>
              <a:bodyPr wrap="square" lIns="38100" tIns="19050" rIns="38100" bIns="19050" anchor="ctr">
                <a:spAutoFit/>
              </a:bodyPr>
              <a:lstStyle/>
              <a:p>
                <a:pPr>
                  <a:defRPr sz="1050"/>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Taul1!$A$6:$A$17</c:f>
              <c:strCache>
                <c:ptCount val="12"/>
                <c:pt idx="0">
                  <c:v>Kaikki</c:v>
                </c:pt>
                <c:pt idx="1">
                  <c:v>KOULUTUS</c:v>
                </c:pt>
                <c:pt idx="2">
                  <c:v>Perus-/kansakoulu</c:v>
                </c:pt>
                <c:pt idx="3">
                  <c:v>Ammatti-/tekninen-/kauppakoulu</c:v>
                </c:pt>
                <c:pt idx="4">
                  <c:v>Ylioppilas/lukio</c:v>
                </c:pt>
                <c:pt idx="5">
                  <c:v>Opisto</c:v>
                </c:pt>
                <c:pt idx="6">
                  <c:v>Ammattikorkeakoulu</c:v>
                </c:pt>
                <c:pt idx="7">
                  <c:v>Yliopisto/korkeakoulu</c:v>
                </c:pt>
                <c:pt idx="8">
                  <c:v>ASUNNON TYYPPI</c:v>
                </c:pt>
                <c:pt idx="9">
                  <c:v>Omakotitalo</c:v>
                </c:pt>
                <c:pt idx="10">
                  <c:v>Rivi-/paritalo</c:v>
                </c:pt>
                <c:pt idx="11">
                  <c:v>Kerrostalo</c:v>
                </c:pt>
              </c:strCache>
            </c:strRef>
          </c:cat>
          <c:val>
            <c:numRef>
              <c:f>Taul1!$B$6:$B$17</c:f>
              <c:numCache>
                <c:formatCode>General</c:formatCode>
                <c:ptCount val="12"/>
                <c:pt idx="0">
                  <c:v>12.9</c:v>
                </c:pt>
                <c:pt idx="2">
                  <c:v>12.12</c:v>
                </c:pt>
                <c:pt idx="3">
                  <c:v>12.46</c:v>
                </c:pt>
                <c:pt idx="4">
                  <c:v>13.19</c:v>
                </c:pt>
                <c:pt idx="5">
                  <c:v>13.28</c:v>
                </c:pt>
                <c:pt idx="6">
                  <c:v>15.44</c:v>
                </c:pt>
                <c:pt idx="7">
                  <c:v>11.78</c:v>
                </c:pt>
                <c:pt idx="9">
                  <c:v>14.79</c:v>
                </c:pt>
                <c:pt idx="10">
                  <c:v>12.9</c:v>
                </c:pt>
                <c:pt idx="11">
                  <c:v>10.52</c:v>
                </c:pt>
              </c:numCache>
            </c:numRef>
          </c:val>
          <c:extLst>
            <c:ext xmlns:c16="http://schemas.microsoft.com/office/drawing/2014/chart" uri="{C3380CC4-5D6E-409C-BE32-E72D297353CC}">
              <c16:uniqueId val="{00000000-1AF8-49AF-A8F4-A948250B75E9}"/>
            </c:ext>
          </c:extLst>
        </c:ser>
        <c:ser>
          <c:idx val="1"/>
          <c:order val="1"/>
          <c:tx>
            <c:strRef>
              <c:f>Taul1!$C$5</c:f>
              <c:strCache>
                <c:ptCount val="1"/>
                <c:pt idx="0">
                  <c:v>2018, n=399</c:v>
                </c:pt>
              </c:strCache>
            </c:strRef>
          </c:tx>
          <c:spPr>
            <a:solidFill>
              <a:srgbClr val="797979"/>
            </a:solidFill>
          </c:spPr>
          <c:invertIfNegative val="0"/>
          <c:dLbls>
            <c:numFmt formatCode="#,##0.00" sourceLinked="0"/>
            <c:spPr>
              <a:noFill/>
              <a:ln>
                <a:noFill/>
              </a:ln>
              <a:effectLst/>
            </c:spPr>
            <c:txPr>
              <a:bodyPr wrap="square" lIns="38100" tIns="19050" rIns="38100" bIns="19050" anchor="ctr">
                <a:spAutoFit/>
              </a:bodyPr>
              <a:lstStyle/>
              <a:p>
                <a:pPr>
                  <a:defRPr sz="1050">
                    <a:solidFill>
                      <a:srgbClr val="262626"/>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Taul1!$A$6:$A$17</c:f>
              <c:strCache>
                <c:ptCount val="12"/>
                <c:pt idx="0">
                  <c:v>Kaikki</c:v>
                </c:pt>
                <c:pt idx="1">
                  <c:v>KOULUTUS</c:v>
                </c:pt>
                <c:pt idx="2">
                  <c:v>Perus-/kansakoulu</c:v>
                </c:pt>
                <c:pt idx="3">
                  <c:v>Ammatti-/tekninen-/kauppakoulu</c:v>
                </c:pt>
                <c:pt idx="4">
                  <c:v>Ylioppilas/lukio</c:v>
                </c:pt>
                <c:pt idx="5">
                  <c:v>Opisto</c:v>
                </c:pt>
                <c:pt idx="6">
                  <c:v>Ammattikorkeakoulu</c:v>
                </c:pt>
                <c:pt idx="7">
                  <c:v>Yliopisto/korkeakoulu</c:v>
                </c:pt>
                <c:pt idx="8">
                  <c:v>ASUNNON TYYPPI</c:v>
                </c:pt>
                <c:pt idx="9">
                  <c:v>Omakotitalo</c:v>
                </c:pt>
                <c:pt idx="10">
                  <c:v>Rivi-/paritalo</c:v>
                </c:pt>
                <c:pt idx="11">
                  <c:v>Kerrostalo</c:v>
                </c:pt>
              </c:strCache>
            </c:strRef>
          </c:cat>
          <c:val>
            <c:numRef>
              <c:f>Taul1!$C$6:$C$17</c:f>
              <c:numCache>
                <c:formatCode>General</c:formatCode>
                <c:ptCount val="12"/>
                <c:pt idx="0">
                  <c:v>15.3620289780843</c:v>
                </c:pt>
                <c:pt idx="2">
                  <c:v>18.6552215464813</c:v>
                </c:pt>
                <c:pt idx="3">
                  <c:v>15.6487509462528</c:v>
                </c:pt>
                <c:pt idx="4">
                  <c:v>14.3506949625259</c:v>
                </c:pt>
                <c:pt idx="5">
                  <c:v>12.9949142790467</c:v>
                </c:pt>
                <c:pt idx="6">
                  <c:v>21.946410613785901</c:v>
                </c:pt>
                <c:pt idx="7">
                  <c:v>11.511298982569199</c:v>
                </c:pt>
                <c:pt idx="9">
                  <c:v>14.494610535275999</c:v>
                </c:pt>
                <c:pt idx="10">
                  <c:v>15.113934715141699</c:v>
                </c:pt>
                <c:pt idx="11">
                  <c:v>16.045652792552701</c:v>
                </c:pt>
              </c:numCache>
            </c:numRef>
          </c:val>
          <c:extLst>
            <c:ext xmlns:c16="http://schemas.microsoft.com/office/drawing/2014/chart" uri="{C3380CC4-5D6E-409C-BE32-E72D297353CC}">
              <c16:uniqueId val="{00000000-2C9D-4587-9C6D-2027F13F2210}"/>
            </c:ext>
          </c:extLst>
        </c:ser>
        <c:ser>
          <c:idx val="2"/>
          <c:order val="2"/>
          <c:tx>
            <c:strRef>
              <c:f>Taul1!$D$5</c:f>
              <c:strCache>
                <c:ptCount val="1"/>
                <c:pt idx="0">
                  <c:v>2015, n=327</c:v>
                </c:pt>
              </c:strCache>
            </c:strRef>
          </c:tx>
          <c:spPr>
            <a:solidFill>
              <a:srgbClr val="A0A0A0"/>
            </a:solidFill>
          </c:spPr>
          <c:invertIfNegative val="0"/>
          <c:dLbls>
            <c:numFmt formatCode="#,##0.00" sourceLinked="0"/>
            <c:spPr>
              <a:noFill/>
              <a:ln>
                <a:noFill/>
              </a:ln>
              <a:effectLst/>
            </c:spPr>
            <c:txPr>
              <a:bodyPr wrap="square" lIns="38100" tIns="19050" rIns="38100" bIns="19050" anchor="ctr">
                <a:spAutoFit/>
              </a:bodyPr>
              <a:lstStyle/>
              <a:p>
                <a:pPr>
                  <a:defRPr sz="1050"/>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Taul1!$A$6:$A$17</c:f>
              <c:strCache>
                <c:ptCount val="12"/>
                <c:pt idx="0">
                  <c:v>Kaikki</c:v>
                </c:pt>
                <c:pt idx="1">
                  <c:v>KOULUTUS</c:v>
                </c:pt>
                <c:pt idx="2">
                  <c:v>Perus-/kansakoulu</c:v>
                </c:pt>
                <c:pt idx="3">
                  <c:v>Ammatti-/tekninen-/kauppakoulu</c:v>
                </c:pt>
                <c:pt idx="4">
                  <c:v>Ylioppilas/lukio</c:v>
                </c:pt>
                <c:pt idx="5">
                  <c:v>Opisto</c:v>
                </c:pt>
                <c:pt idx="6">
                  <c:v>Ammattikorkeakoulu</c:v>
                </c:pt>
                <c:pt idx="7">
                  <c:v>Yliopisto/korkeakoulu</c:v>
                </c:pt>
                <c:pt idx="8">
                  <c:v>ASUNNON TYYPPI</c:v>
                </c:pt>
                <c:pt idx="9">
                  <c:v>Omakotitalo</c:v>
                </c:pt>
                <c:pt idx="10">
                  <c:v>Rivi-/paritalo</c:v>
                </c:pt>
                <c:pt idx="11">
                  <c:v>Kerrostalo</c:v>
                </c:pt>
              </c:strCache>
            </c:strRef>
          </c:cat>
          <c:val>
            <c:numRef>
              <c:f>Taul1!$D$6:$D$17</c:f>
              <c:numCache>
                <c:formatCode>General</c:formatCode>
                <c:ptCount val="12"/>
                <c:pt idx="0">
                  <c:v>18.09</c:v>
                </c:pt>
                <c:pt idx="2">
                  <c:v>14.64</c:v>
                </c:pt>
                <c:pt idx="3">
                  <c:v>15.47</c:v>
                </c:pt>
                <c:pt idx="4">
                  <c:v>13.89</c:v>
                </c:pt>
                <c:pt idx="5">
                  <c:v>20.25</c:v>
                </c:pt>
                <c:pt idx="6">
                  <c:v>22.49</c:v>
                </c:pt>
                <c:pt idx="7">
                  <c:v>20.38</c:v>
                </c:pt>
                <c:pt idx="9">
                  <c:v>15.32</c:v>
                </c:pt>
                <c:pt idx="10">
                  <c:v>21.41</c:v>
                </c:pt>
                <c:pt idx="11">
                  <c:v>19.59</c:v>
                </c:pt>
              </c:numCache>
            </c:numRef>
          </c:val>
          <c:extLst>
            <c:ext xmlns:c16="http://schemas.microsoft.com/office/drawing/2014/chart" uri="{C3380CC4-5D6E-409C-BE32-E72D297353CC}">
              <c16:uniqueId val="{00000001-2C9D-4587-9C6D-2027F13F2210}"/>
            </c:ext>
          </c:extLst>
        </c:ser>
        <c:dLbls>
          <c:showLegendKey val="0"/>
          <c:showVal val="0"/>
          <c:showCatName val="0"/>
          <c:showSerName val="0"/>
          <c:showPercent val="0"/>
          <c:showBubbleSize val="0"/>
        </c:dLbls>
        <c:gapWidth val="40"/>
        <c:axId val="639397440"/>
        <c:axId val="639421520"/>
      </c:barChart>
      <c:catAx>
        <c:axId val="639397440"/>
        <c:scaling>
          <c:orientation val="maxMin"/>
        </c:scaling>
        <c:delete val="0"/>
        <c:axPos val="l"/>
        <c:numFmt formatCode="General" sourceLinked="0"/>
        <c:majorTickMark val="none"/>
        <c:minorTickMark val="none"/>
        <c:tickLblPos val="low"/>
        <c:spPr>
          <a:ln>
            <a:noFill/>
          </a:ln>
        </c:spPr>
        <c:crossAx val="639421520"/>
        <c:crosses val="autoZero"/>
        <c:auto val="1"/>
        <c:lblAlgn val="ctr"/>
        <c:lblOffset val="100"/>
        <c:tickLblSkip val="1"/>
        <c:noMultiLvlLbl val="0"/>
      </c:catAx>
      <c:valAx>
        <c:axId val="639421520"/>
        <c:scaling>
          <c:orientation val="minMax"/>
          <c:max val="30"/>
          <c:min val="0"/>
        </c:scaling>
        <c:delete val="0"/>
        <c:axPos val="t"/>
        <c:majorGridlines>
          <c:spPr>
            <a:ln w="6350">
              <a:solidFill>
                <a:srgbClr val="A0A0A0"/>
              </a:solidFill>
              <a:prstDash val="dash"/>
            </a:ln>
          </c:spPr>
        </c:majorGridlines>
        <c:title>
          <c:tx>
            <c:rich>
              <a:bodyPr/>
              <a:lstStyle/>
              <a:p>
                <a:pPr>
                  <a:defRPr sz="1000" b="0">
                    <a:solidFill>
                      <a:srgbClr val="A0A0A0"/>
                    </a:solidFill>
                  </a:defRPr>
                </a:pPr>
                <a:r>
                  <a:rPr lang="fi-FI" sz="1000" b="0" dirty="0">
                    <a:solidFill>
                      <a:srgbClr val="A0A0A0"/>
                    </a:solidFill>
                  </a:rPr>
                  <a:t>Tuntia</a:t>
                </a:r>
              </a:p>
            </c:rich>
          </c:tx>
          <c:layout>
            <c:manualLayout>
              <c:xMode val="edge"/>
              <c:yMode val="edge"/>
              <c:x val="0.596988355866094"/>
              <c:y val="0.95966833058334555"/>
            </c:manualLayout>
          </c:layout>
          <c:overlay val="0"/>
        </c:title>
        <c:numFmt formatCode="General" sourceLinked="0"/>
        <c:majorTickMark val="none"/>
        <c:minorTickMark val="none"/>
        <c:tickLblPos val="high"/>
        <c:spPr>
          <a:ln>
            <a:noFill/>
          </a:ln>
        </c:spPr>
        <c:txPr>
          <a:bodyPr rot="0" vert="horz"/>
          <a:lstStyle/>
          <a:p>
            <a:pPr>
              <a:defRPr sz="1000">
                <a:solidFill>
                  <a:srgbClr val="A0A0A0"/>
                </a:solidFill>
              </a:defRPr>
            </a:pPr>
            <a:endParaRPr lang="fi-FI"/>
          </a:p>
        </c:txPr>
        <c:crossAx val="639397440"/>
        <c:crosses val="autoZero"/>
        <c:crossBetween val="between"/>
        <c:majorUnit val="5"/>
        <c:minorUnit val="1"/>
      </c:valAx>
      <c:spPr>
        <a:ln w="6350">
          <a:noFill/>
        </a:ln>
      </c:spPr>
    </c:plotArea>
    <c:legend>
      <c:legendPos val="r"/>
      <c:layout>
        <c:manualLayout>
          <c:xMode val="edge"/>
          <c:yMode val="edge"/>
          <c:x val="0.78565168049996981"/>
          <c:y val="0.23274441822093192"/>
          <c:w val="0.13845005547096279"/>
          <c:h val="0.16946155934752188"/>
        </c:manualLayout>
      </c:layout>
      <c:overlay val="0"/>
      <c:spPr>
        <a:solidFill>
          <a:schemeClr val="bg1"/>
        </a:solidFill>
      </c:spPr>
      <c:txPr>
        <a:bodyPr/>
        <a:lstStyle/>
        <a:p>
          <a:pPr>
            <a:defRPr sz="1200">
              <a:solidFill>
                <a:srgbClr val="262626"/>
              </a:solidFill>
            </a:defRPr>
          </a:pPr>
          <a:endParaRPr lang="fi-FI"/>
        </a:p>
      </c:txPr>
    </c:legend>
    <c:plotVisOnly val="1"/>
    <c:dispBlanksAs val="gap"/>
    <c:showDLblsOverMax val="0"/>
  </c:chart>
  <c:spPr>
    <a:ln>
      <a:noFill/>
    </a:ln>
  </c:spPr>
  <c:txPr>
    <a:bodyPr/>
    <a:lstStyle/>
    <a:p>
      <a:pPr>
        <a:defRPr sz="1200">
          <a:solidFill>
            <a:srgbClr val="262626"/>
          </a:solidFill>
          <a:latin typeface="Calibri" panose="020F0502020204030204" pitchFamily="34" charset="0"/>
        </a:defRPr>
      </a:pPr>
      <a:endParaRPr lang="fi-FI"/>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805774076671104"/>
          <c:y val="2.1586290440485392E-2"/>
          <c:w val="0.47871999400389859"/>
          <c:h val="0.91269032352388313"/>
        </c:manualLayout>
      </c:layout>
      <c:barChart>
        <c:barDir val="bar"/>
        <c:grouping val="clustered"/>
        <c:varyColors val="0"/>
        <c:ser>
          <c:idx val="0"/>
          <c:order val="0"/>
          <c:tx>
            <c:strRef>
              <c:f>Taul1!$B$4</c:f>
              <c:strCache>
                <c:ptCount val="1"/>
                <c:pt idx="0">
                  <c:v>2021, n=516</c:v>
                </c:pt>
              </c:strCache>
            </c:strRef>
          </c:tx>
          <c:spPr>
            <a:solidFill>
              <a:srgbClr val="4DA7BC"/>
            </a:solidFill>
          </c:spPr>
          <c:invertIfNegative val="0"/>
          <c:dLbls>
            <c:numFmt formatCode="#,##0" sourceLinked="0"/>
            <c:spPr>
              <a:noFill/>
              <a:ln>
                <a:noFill/>
              </a:ln>
              <a:effectLst/>
            </c:spPr>
            <c:txPr>
              <a:bodyPr/>
              <a:lstStyle/>
              <a:p>
                <a:pPr>
                  <a:defRPr sz="1100" b="0">
                    <a:solidFill>
                      <a:srgbClr val="262626"/>
                    </a:solidFill>
                    <a:latin typeface="Calibri" panose="020F0502020204030204" pitchFamily="34" charset="0"/>
                    <a:cs typeface="Arial" panose="020B0604020202020204" pitchFamily="34" charset="0"/>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Taul1!$A$5:$A$24</c:f>
              <c:strCache>
                <c:ptCount val="20"/>
                <c:pt idx="0">
                  <c:v>Auttaminen</c:v>
                </c:pt>
                <c:pt idx="1">
                  <c:v>Hallinto- ja luottamustehtävät</c:v>
                </c:pt>
                <c:pt idx="2">
                  <c:v>Tiedottaminen, viestintä ja julkaisutoiminta</c:v>
                </c:pt>
                <c:pt idx="3">
                  <c:v>Talkootyö</c:v>
                </c:pt>
                <c:pt idx="4">
                  <c:v>Neuvonta</c:v>
                </c:pt>
                <c:pt idx="5">
                  <c:v>Johtaminen</c:v>
                </c:pt>
                <c:pt idx="6">
                  <c:v>Neuvonta puhelimitse/netissä</c:v>
                </c:pt>
                <c:pt idx="7">
                  <c:v>Opetus ja koulutus</c:v>
                </c:pt>
                <c:pt idx="8">
                  <c:v>Toimistotehtävät</c:v>
                </c:pt>
                <c:pt idx="9">
                  <c:v>Kehittämistehtävät</c:v>
                </c:pt>
                <c:pt idx="10">
                  <c:v>Kampanja- ja projektitehtävät</c:v>
                </c:pt>
                <c:pt idx="11">
                  <c:v>Tietotekniset tehtävät</c:v>
                </c:pt>
                <c:pt idx="12">
                  <c:v>Tapahtumajärjestely- ja toimitsijatehtävät</c:v>
                </c:pt>
                <c:pt idx="13">
                  <c:v>Ystävätoiminta</c:v>
                </c:pt>
                <c:pt idx="14">
                  <c:v>Kuljetustehtävät, logistiikka</c:v>
                </c:pt>
                <c:pt idx="15">
                  <c:v>Vertaistuki ja vertaistoiminta</c:v>
                </c:pt>
                <c:pt idx="16">
                  <c:v>Piha- ja puutarhatyöt</c:v>
                </c:pt>
                <c:pt idx="17">
                  <c:v>Ryhmän tai kerhon ohjaaminen</c:v>
                </c:pt>
                <c:pt idx="18">
                  <c:v>Vaikuttamistyö</c:v>
                </c:pt>
                <c:pt idx="19">
                  <c:v>Esiintyminen, ilmaisu, taidetyöt</c:v>
                </c:pt>
              </c:strCache>
            </c:strRef>
          </c:cat>
          <c:val>
            <c:numRef>
              <c:f>Taul1!$B$5:$B$24</c:f>
              <c:numCache>
                <c:formatCode>General</c:formatCode>
                <c:ptCount val="20"/>
                <c:pt idx="0">
                  <c:v>30.53274</c:v>
                </c:pt>
                <c:pt idx="1">
                  <c:v>27.047650000000001</c:v>
                </c:pt>
                <c:pt idx="2">
                  <c:v>13.04613</c:v>
                </c:pt>
                <c:pt idx="3">
                  <c:v>11.524710000000001</c:v>
                </c:pt>
                <c:pt idx="4">
                  <c:v>10.447889999999999</c:v>
                </c:pt>
                <c:pt idx="5">
                  <c:v>10.12458</c:v>
                </c:pt>
                <c:pt idx="6">
                  <c:v>8.8813099999999991</c:v>
                </c:pt>
                <c:pt idx="7">
                  <c:v>8.8401800000000001</c:v>
                </c:pt>
                <c:pt idx="8">
                  <c:v>8.3098799999999997</c:v>
                </c:pt>
                <c:pt idx="9">
                  <c:v>7.5889800000000003</c:v>
                </c:pt>
                <c:pt idx="10">
                  <c:v>7.1421400000000004</c:v>
                </c:pt>
                <c:pt idx="11">
                  <c:v>6.8906700000000001</c:v>
                </c:pt>
                <c:pt idx="12">
                  <c:v>6.8501700000000003</c:v>
                </c:pt>
                <c:pt idx="13">
                  <c:v>6.8347899999999999</c:v>
                </c:pt>
                <c:pt idx="14">
                  <c:v>6.4240199999999996</c:v>
                </c:pt>
                <c:pt idx="15">
                  <c:v>6.2226699999999999</c:v>
                </c:pt>
                <c:pt idx="16">
                  <c:v>6.19834</c:v>
                </c:pt>
                <c:pt idx="17">
                  <c:v>6.1054300000000001</c:v>
                </c:pt>
                <c:pt idx="18">
                  <c:v>5.9546000000000001</c:v>
                </c:pt>
                <c:pt idx="19">
                  <c:v>5.7230800000000004</c:v>
                </c:pt>
              </c:numCache>
            </c:numRef>
          </c:val>
          <c:extLst>
            <c:ext xmlns:c16="http://schemas.microsoft.com/office/drawing/2014/chart" uri="{C3380CC4-5D6E-409C-BE32-E72D297353CC}">
              <c16:uniqueId val="{00000000-B0DA-4A0D-AA51-A907E6EDDB0B}"/>
            </c:ext>
          </c:extLst>
        </c:ser>
        <c:dLbls>
          <c:showLegendKey val="0"/>
          <c:showVal val="0"/>
          <c:showCatName val="0"/>
          <c:showSerName val="0"/>
          <c:showPercent val="0"/>
          <c:showBubbleSize val="0"/>
        </c:dLbls>
        <c:gapWidth val="30"/>
        <c:axId val="603916192"/>
        <c:axId val="603908912"/>
      </c:barChart>
      <c:catAx>
        <c:axId val="603916192"/>
        <c:scaling>
          <c:orientation val="maxMin"/>
        </c:scaling>
        <c:delete val="0"/>
        <c:axPos val="l"/>
        <c:numFmt formatCode="General" sourceLinked="0"/>
        <c:majorTickMark val="none"/>
        <c:minorTickMark val="none"/>
        <c:tickLblPos val="nextTo"/>
        <c:spPr>
          <a:ln>
            <a:noFill/>
          </a:ln>
        </c:spPr>
        <c:txPr>
          <a:bodyPr/>
          <a:lstStyle/>
          <a:p>
            <a:pPr>
              <a:defRPr sz="1050">
                <a:solidFill>
                  <a:srgbClr val="262626"/>
                </a:solidFill>
                <a:latin typeface="Calibri" panose="020F0502020204030204" pitchFamily="34" charset="0"/>
                <a:cs typeface="Arial" panose="020B0604020202020204" pitchFamily="34" charset="0"/>
              </a:defRPr>
            </a:pPr>
            <a:endParaRPr lang="fi-FI"/>
          </a:p>
        </c:txPr>
        <c:crossAx val="603908912"/>
        <c:crosses val="autoZero"/>
        <c:auto val="1"/>
        <c:lblAlgn val="ctr"/>
        <c:lblOffset val="100"/>
        <c:tickLblSkip val="1"/>
        <c:noMultiLvlLbl val="0"/>
      </c:catAx>
      <c:valAx>
        <c:axId val="603908912"/>
        <c:scaling>
          <c:orientation val="minMax"/>
          <c:max val="50"/>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7637401574803151"/>
              <c:y val="0.94540313633340589"/>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fi-FI"/>
          </a:p>
        </c:txPr>
        <c:crossAx val="603916192"/>
        <c:crosses val="autoZero"/>
        <c:crossBetween val="between"/>
        <c:majorUnit val="10"/>
        <c:minorUnit val="1"/>
      </c:valAx>
      <c:spPr>
        <a:ln w="6350">
          <a:noFill/>
        </a:ln>
      </c:spPr>
    </c:plotArea>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370044329633468"/>
          <c:y val="2.0130537396353308E-2"/>
          <c:w val="0.45305653291233255"/>
          <c:h val="0.91486622527621708"/>
        </c:manualLayout>
      </c:layout>
      <c:barChart>
        <c:barDir val="bar"/>
        <c:grouping val="clustered"/>
        <c:varyColors val="0"/>
        <c:ser>
          <c:idx val="0"/>
          <c:order val="0"/>
          <c:tx>
            <c:strRef>
              <c:f>Taul1!$B$4</c:f>
              <c:strCache>
                <c:ptCount val="1"/>
                <c:pt idx="0">
                  <c:v>2021, n=516</c:v>
                </c:pt>
              </c:strCache>
            </c:strRef>
          </c:tx>
          <c:spPr>
            <a:solidFill>
              <a:srgbClr val="4DA7BC"/>
            </a:solidFill>
          </c:spPr>
          <c:invertIfNegative val="0"/>
          <c:dLbls>
            <c:numFmt formatCode="#,##0" sourceLinked="0"/>
            <c:spPr>
              <a:noFill/>
              <a:ln>
                <a:noFill/>
              </a:ln>
              <a:effectLst/>
            </c:spPr>
            <c:txPr>
              <a:bodyPr/>
              <a:lstStyle/>
              <a:p>
                <a:pPr>
                  <a:defRPr sz="1100" b="0">
                    <a:solidFill>
                      <a:srgbClr val="262626"/>
                    </a:solidFill>
                    <a:latin typeface="Calibri" panose="020F0502020204030204" pitchFamily="34" charset="0"/>
                    <a:cs typeface="Arial" panose="020B0604020202020204" pitchFamily="34" charset="0"/>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Taul1!$A$5:$A$23</c:f>
              <c:strCache>
                <c:ptCount val="19"/>
                <c:pt idx="0">
                  <c:v>Taloushallinto</c:v>
                </c:pt>
                <c:pt idx="1">
                  <c:v>Hengelliset/uskonnolliset tehtävät</c:v>
                </c:pt>
                <c:pt idx="2">
                  <c:v>Varainhankinta</c:v>
                </c:pt>
                <c:pt idx="3">
                  <c:v>Rakentaminen/remontointi/kunnostustehtävät</c:v>
                </c:pt>
                <c:pt idx="4">
                  <c:v>Siistimistehtävät</c:v>
                </c:pt>
                <c:pt idx="5">
                  <c:v>Valmentaminen</c:v>
                </c:pt>
                <c:pt idx="6">
                  <c:v>Verkostotyö</c:v>
                </c:pt>
                <c:pt idx="7">
                  <c:v>Tukihenkilötoiminta</c:v>
                </c:pt>
                <c:pt idx="8">
                  <c:v>Tutkimustyö</c:v>
                </c:pt>
                <c:pt idx="9">
                  <c:v>Ruoanvalmistus ja muut keittiötehtävät</c:v>
                </c:pt>
                <c:pt idx="10">
                  <c:v>Markkinointi- ja myyntityö</c:v>
                </c:pt>
                <c:pt idx="11">
                  <c:v>Sovittelu</c:v>
                </c:pt>
                <c:pt idx="12">
                  <c:v>Ruoan jakelu (esim. leipäjonossa)</c:v>
                </c:pt>
                <c:pt idx="13">
                  <c:v>Rekrytointi</c:v>
                </c:pt>
                <c:pt idx="14">
                  <c:v>Kansainväliset tehtävät</c:v>
                </c:pt>
                <c:pt idx="15">
                  <c:v>Isäntäperheenä toimiminen</c:v>
                </c:pt>
                <c:pt idx="16">
                  <c:v>Muu</c:v>
                </c:pt>
                <c:pt idx="17">
                  <c:v>Ei mitään näistä</c:v>
                </c:pt>
                <c:pt idx="18">
                  <c:v>Ei osaa sanoa</c:v>
                </c:pt>
              </c:strCache>
            </c:strRef>
          </c:cat>
          <c:val>
            <c:numRef>
              <c:f>Taul1!$B$5:$B$23</c:f>
              <c:numCache>
                <c:formatCode>General</c:formatCode>
                <c:ptCount val="19"/>
                <c:pt idx="0">
                  <c:v>5.4977900000000002</c:v>
                </c:pt>
                <c:pt idx="1">
                  <c:v>5.1213800000000003</c:v>
                </c:pt>
                <c:pt idx="2">
                  <c:v>4.5193300000000001</c:v>
                </c:pt>
                <c:pt idx="3">
                  <c:v>4.4379099999999996</c:v>
                </c:pt>
                <c:pt idx="4">
                  <c:v>4.28104</c:v>
                </c:pt>
                <c:pt idx="5">
                  <c:v>4.2549599999999996</c:v>
                </c:pt>
                <c:pt idx="6">
                  <c:v>4.0712299999999999</c:v>
                </c:pt>
                <c:pt idx="7">
                  <c:v>4.0034299999999998</c:v>
                </c:pt>
                <c:pt idx="8">
                  <c:v>2.1397699999999999</c:v>
                </c:pt>
                <c:pt idx="9">
                  <c:v>2.0487500000000001</c:v>
                </c:pt>
                <c:pt idx="10">
                  <c:v>1.88381</c:v>
                </c:pt>
                <c:pt idx="11">
                  <c:v>1.43225</c:v>
                </c:pt>
                <c:pt idx="12">
                  <c:v>1.04358</c:v>
                </c:pt>
                <c:pt idx="13">
                  <c:v>1.01725</c:v>
                </c:pt>
                <c:pt idx="14">
                  <c:v>0.91786000000000001</c:v>
                </c:pt>
                <c:pt idx="15">
                  <c:v>0.32638</c:v>
                </c:pt>
                <c:pt idx="16">
                  <c:v>1.7657400000000001</c:v>
                </c:pt>
                <c:pt idx="17">
                  <c:v>18.538270000000001</c:v>
                </c:pt>
                <c:pt idx="18">
                  <c:v>1.4742599999999999</c:v>
                </c:pt>
              </c:numCache>
            </c:numRef>
          </c:val>
          <c:extLst>
            <c:ext xmlns:c16="http://schemas.microsoft.com/office/drawing/2014/chart" uri="{C3380CC4-5D6E-409C-BE32-E72D297353CC}">
              <c16:uniqueId val="{00000000-4D4A-4E85-A81B-74ECD1E6B219}"/>
            </c:ext>
          </c:extLst>
        </c:ser>
        <c:dLbls>
          <c:showLegendKey val="0"/>
          <c:showVal val="0"/>
          <c:showCatName val="0"/>
          <c:showSerName val="0"/>
          <c:showPercent val="0"/>
          <c:showBubbleSize val="0"/>
        </c:dLbls>
        <c:gapWidth val="30"/>
        <c:axId val="603916192"/>
        <c:axId val="603908912"/>
      </c:barChart>
      <c:catAx>
        <c:axId val="603916192"/>
        <c:scaling>
          <c:orientation val="maxMin"/>
        </c:scaling>
        <c:delete val="0"/>
        <c:axPos val="l"/>
        <c:numFmt formatCode="General" sourceLinked="0"/>
        <c:majorTickMark val="none"/>
        <c:minorTickMark val="none"/>
        <c:tickLblPos val="nextTo"/>
        <c:spPr>
          <a:ln>
            <a:noFill/>
          </a:ln>
        </c:spPr>
        <c:txPr>
          <a:bodyPr/>
          <a:lstStyle/>
          <a:p>
            <a:pPr>
              <a:defRPr sz="1050">
                <a:solidFill>
                  <a:srgbClr val="262626"/>
                </a:solidFill>
                <a:latin typeface="Calibri" panose="020F0502020204030204" pitchFamily="34" charset="0"/>
                <a:cs typeface="Arial" panose="020B0604020202020204" pitchFamily="34" charset="0"/>
              </a:defRPr>
            </a:pPr>
            <a:endParaRPr lang="fi-FI"/>
          </a:p>
        </c:txPr>
        <c:crossAx val="603908912"/>
        <c:crosses val="autoZero"/>
        <c:auto val="1"/>
        <c:lblAlgn val="ctr"/>
        <c:lblOffset val="100"/>
        <c:tickLblSkip val="1"/>
        <c:noMultiLvlLbl val="0"/>
      </c:catAx>
      <c:valAx>
        <c:axId val="603908912"/>
        <c:scaling>
          <c:orientation val="minMax"/>
          <c:max val="50"/>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7637401574803151"/>
              <c:y val="0.94540313633340589"/>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fi-FI"/>
          </a:p>
        </c:txPr>
        <c:crossAx val="603916192"/>
        <c:crosses val="autoZero"/>
        <c:crossBetween val="between"/>
        <c:majorUnit val="10"/>
        <c:minorUnit val="1"/>
      </c:valAx>
      <c:spPr>
        <a:ln w="6350">
          <a:noFill/>
        </a:ln>
      </c:spPr>
    </c:plotArea>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805774076671104"/>
          <c:y val="2.1586290440485392E-2"/>
          <c:w val="0.47871999400389859"/>
          <c:h val="0.91269032352388313"/>
        </c:manualLayout>
      </c:layout>
      <c:barChart>
        <c:barDir val="bar"/>
        <c:grouping val="clustered"/>
        <c:varyColors val="0"/>
        <c:ser>
          <c:idx val="0"/>
          <c:order val="0"/>
          <c:tx>
            <c:strRef>
              <c:f>Taul1!$B$4</c:f>
              <c:strCache>
                <c:ptCount val="1"/>
                <c:pt idx="0">
                  <c:v>Mies, n=252</c:v>
                </c:pt>
              </c:strCache>
            </c:strRef>
          </c:tx>
          <c:spPr>
            <a:solidFill>
              <a:srgbClr val="70AD47"/>
            </a:solidFill>
          </c:spPr>
          <c:invertIfNegative val="0"/>
          <c:dLbls>
            <c:numFmt formatCode="#,##0" sourceLinked="0"/>
            <c:spPr>
              <a:noFill/>
              <a:ln>
                <a:noFill/>
              </a:ln>
              <a:effectLst/>
            </c:spPr>
            <c:txPr>
              <a:bodyPr/>
              <a:lstStyle/>
              <a:p>
                <a:pPr>
                  <a:defRPr sz="1000" b="0">
                    <a:solidFill>
                      <a:srgbClr val="262626"/>
                    </a:solidFill>
                    <a:latin typeface="Calibri" panose="020F0502020204030204" pitchFamily="34" charset="0"/>
                    <a:cs typeface="Arial" panose="020B0604020202020204" pitchFamily="34" charset="0"/>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Taul1!$A$5:$A$24</c:f>
              <c:strCache>
                <c:ptCount val="20"/>
                <c:pt idx="0">
                  <c:v>Auttaminen</c:v>
                </c:pt>
                <c:pt idx="1">
                  <c:v>Hallinto- ja luottamustehtävät</c:v>
                </c:pt>
                <c:pt idx="2">
                  <c:v>Tiedottaminen, viestintä ja julkaisutoiminta</c:v>
                </c:pt>
                <c:pt idx="3">
                  <c:v>Talkootyö</c:v>
                </c:pt>
                <c:pt idx="4">
                  <c:v>Neuvonta</c:v>
                </c:pt>
                <c:pt idx="5">
                  <c:v>Johtaminen</c:v>
                </c:pt>
                <c:pt idx="6">
                  <c:v>Neuvonta puhelimitse/netissä</c:v>
                </c:pt>
                <c:pt idx="7">
                  <c:v>Opetus ja koulutus</c:v>
                </c:pt>
                <c:pt idx="8">
                  <c:v>Toimistotehtävät</c:v>
                </c:pt>
                <c:pt idx="9">
                  <c:v>Kehittämistehtävät</c:v>
                </c:pt>
                <c:pt idx="10">
                  <c:v>Kampanja- ja projektitehtävät</c:v>
                </c:pt>
                <c:pt idx="11">
                  <c:v>Tietotekniset tehtävät</c:v>
                </c:pt>
                <c:pt idx="12">
                  <c:v>Tapahtumajärjestely- ja toimitsijatehtävät</c:v>
                </c:pt>
                <c:pt idx="13">
                  <c:v>Ystävätoiminta</c:v>
                </c:pt>
                <c:pt idx="14">
                  <c:v>Kuljetustehtävät, logistiikka</c:v>
                </c:pt>
                <c:pt idx="15">
                  <c:v>Vertaistuki ja vertaistoiminta</c:v>
                </c:pt>
                <c:pt idx="16">
                  <c:v>Piha- ja puutarhatyöt</c:v>
                </c:pt>
                <c:pt idx="17">
                  <c:v>Ryhmän tai kerhon ohjaaminen</c:v>
                </c:pt>
                <c:pt idx="18">
                  <c:v>Vaikuttamistyö</c:v>
                </c:pt>
                <c:pt idx="19">
                  <c:v>Esiintyminen, ilmaisu, taidetyöt</c:v>
                </c:pt>
              </c:strCache>
            </c:strRef>
          </c:cat>
          <c:val>
            <c:numRef>
              <c:f>Taul1!$B$5:$B$24</c:f>
              <c:numCache>
                <c:formatCode>General</c:formatCode>
                <c:ptCount val="20"/>
                <c:pt idx="0">
                  <c:v>28.50084</c:v>
                </c:pt>
                <c:pt idx="1">
                  <c:v>28.1706</c:v>
                </c:pt>
                <c:pt idx="2">
                  <c:v>11.447279999999999</c:v>
                </c:pt>
                <c:pt idx="3">
                  <c:v>15.558669999999999</c:v>
                </c:pt>
                <c:pt idx="4">
                  <c:v>11.31706</c:v>
                </c:pt>
                <c:pt idx="5">
                  <c:v>12.090859999999999</c:v>
                </c:pt>
                <c:pt idx="6">
                  <c:v>9.6624400000000001</c:v>
                </c:pt>
                <c:pt idx="7">
                  <c:v>7.9160399999999997</c:v>
                </c:pt>
                <c:pt idx="8">
                  <c:v>7.1291799999999999</c:v>
                </c:pt>
                <c:pt idx="9">
                  <c:v>4.6406400000000003</c:v>
                </c:pt>
                <c:pt idx="10">
                  <c:v>4.9927700000000002</c:v>
                </c:pt>
                <c:pt idx="11">
                  <c:v>9.0652799999999996</c:v>
                </c:pt>
                <c:pt idx="12">
                  <c:v>4.3207300000000002</c:v>
                </c:pt>
                <c:pt idx="13">
                  <c:v>4.4944499999999996</c:v>
                </c:pt>
                <c:pt idx="14">
                  <c:v>10.71012</c:v>
                </c:pt>
                <c:pt idx="15">
                  <c:v>3.0681400000000001</c:v>
                </c:pt>
                <c:pt idx="16">
                  <c:v>8.9198400000000007</c:v>
                </c:pt>
                <c:pt idx="17">
                  <c:v>5.5952000000000002</c:v>
                </c:pt>
                <c:pt idx="18">
                  <c:v>6.77902</c:v>
                </c:pt>
                <c:pt idx="19">
                  <c:v>7.9403699999999997</c:v>
                </c:pt>
              </c:numCache>
            </c:numRef>
          </c:val>
          <c:extLst>
            <c:ext xmlns:c16="http://schemas.microsoft.com/office/drawing/2014/chart" uri="{C3380CC4-5D6E-409C-BE32-E72D297353CC}">
              <c16:uniqueId val="{00000000-B0DA-4A0D-AA51-A907E6EDDB0B}"/>
            </c:ext>
          </c:extLst>
        </c:ser>
        <c:ser>
          <c:idx val="1"/>
          <c:order val="1"/>
          <c:tx>
            <c:strRef>
              <c:f>Taul1!$C$4</c:f>
              <c:strCache>
                <c:ptCount val="1"/>
                <c:pt idx="0">
                  <c:v>Nainen, n=264</c:v>
                </c:pt>
              </c:strCache>
            </c:strRef>
          </c:tx>
          <c:spPr>
            <a:solidFill>
              <a:srgbClr val="EB599E"/>
            </a:solidFill>
          </c:spPr>
          <c:invertIfNegative val="0"/>
          <c:dLbls>
            <c:numFmt formatCode="#,##0" sourceLinked="0"/>
            <c:spPr>
              <a:noFill/>
              <a:ln>
                <a:noFill/>
              </a:ln>
              <a:effectLst/>
            </c:spPr>
            <c:txPr>
              <a:bodyPr wrap="square" lIns="38100" tIns="19050" rIns="38100" bIns="19050" anchor="ctr">
                <a:spAutoFit/>
              </a:bodyPr>
              <a:lstStyle/>
              <a:p>
                <a:pPr>
                  <a:defRPr sz="1000">
                    <a:solidFill>
                      <a:srgbClr val="262626"/>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Taul1!$A$5:$A$24</c:f>
              <c:strCache>
                <c:ptCount val="20"/>
                <c:pt idx="0">
                  <c:v>Auttaminen</c:v>
                </c:pt>
                <c:pt idx="1">
                  <c:v>Hallinto- ja luottamustehtävät</c:v>
                </c:pt>
                <c:pt idx="2">
                  <c:v>Tiedottaminen, viestintä ja julkaisutoiminta</c:v>
                </c:pt>
                <c:pt idx="3">
                  <c:v>Talkootyö</c:v>
                </c:pt>
                <c:pt idx="4">
                  <c:v>Neuvonta</c:v>
                </c:pt>
                <c:pt idx="5">
                  <c:v>Johtaminen</c:v>
                </c:pt>
                <c:pt idx="6">
                  <c:v>Neuvonta puhelimitse/netissä</c:v>
                </c:pt>
                <c:pt idx="7">
                  <c:v>Opetus ja koulutus</c:v>
                </c:pt>
                <c:pt idx="8">
                  <c:v>Toimistotehtävät</c:v>
                </c:pt>
                <c:pt idx="9">
                  <c:v>Kehittämistehtävät</c:v>
                </c:pt>
                <c:pt idx="10">
                  <c:v>Kampanja- ja projektitehtävät</c:v>
                </c:pt>
                <c:pt idx="11">
                  <c:v>Tietotekniset tehtävät</c:v>
                </c:pt>
                <c:pt idx="12">
                  <c:v>Tapahtumajärjestely- ja toimitsijatehtävät</c:v>
                </c:pt>
                <c:pt idx="13">
                  <c:v>Ystävätoiminta</c:v>
                </c:pt>
                <c:pt idx="14">
                  <c:v>Kuljetustehtävät, logistiikka</c:v>
                </c:pt>
                <c:pt idx="15">
                  <c:v>Vertaistuki ja vertaistoiminta</c:v>
                </c:pt>
                <c:pt idx="16">
                  <c:v>Piha- ja puutarhatyöt</c:v>
                </c:pt>
                <c:pt idx="17">
                  <c:v>Ryhmän tai kerhon ohjaaminen</c:v>
                </c:pt>
                <c:pt idx="18">
                  <c:v>Vaikuttamistyö</c:v>
                </c:pt>
                <c:pt idx="19">
                  <c:v>Esiintyminen, ilmaisu, taidetyöt</c:v>
                </c:pt>
              </c:strCache>
            </c:strRef>
          </c:cat>
          <c:val>
            <c:numRef>
              <c:f>Taul1!$C$5:$C$24</c:f>
              <c:numCache>
                <c:formatCode>General</c:formatCode>
                <c:ptCount val="20"/>
                <c:pt idx="0">
                  <c:v>32.716589999999997</c:v>
                </c:pt>
                <c:pt idx="1">
                  <c:v>25.840730000000001</c:v>
                </c:pt>
                <c:pt idx="2">
                  <c:v>14.76454</c:v>
                </c:pt>
                <c:pt idx="3">
                  <c:v>7.1890999999999998</c:v>
                </c:pt>
                <c:pt idx="4">
                  <c:v>9.5137400000000003</c:v>
                </c:pt>
                <c:pt idx="5">
                  <c:v>8.0112699999999997</c:v>
                </c:pt>
                <c:pt idx="6">
                  <c:v>8.04176</c:v>
                </c:pt>
                <c:pt idx="7">
                  <c:v>9.8334399999999995</c:v>
                </c:pt>
                <c:pt idx="8">
                  <c:v>9.5788700000000002</c:v>
                </c:pt>
                <c:pt idx="9">
                  <c:v>10.7578</c:v>
                </c:pt>
                <c:pt idx="10">
                  <c:v>9.4522399999999998</c:v>
                </c:pt>
                <c:pt idx="11">
                  <c:v>4.5534499999999998</c:v>
                </c:pt>
                <c:pt idx="12">
                  <c:v>9.5687700000000007</c:v>
                </c:pt>
                <c:pt idx="13">
                  <c:v>9.3501499999999993</c:v>
                </c:pt>
                <c:pt idx="14">
                  <c:v>1.81742</c:v>
                </c:pt>
                <c:pt idx="15">
                  <c:v>9.6130999999999993</c:v>
                </c:pt>
                <c:pt idx="16">
                  <c:v>3.2733300000000001</c:v>
                </c:pt>
                <c:pt idx="17">
                  <c:v>6.65381</c:v>
                </c:pt>
                <c:pt idx="18">
                  <c:v>5.0685399999999996</c:v>
                </c:pt>
                <c:pt idx="19">
                  <c:v>3.3399800000000002</c:v>
                </c:pt>
              </c:numCache>
            </c:numRef>
          </c:val>
          <c:extLst>
            <c:ext xmlns:c16="http://schemas.microsoft.com/office/drawing/2014/chart" uri="{C3380CC4-5D6E-409C-BE32-E72D297353CC}">
              <c16:uniqueId val="{00000000-0D03-47AB-B4A2-B7C4ACC64833}"/>
            </c:ext>
          </c:extLst>
        </c:ser>
        <c:dLbls>
          <c:showLegendKey val="0"/>
          <c:showVal val="0"/>
          <c:showCatName val="0"/>
          <c:showSerName val="0"/>
          <c:showPercent val="0"/>
          <c:showBubbleSize val="0"/>
        </c:dLbls>
        <c:gapWidth val="30"/>
        <c:axId val="603916192"/>
        <c:axId val="603908912"/>
      </c:barChart>
      <c:catAx>
        <c:axId val="603916192"/>
        <c:scaling>
          <c:orientation val="maxMin"/>
        </c:scaling>
        <c:delete val="0"/>
        <c:axPos val="l"/>
        <c:numFmt formatCode="General" sourceLinked="0"/>
        <c:majorTickMark val="none"/>
        <c:minorTickMark val="none"/>
        <c:tickLblPos val="nextTo"/>
        <c:spPr>
          <a:ln>
            <a:noFill/>
          </a:ln>
        </c:spPr>
        <c:txPr>
          <a:bodyPr/>
          <a:lstStyle/>
          <a:p>
            <a:pPr>
              <a:defRPr sz="1050">
                <a:solidFill>
                  <a:srgbClr val="262626"/>
                </a:solidFill>
                <a:latin typeface="Calibri" panose="020F0502020204030204" pitchFamily="34" charset="0"/>
                <a:cs typeface="Arial" panose="020B0604020202020204" pitchFamily="34" charset="0"/>
              </a:defRPr>
            </a:pPr>
            <a:endParaRPr lang="fi-FI"/>
          </a:p>
        </c:txPr>
        <c:crossAx val="603908912"/>
        <c:crosses val="autoZero"/>
        <c:auto val="1"/>
        <c:lblAlgn val="ctr"/>
        <c:lblOffset val="100"/>
        <c:tickLblSkip val="1"/>
        <c:noMultiLvlLbl val="0"/>
      </c:catAx>
      <c:valAx>
        <c:axId val="603908912"/>
        <c:scaling>
          <c:orientation val="minMax"/>
          <c:max val="50"/>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7637401574803151"/>
              <c:y val="0.94540313633340589"/>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fi-FI"/>
          </a:p>
        </c:txPr>
        <c:crossAx val="603916192"/>
        <c:crosses val="autoZero"/>
        <c:crossBetween val="between"/>
        <c:majorUnit val="10"/>
        <c:minorUnit val="1"/>
      </c:valAx>
      <c:spPr>
        <a:ln w="6350">
          <a:noFill/>
        </a:ln>
      </c:spPr>
    </c:plotArea>
    <c:legend>
      <c:legendPos val="r"/>
      <c:layout>
        <c:manualLayout>
          <c:xMode val="edge"/>
          <c:yMode val="edge"/>
          <c:x val="0.72179558988944137"/>
          <c:y val="0.44561394348252886"/>
          <c:w val="0.21054619450552095"/>
          <c:h val="0.10877211303494225"/>
        </c:manualLayout>
      </c:layout>
      <c:overlay val="0"/>
      <c:spPr>
        <a:solidFill>
          <a:schemeClr val="bg1"/>
        </a:solidFill>
      </c:spPr>
      <c:txPr>
        <a:bodyPr/>
        <a:lstStyle/>
        <a:p>
          <a:pPr>
            <a:defRPr>
              <a:solidFill>
                <a:srgbClr val="262626"/>
              </a:solidFill>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305336952793745"/>
          <c:y val="2.1586290440485392E-2"/>
          <c:w val="0.44372436524267217"/>
          <c:h val="0.91269032352388313"/>
        </c:manualLayout>
      </c:layout>
      <c:barChart>
        <c:barDir val="bar"/>
        <c:grouping val="clustered"/>
        <c:varyColors val="0"/>
        <c:ser>
          <c:idx val="0"/>
          <c:order val="0"/>
          <c:tx>
            <c:strRef>
              <c:f>Taul1!$B$4</c:f>
              <c:strCache>
                <c:ptCount val="1"/>
                <c:pt idx="0">
                  <c:v>Mies, n=252</c:v>
                </c:pt>
              </c:strCache>
            </c:strRef>
          </c:tx>
          <c:spPr>
            <a:solidFill>
              <a:srgbClr val="70AD47"/>
            </a:solidFill>
          </c:spPr>
          <c:invertIfNegative val="0"/>
          <c:dLbls>
            <c:numFmt formatCode="#,##0" sourceLinked="0"/>
            <c:spPr>
              <a:noFill/>
              <a:ln>
                <a:noFill/>
              </a:ln>
              <a:effectLst/>
            </c:spPr>
            <c:txPr>
              <a:bodyPr/>
              <a:lstStyle/>
              <a:p>
                <a:pPr>
                  <a:defRPr sz="1000" b="0">
                    <a:solidFill>
                      <a:srgbClr val="262626"/>
                    </a:solidFill>
                    <a:latin typeface="Calibri" panose="020F0502020204030204" pitchFamily="34" charset="0"/>
                    <a:cs typeface="Arial" panose="020B0604020202020204" pitchFamily="34" charset="0"/>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Taul1!$A$5:$A$23</c:f>
              <c:strCache>
                <c:ptCount val="19"/>
                <c:pt idx="0">
                  <c:v>Taloushallinto</c:v>
                </c:pt>
                <c:pt idx="1">
                  <c:v>Hengelliset/uskonnolliset tehtävät</c:v>
                </c:pt>
                <c:pt idx="2">
                  <c:v>Varainhankinta</c:v>
                </c:pt>
                <c:pt idx="3">
                  <c:v>Rakentaminen/remontointi/kunnostustehtävät</c:v>
                </c:pt>
                <c:pt idx="4">
                  <c:v>Siistimistehtävät</c:v>
                </c:pt>
                <c:pt idx="5">
                  <c:v>Valmentaminen</c:v>
                </c:pt>
                <c:pt idx="6">
                  <c:v>Verkostotyö</c:v>
                </c:pt>
                <c:pt idx="7">
                  <c:v>Tukihenkilötoiminta</c:v>
                </c:pt>
                <c:pt idx="8">
                  <c:v>Tutkimustyö</c:v>
                </c:pt>
                <c:pt idx="9">
                  <c:v>Ruoanvalmistus ja muut keittiötehtävät</c:v>
                </c:pt>
                <c:pt idx="10">
                  <c:v>Markkinointi- ja myyntityö</c:v>
                </c:pt>
                <c:pt idx="11">
                  <c:v>Sovittelu</c:v>
                </c:pt>
                <c:pt idx="12">
                  <c:v>Ruoan jakelu (esim. leipäjonossa)</c:v>
                </c:pt>
                <c:pt idx="13">
                  <c:v>Rekrytointi</c:v>
                </c:pt>
                <c:pt idx="14">
                  <c:v>Kansainväliset tehtävät</c:v>
                </c:pt>
                <c:pt idx="15">
                  <c:v>Isäntäperheenä toimiminen</c:v>
                </c:pt>
                <c:pt idx="16">
                  <c:v>Muu</c:v>
                </c:pt>
                <c:pt idx="17">
                  <c:v>Ei mitään näistä</c:v>
                </c:pt>
                <c:pt idx="18">
                  <c:v>Ei osaa sanoa</c:v>
                </c:pt>
              </c:strCache>
            </c:strRef>
          </c:cat>
          <c:val>
            <c:numRef>
              <c:f>Taul1!$B$5:$B$23</c:f>
              <c:numCache>
                <c:formatCode>General</c:formatCode>
                <c:ptCount val="19"/>
                <c:pt idx="0">
                  <c:v>5.0245300000000004</c:v>
                </c:pt>
                <c:pt idx="1">
                  <c:v>4.2248900000000003</c:v>
                </c:pt>
                <c:pt idx="2">
                  <c:v>4.9596999999999998</c:v>
                </c:pt>
                <c:pt idx="3">
                  <c:v>7.2156200000000004</c:v>
                </c:pt>
                <c:pt idx="4">
                  <c:v>3.6412599999999999</c:v>
                </c:pt>
                <c:pt idx="5">
                  <c:v>3.9463200000000001</c:v>
                </c:pt>
                <c:pt idx="6">
                  <c:v>3.4362499999999998</c:v>
                </c:pt>
                <c:pt idx="7">
                  <c:v>2.8376700000000001</c:v>
                </c:pt>
                <c:pt idx="8">
                  <c:v>1.8736200000000001</c:v>
                </c:pt>
                <c:pt idx="9">
                  <c:v>1.9547000000000001</c:v>
                </c:pt>
                <c:pt idx="10">
                  <c:v>1.5871500000000001</c:v>
                </c:pt>
                <c:pt idx="11">
                  <c:v>1.42875</c:v>
                </c:pt>
                <c:pt idx="12">
                  <c:v>0.11566</c:v>
                </c:pt>
                <c:pt idx="13">
                  <c:v>1.15666</c:v>
                </c:pt>
                <c:pt idx="14">
                  <c:v>0.89029999999999998</c:v>
                </c:pt>
                <c:pt idx="15">
                  <c:v>0.63005</c:v>
                </c:pt>
                <c:pt idx="16">
                  <c:v>2.10568</c:v>
                </c:pt>
                <c:pt idx="17">
                  <c:v>19.866810000000001</c:v>
                </c:pt>
                <c:pt idx="18">
                  <c:v>2.0792799999999998</c:v>
                </c:pt>
              </c:numCache>
            </c:numRef>
          </c:val>
          <c:extLst>
            <c:ext xmlns:c16="http://schemas.microsoft.com/office/drawing/2014/chart" uri="{C3380CC4-5D6E-409C-BE32-E72D297353CC}">
              <c16:uniqueId val="{00000000-232B-4BCF-964C-AC27EBA8825D}"/>
            </c:ext>
          </c:extLst>
        </c:ser>
        <c:ser>
          <c:idx val="1"/>
          <c:order val="1"/>
          <c:tx>
            <c:strRef>
              <c:f>Taul1!$C$4</c:f>
              <c:strCache>
                <c:ptCount val="1"/>
                <c:pt idx="0">
                  <c:v>Nainen, n=264</c:v>
                </c:pt>
              </c:strCache>
            </c:strRef>
          </c:tx>
          <c:spPr>
            <a:solidFill>
              <a:srgbClr val="EB599E"/>
            </a:solidFill>
          </c:spPr>
          <c:invertIfNegative val="0"/>
          <c:dLbls>
            <c:numFmt formatCode="#,##0" sourceLinked="0"/>
            <c:spPr>
              <a:noFill/>
              <a:ln>
                <a:noFill/>
              </a:ln>
              <a:effectLst/>
            </c:spPr>
            <c:txPr>
              <a:bodyPr wrap="square" lIns="38100" tIns="19050" rIns="38100" bIns="19050" anchor="ctr">
                <a:spAutoFit/>
              </a:bodyPr>
              <a:lstStyle/>
              <a:p>
                <a:pPr>
                  <a:defRPr sz="1000">
                    <a:solidFill>
                      <a:srgbClr val="262626"/>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Taul1!$A$5:$A$23</c:f>
              <c:strCache>
                <c:ptCount val="19"/>
                <c:pt idx="0">
                  <c:v>Taloushallinto</c:v>
                </c:pt>
                <c:pt idx="1">
                  <c:v>Hengelliset/uskonnolliset tehtävät</c:v>
                </c:pt>
                <c:pt idx="2">
                  <c:v>Varainhankinta</c:v>
                </c:pt>
                <c:pt idx="3">
                  <c:v>Rakentaminen/remontointi/kunnostustehtävät</c:v>
                </c:pt>
                <c:pt idx="4">
                  <c:v>Siistimistehtävät</c:v>
                </c:pt>
                <c:pt idx="5">
                  <c:v>Valmentaminen</c:v>
                </c:pt>
                <c:pt idx="6">
                  <c:v>Verkostotyö</c:v>
                </c:pt>
                <c:pt idx="7">
                  <c:v>Tukihenkilötoiminta</c:v>
                </c:pt>
                <c:pt idx="8">
                  <c:v>Tutkimustyö</c:v>
                </c:pt>
                <c:pt idx="9">
                  <c:v>Ruoanvalmistus ja muut keittiötehtävät</c:v>
                </c:pt>
                <c:pt idx="10">
                  <c:v>Markkinointi- ja myyntityö</c:v>
                </c:pt>
                <c:pt idx="11">
                  <c:v>Sovittelu</c:v>
                </c:pt>
                <c:pt idx="12">
                  <c:v>Ruoan jakelu (esim. leipäjonossa)</c:v>
                </c:pt>
                <c:pt idx="13">
                  <c:v>Rekrytointi</c:v>
                </c:pt>
                <c:pt idx="14">
                  <c:v>Kansainväliset tehtävät</c:v>
                </c:pt>
                <c:pt idx="15">
                  <c:v>Isäntäperheenä toimiminen</c:v>
                </c:pt>
                <c:pt idx="16">
                  <c:v>Muu</c:v>
                </c:pt>
                <c:pt idx="17">
                  <c:v>Ei mitään näistä</c:v>
                </c:pt>
                <c:pt idx="18">
                  <c:v>Ei osaa sanoa</c:v>
                </c:pt>
              </c:strCache>
            </c:strRef>
          </c:cat>
          <c:val>
            <c:numRef>
              <c:f>Taul1!$C$5:$C$23</c:f>
              <c:numCache>
                <c:formatCode>General</c:formatCode>
                <c:ptCount val="19"/>
                <c:pt idx="0">
                  <c:v>6.0064299999999999</c:v>
                </c:pt>
                <c:pt idx="1">
                  <c:v>6.0848899999999997</c:v>
                </c:pt>
                <c:pt idx="2">
                  <c:v>4.04603</c:v>
                </c:pt>
                <c:pt idx="3">
                  <c:v>1.45248</c:v>
                </c:pt>
                <c:pt idx="4">
                  <c:v>4.9686700000000004</c:v>
                </c:pt>
                <c:pt idx="5">
                  <c:v>4.5866699999999998</c:v>
                </c:pt>
                <c:pt idx="6">
                  <c:v>4.7536899999999997</c:v>
                </c:pt>
                <c:pt idx="7">
                  <c:v>5.2563599999999999</c:v>
                </c:pt>
                <c:pt idx="8">
                  <c:v>2.4258199999999999</c:v>
                </c:pt>
                <c:pt idx="9">
                  <c:v>2.1498400000000002</c:v>
                </c:pt>
                <c:pt idx="10">
                  <c:v>2.2026500000000002</c:v>
                </c:pt>
                <c:pt idx="11">
                  <c:v>1.4360200000000001</c:v>
                </c:pt>
                <c:pt idx="12">
                  <c:v>2.0408900000000001</c:v>
                </c:pt>
                <c:pt idx="13">
                  <c:v>0.86741000000000001</c:v>
                </c:pt>
                <c:pt idx="14">
                  <c:v>0.94749000000000005</c:v>
                </c:pt>
                <c:pt idx="15">
                  <c:v>0</c:v>
                </c:pt>
                <c:pt idx="16">
                  <c:v>1.40038</c:v>
                </c:pt>
                <c:pt idx="17">
                  <c:v>17.110389999999999</c:v>
                </c:pt>
                <c:pt idx="18">
                  <c:v>0.82399</c:v>
                </c:pt>
              </c:numCache>
            </c:numRef>
          </c:val>
          <c:extLst>
            <c:ext xmlns:c16="http://schemas.microsoft.com/office/drawing/2014/chart" uri="{C3380CC4-5D6E-409C-BE32-E72D297353CC}">
              <c16:uniqueId val="{00000001-232B-4BCF-964C-AC27EBA8825D}"/>
            </c:ext>
          </c:extLst>
        </c:ser>
        <c:dLbls>
          <c:showLegendKey val="0"/>
          <c:showVal val="0"/>
          <c:showCatName val="0"/>
          <c:showSerName val="0"/>
          <c:showPercent val="0"/>
          <c:showBubbleSize val="0"/>
        </c:dLbls>
        <c:gapWidth val="30"/>
        <c:axId val="603916192"/>
        <c:axId val="603908912"/>
      </c:barChart>
      <c:catAx>
        <c:axId val="603916192"/>
        <c:scaling>
          <c:orientation val="maxMin"/>
        </c:scaling>
        <c:delete val="0"/>
        <c:axPos val="l"/>
        <c:numFmt formatCode="General" sourceLinked="0"/>
        <c:majorTickMark val="none"/>
        <c:minorTickMark val="none"/>
        <c:tickLblPos val="nextTo"/>
        <c:spPr>
          <a:ln>
            <a:noFill/>
          </a:ln>
        </c:spPr>
        <c:txPr>
          <a:bodyPr/>
          <a:lstStyle/>
          <a:p>
            <a:pPr>
              <a:defRPr sz="1050">
                <a:solidFill>
                  <a:srgbClr val="262626"/>
                </a:solidFill>
                <a:latin typeface="Calibri" panose="020F0502020204030204" pitchFamily="34" charset="0"/>
                <a:cs typeface="Arial" panose="020B0604020202020204" pitchFamily="34" charset="0"/>
              </a:defRPr>
            </a:pPr>
            <a:endParaRPr lang="fi-FI"/>
          </a:p>
        </c:txPr>
        <c:crossAx val="603908912"/>
        <c:crosses val="autoZero"/>
        <c:auto val="1"/>
        <c:lblAlgn val="ctr"/>
        <c:lblOffset val="100"/>
        <c:tickLblSkip val="1"/>
        <c:noMultiLvlLbl val="0"/>
      </c:catAx>
      <c:valAx>
        <c:axId val="603908912"/>
        <c:scaling>
          <c:orientation val="minMax"/>
          <c:max val="50"/>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7637401574803151"/>
              <c:y val="0.94540313633340589"/>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fi-FI"/>
          </a:p>
        </c:txPr>
        <c:crossAx val="603916192"/>
        <c:crosses val="autoZero"/>
        <c:crossBetween val="between"/>
        <c:majorUnit val="10"/>
        <c:minorUnit val="1"/>
      </c:valAx>
      <c:spPr>
        <a:ln w="6350">
          <a:noFill/>
        </a:ln>
      </c:spPr>
    </c:plotArea>
    <c:legend>
      <c:legendPos val="r"/>
      <c:layout>
        <c:manualLayout>
          <c:xMode val="edge"/>
          <c:yMode val="edge"/>
          <c:x val="0.72646167372427151"/>
          <c:y val="0.44561394348252886"/>
          <c:w val="0.21054619450552095"/>
          <c:h val="0.10877211303494225"/>
        </c:manualLayout>
      </c:layout>
      <c:overlay val="0"/>
      <c:spPr>
        <a:solidFill>
          <a:schemeClr val="bg1"/>
        </a:solidFill>
      </c:spPr>
      <c:txPr>
        <a:bodyPr/>
        <a:lstStyle/>
        <a:p>
          <a:pPr>
            <a:defRPr>
              <a:solidFill>
                <a:srgbClr val="262626"/>
              </a:solidFill>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39470848340159"/>
          <c:y val="9.7679567242423618E-3"/>
          <c:w val="0.61261266645262413"/>
          <c:h val="0.92020426193132265"/>
        </c:manualLayout>
      </c:layout>
      <c:barChart>
        <c:barDir val="bar"/>
        <c:grouping val="clustered"/>
        <c:varyColors val="0"/>
        <c:ser>
          <c:idx val="0"/>
          <c:order val="0"/>
          <c:tx>
            <c:strRef>
              <c:f>Taul1!$B$6</c:f>
              <c:strCache>
                <c:ptCount val="1"/>
                <c:pt idx="0">
                  <c:v>2021, n=516</c:v>
                </c:pt>
              </c:strCache>
            </c:strRef>
          </c:tx>
          <c:spPr>
            <a:solidFill>
              <a:srgbClr val="4DA7BC"/>
            </a:solidFill>
          </c:spPr>
          <c:invertIfNegative val="0"/>
          <c:dLbls>
            <c:numFmt formatCode="#,##0" sourceLinked="0"/>
            <c:spPr>
              <a:noFill/>
              <a:ln>
                <a:noFill/>
              </a:ln>
              <a:effectLst/>
            </c:spPr>
            <c:txPr>
              <a:bodyPr/>
              <a:lstStyle/>
              <a:p>
                <a:pPr>
                  <a:defRPr sz="1100" b="0">
                    <a:solidFill>
                      <a:srgbClr val="262626"/>
                    </a:solidFill>
                    <a:latin typeface="Calibri" panose="020F0502020204030204" pitchFamily="34" charset="0"/>
                    <a:cs typeface="Arial" panose="020B0604020202020204" pitchFamily="34" charset="0"/>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Taul1!$A$7:$A$19</c:f>
              <c:strCache>
                <c:ptCount val="13"/>
                <c:pt idx="0">
                  <c:v>Auttaminen</c:v>
                </c:pt>
                <c:pt idx="1">
                  <c:v>Hallinto- ja luottamustehtävät</c:v>
                </c:pt>
                <c:pt idx="2">
                  <c:v>Tiedottaminen, viestintä ja julkaisutoiminta</c:v>
                </c:pt>
                <c:pt idx="3">
                  <c:v>Talkootyö</c:v>
                </c:pt>
                <c:pt idx="4">
                  <c:v>Neuvonta</c:v>
                </c:pt>
                <c:pt idx="5">
                  <c:v>Johtaminen</c:v>
                </c:pt>
                <c:pt idx="6">
                  <c:v>Neuvonta puhelimitse/netissä*</c:v>
                </c:pt>
                <c:pt idx="7">
                  <c:v>Opetus ja koulutus</c:v>
                </c:pt>
                <c:pt idx="8">
                  <c:v>Toimistotehtävät</c:v>
                </c:pt>
                <c:pt idx="9">
                  <c:v>Kehittämistehtävät</c:v>
                </c:pt>
                <c:pt idx="10">
                  <c:v>Kampanja- ja projektitehtävät</c:v>
                </c:pt>
                <c:pt idx="11">
                  <c:v>Tietotekniset tehtävät</c:v>
                </c:pt>
                <c:pt idx="12">
                  <c:v>Tapahtumajärjestely- ja toimitsijatehtävät</c:v>
                </c:pt>
              </c:strCache>
            </c:strRef>
          </c:cat>
          <c:val>
            <c:numRef>
              <c:f>Taul1!$B$7:$B$19</c:f>
              <c:numCache>
                <c:formatCode>General</c:formatCode>
                <c:ptCount val="13"/>
                <c:pt idx="0">
                  <c:v>30.53274</c:v>
                </c:pt>
                <c:pt idx="1">
                  <c:v>27.047650000000001</c:v>
                </c:pt>
                <c:pt idx="2">
                  <c:v>13.04613</c:v>
                </c:pt>
                <c:pt idx="3">
                  <c:v>11.524710000000001</c:v>
                </c:pt>
                <c:pt idx="4">
                  <c:v>10.447889999999999</c:v>
                </c:pt>
                <c:pt idx="5">
                  <c:v>10.12458</c:v>
                </c:pt>
                <c:pt idx="6">
                  <c:v>8.8813099999999991</c:v>
                </c:pt>
                <c:pt idx="7">
                  <c:v>8.8401800000000001</c:v>
                </c:pt>
                <c:pt idx="8">
                  <c:v>8.3098799999999997</c:v>
                </c:pt>
                <c:pt idx="9">
                  <c:v>7.5889800000000003</c:v>
                </c:pt>
                <c:pt idx="10">
                  <c:v>7.1421400000000004</c:v>
                </c:pt>
                <c:pt idx="11">
                  <c:v>6.8906700000000001</c:v>
                </c:pt>
                <c:pt idx="12">
                  <c:v>6.8501700000000003</c:v>
                </c:pt>
              </c:numCache>
            </c:numRef>
          </c:val>
          <c:extLst>
            <c:ext xmlns:c16="http://schemas.microsoft.com/office/drawing/2014/chart" uri="{C3380CC4-5D6E-409C-BE32-E72D297353CC}">
              <c16:uniqueId val="{00000000-B0DA-4A0D-AA51-A907E6EDDB0B}"/>
            </c:ext>
          </c:extLst>
        </c:ser>
        <c:ser>
          <c:idx val="1"/>
          <c:order val="1"/>
          <c:tx>
            <c:strRef>
              <c:f>Taul1!$C$6</c:f>
              <c:strCache>
                <c:ptCount val="1"/>
                <c:pt idx="0">
                  <c:v>2018, n=401</c:v>
                </c:pt>
              </c:strCache>
            </c:strRef>
          </c:tx>
          <c:spPr>
            <a:solidFill>
              <a:srgbClr val="797979"/>
            </a:solidFill>
          </c:spPr>
          <c:invertIfNegative val="0"/>
          <c:dLbls>
            <c:numFmt formatCode="#,##0" sourceLinked="0"/>
            <c:spPr>
              <a:noFill/>
              <a:ln>
                <a:noFill/>
              </a:ln>
              <a:effectLst/>
            </c:spPr>
            <c:txPr>
              <a:bodyPr/>
              <a:lstStyle/>
              <a:p>
                <a:pPr>
                  <a:defRPr sz="1100">
                    <a:solidFill>
                      <a:srgbClr val="262626"/>
                    </a:solidFill>
                    <a:latin typeface="Calibri" panose="020F0502020204030204" pitchFamily="34" charset="0"/>
                    <a:cs typeface="Arial" panose="020B060402020202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Taul1!$A$7:$A$19</c:f>
              <c:strCache>
                <c:ptCount val="13"/>
                <c:pt idx="0">
                  <c:v>Auttaminen</c:v>
                </c:pt>
                <c:pt idx="1">
                  <c:v>Hallinto- ja luottamustehtävät</c:v>
                </c:pt>
                <c:pt idx="2">
                  <c:v>Tiedottaminen, viestintä ja julkaisutoiminta</c:v>
                </c:pt>
                <c:pt idx="3">
                  <c:v>Talkootyö</c:v>
                </c:pt>
                <c:pt idx="4">
                  <c:v>Neuvonta</c:v>
                </c:pt>
                <c:pt idx="5">
                  <c:v>Johtaminen</c:v>
                </c:pt>
                <c:pt idx="6">
                  <c:v>Neuvonta puhelimitse/netissä*</c:v>
                </c:pt>
                <c:pt idx="7">
                  <c:v>Opetus ja koulutus</c:v>
                </c:pt>
                <c:pt idx="8">
                  <c:v>Toimistotehtävät</c:v>
                </c:pt>
                <c:pt idx="9">
                  <c:v>Kehittämistehtävät</c:v>
                </c:pt>
                <c:pt idx="10">
                  <c:v>Kampanja- ja projektitehtävät</c:v>
                </c:pt>
                <c:pt idx="11">
                  <c:v>Tietotekniset tehtävät</c:v>
                </c:pt>
                <c:pt idx="12">
                  <c:v>Tapahtumajärjestely- ja toimitsijatehtävät</c:v>
                </c:pt>
              </c:strCache>
            </c:strRef>
          </c:cat>
          <c:val>
            <c:numRef>
              <c:f>Taul1!$C$7:$C$19</c:f>
              <c:numCache>
                <c:formatCode>General</c:formatCode>
                <c:ptCount val="13"/>
                <c:pt idx="0">
                  <c:v>41.153327013712897</c:v>
                </c:pt>
                <c:pt idx="1">
                  <c:v>16.293853466208098</c:v>
                </c:pt>
                <c:pt idx="2">
                  <c:v>15.574127148689399</c:v>
                </c:pt>
                <c:pt idx="3">
                  <c:v>23.964200164724499</c:v>
                </c:pt>
                <c:pt idx="4">
                  <c:v>20.162715423943599</c:v>
                </c:pt>
                <c:pt idx="5">
                  <c:v>9.1337199105781099</c:v>
                </c:pt>
                <c:pt idx="6">
                  <c:v>8.0725009934531897</c:v>
                </c:pt>
                <c:pt idx="7">
                  <c:v>13.5220635410446</c:v>
                </c:pt>
                <c:pt idx="8">
                  <c:v>9.0766102266849202</c:v>
                </c:pt>
                <c:pt idx="9">
                  <c:v>10.867545493496401</c:v>
                </c:pt>
                <c:pt idx="10">
                  <c:v>5.0971919129579497</c:v>
                </c:pt>
                <c:pt idx="11">
                  <c:v>9.5203341554759806</c:v>
                </c:pt>
                <c:pt idx="12">
                  <c:v>16.326931572719602</c:v>
                </c:pt>
              </c:numCache>
            </c:numRef>
          </c:val>
          <c:extLst>
            <c:ext xmlns:c16="http://schemas.microsoft.com/office/drawing/2014/chart" uri="{C3380CC4-5D6E-409C-BE32-E72D297353CC}">
              <c16:uniqueId val="{00000001-B0DA-4A0D-AA51-A907E6EDDB0B}"/>
            </c:ext>
          </c:extLst>
        </c:ser>
        <c:ser>
          <c:idx val="2"/>
          <c:order val="2"/>
          <c:tx>
            <c:strRef>
              <c:f>Taul1!$D$6</c:f>
              <c:strCache>
                <c:ptCount val="1"/>
                <c:pt idx="0">
                  <c:v>2015, n=328</c:v>
                </c:pt>
              </c:strCache>
            </c:strRef>
          </c:tx>
          <c:spPr>
            <a:solidFill>
              <a:srgbClr val="A0A0A0"/>
            </a:solidFill>
          </c:spPr>
          <c:invertIfNegative val="0"/>
          <c:dLbls>
            <c:numFmt formatCode="#,##0" sourceLinked="0"/>
            <c:spPr>
              <a:noFill/>
              <a:ln>
                <a:noFill/>
              </a:ln>
              <a:effectLst/>
            </c:spPr>
            <c:txPr>
              <a:bodyPr/>
              <a:lstStyle/>
              <a:p>
                <a:pPr>
                  <a:defRPr sz="1100">
                    <a:solidFill>
                      <a:srgbClr val="262626"/>
                    </a:solidFill>
                    <a:latin typeface="Calibri" panose="020F0502020204030204" pitchFamily="34" charset="0"/>
                    <a:cs typeface="Arial" panose="020B060402020202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Taul1!$A$7:$A$19</c:f>
              <c:strCache>
                <c:ptCount val="13"/>
                <c:pt idx="0">
                  <c:v>Auttaminen</c:v>
                </c:pt>
                <c:pt idx="1">
                  <c:v>Hallinto- ja luottamustehtävät</c:v>
                </c:pt>
                <c:pt idx="2">
                  <c:v>Tiedottaminen, viestintä ja julkaisutoiminta</c:v>
                </c:pt>
                <c:pt idx="3">
                  <c:v>Talkootyö</c:v>
                </c:pt>
                <c:pt idx="4">
                  <c:v>Neuvonta</c:v>
                </c:pt>
                <c:pt idx="5">
                  <c:v>Johtaminen</c:v>
                </c:pt>
                <c:pt idx="6">
                  <c:v>Neuvonta puhelimitse/netissä*</c:v>
                </c:pt>
                <c:pt idx="7">
                  <c:v>Opetus ja koulutus</c:v>
                </c:pt>
                <c:pt idx="8">
                  <c:v>Toimistotehtävät</c:v>
                </c:pt>
                <c:pt idx="9">
                  <c:v>Kehittämistehtävät</c:v>
                </c:pt>
                <c:pt idx="10">
                  <c:v>Kampanja- ja projektitehtävät</c:v>
                </c:pt>
                <c:pt idx="11">
                  <c:v>Tietotekniset tehtävät</c:v>
                </c:pt>
                <c:pt idx="12">
                  <c:v>Tapahtumajärjestely- ja toimitsijatehtävät</c:v>
                </c:pt>
              </c:strCache>
            </c:strRef>
          </c:cat>
          <c:val>
            <c:numRef>
              <c:f>Taul1!$D$7:$D$19</c:f>
              <c:numCache>
                <c:formatCode>General</c:formatCode>
                <c:ptCount val="13"/>
                <c:pt idx="0">
                  <c:v>42.009950000000003</c:v>
                </c:pt>
                <c:pt idx="1">
                  <c:v>19.503329999999998</c:v>
                </c:pt>
                <c:pt idx="2">
                  <c:v>9.0312300000000008</c:v>
                </c:pt>
                <c:pt idx="3">
                  <c:v>24.539390000000001</c:v>
                </c:pt>
                <c:pt idx="4">
                  <c:v>13.31423</c:v>
                </c:pt>
                <c:pt idx="5">
                  <c:v>7.2804500000000001</c:v>
                </c:pt>
                <c:pt idx="6">
                  <c:v>1.9815799999999999</c:v>
                </c:pt>
                <c:pt idx="7">
                  <c:v>14.69289</c:v>
                </c:pt>
                <c:pt idx="8">
                  <c:v>6.6461800000000002</c:v>
                </c:pt>
                <c:pt idx="9">
                  <c:v>12.148860000000001</c:v>
                </c:pt>
                <c:pt idx="10">
                  <c:v>5.7029300000000003</c:v>
                </c:pt>
                <c:pt idx="11">
                  <c:v>9.6561000000000003</c:v>
                </c:pt>
                <c:pt idx="12">
                  <c:v>16.05208</c:v>
                </c:pt>
              </c:numCache>
            </c:numRef>
          </c:val>
          <c:extLst>
            <c:ext xmlns:c16="http://schemas.microsoft.com/office/drawing/2014/chart" uri="{C3380CC4-5D6E-409C-BE32-E72D297353CC}">
              <c16:uniqueId val="{00000002-B0DA-4A0D-AA51-A907E6EDDB0B}"/>
            </c:ext>
          </c:extLst>
        </c:ser>
        <c:dLbls>
          <c:showLegendKey val="0"/>
          <c:showVal val="0"/>
          <c:showCatName val="0"/>
          <c:showSerName val="0"/>
          <c:showPercent val="0"/>
          <c:showBubbleSize val="0"/>
        </c:dLbls>
        <c:gapWidth val="40"/>
        <c:axId val="603916192"/>
        <c:axId val="603908912"/>
      </c:barChart>
      <c:catAx>
        <c:axId val="603916192"/>
        <c:scaling>
          <c:orientation val="maxMin"/>
        </c:scaling>
        <c:delete val="0"/>
        <c:axPos val="l"/>
        <c:numFmt formatCode="General" sourceLinked="0"/>
        <c:majorTickMark val="none"/>
        <c:minorTickMark val="none"/>
        <c:tickLblPos val="nextTo"/>
        <c:spPr>
          <a:ln>
            <a:noFill/>
          </a:ln>
        </c:spPr>
        <c:txPr>
          <a:bodyPr/>
          <a:lstStyle/>
          <a:p>
            <a:pPr>
              <a:defRPr sz="1100">
                <a:solidFill>
                  <a:srgbClr val="262626"/>
                </a:solidFill>
                <a:latin typeface="Calibri" panose="020F0502020204030204" pitchFamily="34" charset="0"/>
                <a:cs typeface="Arial" panose="020B0604020202020204" pitchFamily="34" charset="0"/>
              </a:defRPr>
            </a:pPr>
            <a:endParaRPr lang="fi-FI"/>
          </a:p>
        </c:txPr>
        <c:crossAx val="603908912"/>
        <c:crosses val="autoZero"/>
        <c:auto val="1"/>
        <c:lblAlgn val="ctr"/>
        <c:lblOffset val="100"/>
        <c:tickLblSkip val="1"/>
        <c:noMultiLvlLbl val="0"/>
      </c:catAx>
      <c:valAx>
        <c:axId val="603908912"/>
        <c:scaling>
          <c:orientation val="minMax"/>
          <c:max val="50"/>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7637401574803151"/>
              <c:y val="0.94540313633340589"/>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fi-FI"/>
          </a:p>
        </c:txPr>
        <c:crossAx val="603916192"/>
        <c:crosses val="autoZero"/>
        <c:crossBetween val="between"/>
        <c:majorUnit val="10"/>
        <c:minorUnit val="1"/>
      </c:valAx>
      <c:spPr>
        <a:ln w="6350">
          <a:noFill/>
        </a:ln>
      </c:spPr>
    </c:plotArea>
    <c:legend>
      <c:legendPos val="r"/>
      <c:layout>
        <c:manualLayout>
          <c:xMode val="edge"/>
          <c:yMode val="edge"/>
          <c:x val="0.78456069858445732"/>
          <c:y val="0.38127947534409651"/>
          <c:w val="0.14370215430782093"/>
          <c:h val="0.18137158253096344"/>
        </c:manualLayout>
      </c:layout>
      <c:overlay val="0"/>
      <c:spPr>
        <a:solidFill>
          <a:schemeClr val="bg1"/>
        </a:solidFill>
      </c:spPr>
      <c:txPr>
        <a:bodyPr/>
        <a:lstStyle/>
        <a:p>
          <a:pPr>
            <a:defRPr>
              <a:solidFill>
                <a:srgbClr val="262626"/>
              </a:solidFill>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23241538691393"/>
          <c:y val="9.7679567242423618E-3"/>
          <c:w val="0.58677495954911174"/>
          <c:h val="0.92020426193132265"/>
        </c:manualLayout>
      </c:layout>
      <c:barChart>
        <c:barDir val="bar"/>
        <c:grouping val="clustered"/>
        <c:varyColors val="0"/>
        <c:ser>
          <c:idx val="0"/>
          <c:order val="0"/>
          <c:tx>
            <c:strRef>
              <c:f>Taul1!$B$6</c:f>
              <c:strCache>
                <c:ptCount val="1"/>
                <c:pt idx="0">
                  <c:v>2021, n=516</c:v>
                </c:pt>
              </c:strCache>
            </c:strRef>
          </c:tx>
          <c:spPr>
            <a:solidFill>
              <a:srgbClr val="4DA7BC"/>
            </a:solidFill>
          </c:spPr>
          <c:invertIfNegative val="0"/>
          <c:dLbls>
            <c:numFmt formatCode="#,##0" sourceLinked="0"/>
            <c:spPr>
              <a:noFill/>
              <a:ln>
                <a:noFill/>
              </a:ln>
              <a:effectLst/>
            </c:spPr>
            <c:txPr>
              <a:bodyPr/>
              <a:lstStyle/>
              <a:p>
                <a:pPr>
                  <a:defRPr sz="1100" b="0">
                    <a:solidFill>
                      <a:srgbClr val="262626"/>
                    </a:solidFill>
                    <a:latin typeface="Calibri" panose="020F0502020204030204" pitchFamily="34" charset="0"/>
                    <a:cs typeface="Arial" panose="020B0604020202020204" pitchFamily="34" charset="0"/>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Taul1!$A$7:$A$19</c:f>
              <c:strCache>
                <c:ptCount val="13"/>
                <c:pt idx="0">
                  <c:v>Ystävätoiminta</c:v>
                </c:pt>
                <c:pt idx="1">
                  <c:v>Kuljetustehtävät, logistiikka</c:v>
                </c:pt>
                <c:pt idx="2">
                  <c:v>Vertaistuki ja vertaistoiminta</c:v>
                </c:pt>
                <c:pt idx="3">
                  <c:v>Piha- ja puutarhatyöt</c:v>
                </c:pt>
                <c:pt idx="4">
                  <c:v>Ryhmän tai kerhon ohjaaminen</c:v>
                </c:pt>
                <c:pt idx="5">
                  <c:v>Vaikuttamistyö</c:v>
                </c:pt>
                <c:pt idx="6">
                  <c:v>Esiintyminen, ilmaisu, taidetyöt</c:v>
                </c:pt>
                <c:pt idx="7">
                  <c:v>Taloushallinto</c:v>
                </c:pt>
                <c:pt idx="8">
                  <c:v>Hengelliset/uskonnolliset tehtävät</c:v>
                </c:pt>
                <c:pt idx="9">
                  <c:v>Varainhankinta</c:v>
                </c:pt>
                <c:pt idx="10">
                  <c:v>Rakentaminen/remontointi/kunnostustehtävät</c:v>
                </c:pt>
                <c:pt idx="11">
                  <c:v>Siistimistehtävät</c:v>
                </c:pt>
                <c:pt idx="12">
                  <c:v>Valmentaminen</c:v>
                </c:pt>
              </c:strCache>
            </c:strRef>
          </c:cat>
          <c:val>
            <c:numRef>
              <c:f>Taul1!$B$7:$B$19</c:f>
              <c:numCache>
                <c:formatCode>General</c:formatCode>
                <c:ptCount val="13"/>
                <c:pt idx="0">
                  <c:v>6.8347899999999999</c:v>
                </c:pt>
                <c:pt idx="1">
                  <c:v>6.4240199999999996</c:v>
                </c:pt>
                <c:pt idx="2">
                  <c:v>6.2226699999999999</c:v>
                </c:pt>
                <c:pt idx="3">
                  <c:v>6.19834</c:v>
                </c:pt>
                <c:pt idx="4">
                  <c:v>6.1054300000000001</c:v>
                </c:pt>
                <c:pt idx="5">
                  <c:v>5.9546000000000001</c:v>
                </c:pt>
                <c:pt idx="6">
                  <c:v>5.7230800000000004</c:v>
                </c:pt>
                <c:pt idx="7">
                  <c:v>5.4977900000000002</c:v>
                </c:pt>
                <c:pt idx="8">
                  <c:v>5.1213800000000003</c:v>
                </c:pt>
                <c:pt idx="9">
                  <c:v>4.5193300000000001</c:v>
                </c:pt>
                <c:pt idx="10">
                  <c:v>4.4379099999999996</c:v>
                </c:pt>
                <c:pt idx="11">
                  <c:v>4.28104</c:v>
                </c:pt>
                <c:pt idx="12">
                  <c:v>4.2549599999999996</c:v>
                </c:pt>
              </c:numCache>
            </c:numRef>
          </c:val>
          <c:extLst>
            <c:ext xmlns:c16="http://schemas.microsoft.com/office/drawing/2014/chart" uri="{C3380CC4-5D6E-409C-BE32-E72D297353CC}">
              <c16:uniqueId val="{00000000-B0DA-4A0D-AA51-A907E6EDDB0B}"/>
            </c:ext>
          </c:extLst>
        </c:ser>
        <c:ser>
          <c:idx val="1"/>
          <c:order val="1"/>
          <c:tx>
            <c:strRef>
              <c:f>Taul1!$C$6</c:f>
              <c:strCache>
                <c:ptCount val="1"/>
                <c:pt idx="0">
                  <c:v>2018, n=401</c:v>
                </c:pt>
              </c:strCache>
            </c:strRef>
          </c:tx>
          <c:spPr>
            <a:solidFill>
              <a:srgbClr val="797979"/>
            </a:solidFill>
          </c:spPr>
          <c:invertIfNegative val="0"/>
          <c:dLbls>
            <c:numFmt formatCode="#,##0" sourceLinked="0"/>
            <c:spPr>
              <a:noFill/>
              <a:ln>
                <a:noFill/>
              </a:ln>
              <a:effectLst/>
            </c:spPr>
            <c:txPr>
              <a:bodyPr/>
              <a:lstStyle/>
              <a:p>
                <a:pPr>
                  <a:defRPr sz="1100">
                    <a:solidFill>
                      <a:srgbClr val="262626"/>
                    </a:solidFill>
                    <a:latin typeface="Calibri" panose="020F0502020204030204" pitchFamily="34" charset="0"/>
                    <a:cs typeface="Arial" panose="020B060402020202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Taul1!$A$7:$A$19</c:f>
              <c:strCache>
                <c:ptCount val="13"/>
                <c:pt idx="0">
                  <c:v>Ystävätoiminta</c:v>
                </c:pt>
                <c:pt idx="1">
                  <c:v>Kuljetustehtävät, logistiikka</c:v>
                </c:pt>
                <c:pt idx="2">
                  <c:v>Vertaistuki ja vertaistoiminta</c:v>
                </c:pt>
                <c:pt idx="3">
                  <c:v>Piha- ja puutarhatyöt</c:v>
                </c:pt>
                <c:pt idx="4">
                  <c:v>Ryhmän tai kerhon ohjaaminen</c:v>
                </c:pt>
                <c:pt idx="5">
                  <c:v>Vaikuttamistyö</c:v>
                </c:pt>
                <c:pt idx="6">
                  <c:v>Esiintyminen, ilmaisu, taidetyöt</c:v>
                </c:pt>
                <c:pt idx="7">
                  <c:v>Taloushallinto</c:v>
                </c:pt>
                <c:pt idx="8">
                  <c:v>Hengelliset/uskonnolliset tehtävät</c:v>
                </c:pt>
                <c:pt idx="9">
                  <c:v>Varainhankinta</c:v>
                </c:pt>
                <c:pt idx="10">
                  <c:v>Rakentaminen/remontointi/kunnostustehtävät</c:v>
                </c:pt>
                <c:pt idx="11">
                  <c:v>Siistimistehtävät</c:v>
                </c:pt>
                <c:pt idx="12">
                  <c:v>Valmentaminen</c:v>
                </c:pt>
              </c:strCache>
            </c:strRef>
          </c:cat>
          <c:val>
            <c:numRef>
              <c:f>Taul1!$C$7:$C$19</c:f>
              <c:numCache>
                <c:formatCode>General</c:formatCode>
                <c:ptCount val="13"/>
                <c:pt idx="0">
                  <c:v>17.2479015382429</c:v>
                </c:pt>
                <c:pt idx="1">
                  <c:v>10.440915619748299</c:v>
                </c:pt>
                <c:pt idx="2">
                  <c:v>11.5720647620485</c:v>
                </c:pt>
                <c:pt idx="3">
                  <c:v>7.5827674165110697</c:v>
                </c:pt>
                <c:pt idx="4">
                  <c:v>12.381201867470001</c:v>
                </c:pt>
                <c:pt idx="5">
                  <c:v>8.3016057311704508</c:v>
                </c:pt>
                <c:pt idx="6">
                  <c:v>14.459350559108801</c:v>
                </c:pt>
                <c:pt idx="7">
                  <c:v>8.6136832360600106</c:v>
                </c:pt>
                <c:pt idx="8">
                  <c:v>9.3428445839595504</c:v>
                </c:pt>
                <c:pt idx="9">
                  <c:v>12.6916143669982</c:v>
                </c:pt>
                <c:pt idx="10">
                  <c:v>4.66728752866584</c:v>
                </c:pt>
                <c:pt idx="11">
                  <c:v>11.724024251357999</c:v>
                </c:pt>
                <c:pt idx="12">
                  <c:v>8.8371269555487899</c:v>
                </c:pt>
              </c:numCache>
            </c:numRef>
          </c:val>
          <c:extLst>
            <c:ext xmlns:c16="http://schemas.microsoft.com/office/drawing/2014/chart" uri="{C3380CC4-5D6E-409C-BE32-E72D297353CC}">
              <c16:uniqueId val="{00000001-B0DA-4A0D-AA51-A907E6EDDB0B}"/>
            </c:ext>
          </c:extLst>
        </c:ser>
        <c:ser>
          <c:idx val="2"/>
          <c:order val="2"/>
          <c:tx>
            <c:strRef>
              <c:f>Taul1!$D$6</c:f>
              <c:strCache>
                <c:ptCount val="1"/>
                <c:pt idx="0">
                  <c:v>2015, n=328</c:v>
                </c:pt>
              </c:strCache>
            </c:strRef>
          </c:tx>
          <c:spPr>
            <a:solidFill>
              <a:srgbClr val="A0A0A0"/>
            </a:solidFill>
          </c:spPr>
          <c:invertIfNegative val="0"/>
          <c:dLbls>
            <c:numFmt formatCode="#,##0" sourceLinked="0"/>
            <c:spPr>
              <a:noFill/>
              <a:ln>
                <a:noFill/>
              </a:ln>
              <a:effectLst/>
            </c:spPr>
            <c:txPr>
              <a:bodyPr/>
              <a:lstStyle/>
              <a:p>
                <a:pPr>
                  <a:defRPr sz="1100">
                    <a:solidFill>
                      <a:srgbClr val="262626"/>
                    </a:solidFill>
                    <a:latin typeface="Calibri" panose="020F0502020204030204" pitchFamily="34" charset="0"/>
                    <a:cs typeface="Arial" panose="020B060402020202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Taul1!$A$7:$A$19</c:f>
              <c:strCache>
                <c:ptCount val="13"/>
                <c:pt idx="0">
                  <c:v>Ystävätoiminta</c:v>
                </c:pt>
                <c:pt idx="1">
                  <c:v>Kuljetustehtävät, logistiikka</c:v>
                </c:pt>
                <c:pt idx="2">
                  <c:v>Vertaistuki ja vertaistoiminta</c:v>
                </c:pt>
                <c:pt idx="3">
                  <c:v>Piha- ja puutarhatyöt</c:v>
                </c:pt>
                <c:pt idx="4">
                  <c:v>Ryhmän tai kerhon ohjaaminen</c:v>
                </c:pt>
                <c:pt idx="5">
                  <c:v>Vaikuttamistyö</c:v>
                </c:pt>
                <c:pt idx="6">
                  <c:v>Esiintyminen, ilmaisu, taidetyöt</c:v>
                </c:pt>
                <c:pt idx="7">
                  <c:v>Taloushallinto</c:v>
                </c:pt>
                <c:pt idx="8">
                  <c:v>Hengelliset/uskonnolliset tehtävät</c:v>
                </c:pt>
                <c:pt idx="9">
                  <c:v>Varainhankinta</c:v>
                </c:pt>
                <c:pt idx="10">
                  <c:v>Rakentaminen/remontointi/kunnostustehtävät</c:v>
                </c:pt>
                <c:pt idx="11">
                  <c:v>Siistimistehtävät</c:v>
                </c:pt>
                <c:pt idx="12">
                  <c:v>Valmentaminen</c:v>
                </c:pt>
              </c:strCache>
            </c:strRef>
          </c:cat>
          <c:val>
            <c:numRef>
              <c:f>Taul1!$D$7:$D$19</c:f>
              <c:numCache>
                <c:formatCode>General</c:formatCode>
                <c:ptCount val="13"/>
                <c:pt idx="0">
                  <c:v>13.05331</c:v>
                </c:pt>
                <c:pt idx="1">
                  <c:v>8.5724099999999996</c:v>
                </c:pt>
                <c:pt idx="2">
                  <c:v>4.8739499999999998</c:v>
                </c:pt>
                <c:pt idx="3">
                  <c:v>4.7278900000000004</c:v>
                </c:pt>
                <c:pt idx="4">
                  <c:v>12.59573</c:v>
                </c:pt>
                <c:pt idx="5">
                  <c:v>7.2624399999999998</c:v>
                </c:pt>
                <c:pt idx="6">
                  <c:v>9.6708300000000005</c:v>
                </c:pt>
                <c:pt idx="7">
                  <c:v>4.9964599999999999</c:v>
                </c:pt>
                <c:pt idx="8">
                  <c:v>6.0740299999999996</c:v>
                </c:pt>
                <c:pt idx="9">
                  <c:v>9.7972800000000007</c:v>
                </c:pt>
                <c:pt idx="10">
                  <c:v>2.0335000000000001</c:v>
                </c:pt>
                <c:pt idx="11">
                  <c:v>8.0287699999999997</c:v>
                </c:pt>
                <c:pt idx="12">
                  <c:v>7.2666700000000004</c:v>
                </c:pt>
              </c:numCache>
            </c:numRef>
          </c:val>
          <c:extLst>
            <c:ext xmlns:c16="http://schemas.microsoft.com/office/drawing/2014/chart" uri="{C3380CC4-5D6E-409C-BE32-E72D297353CC}">
              <c16:uniqueId val="{00000002-B0DA-4A0D-AA51-A907E6EDDB0B}"/>
            </c:ext>
          </c:extLst>
        </c:ser>
        <c:dLbls>
          <c:showLegendKey val="0"/>
          <c:showVal val="0"/>
          <c:showCatName val="0"/>
          <c:showSerName val="0"/>
          <c:showPercent val="0"/>
          <c:showBubbleSize val="0"/>
        </c:dLbls>
        <c:gapWidth val="40"/>
        <c:axId val="603916192"/>
        <c:axId val="603908912"/>
      </c:barChart>
      <c:catAx>
        <c:axId val="603916192"/>
        <c:scaling>
          <c:orientation val="maxMin"/>
        </c:scaling>
        <c:delete val="0"/>
        <c:axPos val="l"/>
        <c:numFmt formatCode="General" sourceLinked="0"/>
        <c:majorTickMark val="none"/>
        <c:minorTickMark val="none"/>
        <c:tickLblPos val="nextTo"/>
        <c:spPr>
          <a:ln>
            <a:noFill/>
          </a:ln>
        </c:spPr>
        <c:txPr>
          <a:bodyPr/>
          <a:lstStyle/>
          <a:p>
            <a:pPr>
              <a:defRPr sz="1100">
                <a:solidFill>
                  <a:srgbClr val="262626"/>
                </a:solidFill>
                <a:latin typeface="Calibri" panose="020F0502020204030204" pitchFamily="34" charset="0"/>
                <a:cs typeface="Arial" panose="020B0604020202020204" pitchFamily="34" charset="0"/>
              </a:defRPr>
            </a:pPr>
            <a:endParaRPr lang="fi-FI"/>
          </a:p>
        </c:txPr>
        <c:crossAx val="603908912"/>
        <c:crosses val="autoZero"/>
        <c:auto val="1"/>
        <c:lblAlgn val="ctr"/>
        <c:lblOffset val="100"/>
        <c:tickLblSkip val="1"/>
        <c:noMultiLvlLbl val="0"/>
      </c:catAx>
      <c:valAx>
        <c:axId val="603908912"/>
        <c:scaling>
          <c:orientation val="minMax"/>
          <c:max val="50"/>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7637401574803151"/>
              <c:y val="0.94540313633340589"/>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fi-FI"/>
          </a:p>
        </c:txPr>
        <c:crossAx val="603916192"/>
        <c:crosses val="autoZero"/>
        <c:crossBetween val="between"/>
        <c:majorUnit val="10"/>
        <c:minorUnit val="1"/>
      </c:valAx>
      <c:spPr>
        <a:ln w="6350">
          <a:noFill/>
        </a:ln>
      </c:spPr>
    </c:plotArea>
    <c:legend>
      <c:legendPos val="r"/>
      <c:layout>
        <c:manualLayout>
          <c:xMode val="edge"/>
          <c:yMode val="edge"/>
          <c:x val="0.78456069858445732"/>
          <c:y val="0.38127947534409651"/>
          <c:w val="0.14370215430782093"/>
          <c:h val="0.18137158253096344"/>
        </c:manualLayout>
      </c:layout>
      <c:overlay val="0"/>
      <c:spPr>
        <a:solidFill>
          <a:schemeClr val="bg1"/>
        </a:solidFill>
      </c:spPr>
      <c:txPr>
        <a:bodyPr/>
        <a:lstStyle/>
        <a:p>
          <a:pPr>
            <a:defRPr>
              <a:solidFill>
                <a:srgbClr val="262626"/>
              </a:solidFill>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374742929091874"/>
          <c:y val="1.2420372697243342E-2"/>
          <c:w val="0.663030305479691"/>
          <c:h val="0.92020426193132265"/>
        </c:manualLayout>
      </c:layout>
      <c:barChart>
        <c:barDir val="bar"/>
        <c:grouping val="clustered"/>
        <c:varyColors val="0"/>
        <c:ser>
          <c:idx val="0"/>
          <c:order val="0"/>
          <c:tx>
            <c:strRef>
              <c:f>Taul1!$B$4</c:f>
              <c:strCache>
                <c:ptCount val="1"/>
                <c:pt idx="0">
                  <c:v>Mies, n=516</c:v>
                </c:pt>
              </c:strCache>
            </c:strRef>
          </c:tx>
          <c:spPr>
            <a:solidFill>
              <a:srgbClr val="70AD47"/>
            </a:solidFill>
          </c:spPr>
          <c:invertIfNegative val="0"/>
          <c:dLbls>
            <c:numFmt formatCode="#,##0" sourceLinked="0"/>
            <c:spPr>
              <a:noFill/>
              <a:ln>
                <a:noFill/>
              </a:ln>
              <a:effectLst/>
            </c:spPr>
            <c:txPr>
              <a:bodyPr/>
              <a:lstStyle/>
              <a:p>
                <a:pPr>
                  <a:defRPr sz="1100" b="0">
                    <a:solidFill>
                      <a:srgbClr val="262626"/>
                    </a:solidFill>
                    <a:latin typeface="Calibri" panose="020F0502020204030204" pitchFamily="34" charset="0"/>
                    <a:cs typeface="Arial" panose="020B0604020202020204" pitchFamily="34" charset="0"/>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Taul1!$A$5:$A$13</c:f>
              <c:strCache>
                <c:ptCount val="9"/>
                <c:pt idx="0">
                  <c:v>Liikunta ja urheilu</c:v>
                </c:pt>
                <c:pt idx="1">
                  <c:v>Lapset</c:v>
                </c:pt>
                <c:pt idx="2">
                  <c:v>Nuoret</c:v>
                </c:pt>
                <c:pt idx="3">
                  <c:v>Asukas-, asuinalue- tai kylätoiminta</c:v>
                </c:pt>
                <c:pt idx="4">
                  <c:v>Seniorit ja ikäihmiset</c:v>
                </c:pt>
                <c:pt idx="5">
                  <c:v>Luonto, ympäristö, eläintensuojelu</c:v>
                </c:pt>
                <c:pt idx="6">
                  <c:v>Ev.lut. seurakuntien vapaaehtoistoiminta</c:v>
                </c:pt>
                <c:pt idx="7">
                  <c:v>Poliittinen toiminta</c:v>
                </c:pt>
                <c:pt idx="8">
                  <c:v>Sosiaali- ja terveysala</c:v>
                </c:pt>
              </c:strCache>
            </c:strRef>
          </c:cat>
          <c:val>
            <c:numRef>
              <c:f>Taul1!$B$5:$B$13</c:f>
              <c:numCache>
                <c:formatCode>General</c:formatCode>
                <c:ptCount val="9"/>
                <c:pt idx="0">
                  <c:v>13.806380000000001</c:v>
                </c:pt>
                <c:pt idx="1">
                  <c:v>9.5306999999999995</c:v>
                </c:pt>
                <c:pt idx="2">
                  <c:v>9.60825</c:v>
                </c:pt>
                <c:pt idx="3">
                  <c:v>10.704459999999999</c:v>
                </c:pt>
                <c:pt idx="4">
                  <c:v>9.9658899999999999</c:v>
                </c:pt>
                <c:pt idx="5">
                  <c:v>7.0200899999999997</c:v>
                </c:pt>
                <c:pt idx="6">
                  <c:v>3.0137100000000001</c:v>
                </c:pt>
                <c:pt idx="7">
                  <c:v>6.7192999999999996</c:v>
                </c:pt>
                <c:pt idx="8">
                  <c:v>3.6242399999999999</c:v>
                </c:pt>
              </c:numCache>
            </c:numRef>
          </c:val>
          <c:extLst>
            <c:ext xmlns:c16="http://schemas.microsoft.com/office/drawing/2014/chart" uri="{C3380CC4-5D6E-409C-BE32-E72D297353CC}">
              <c16:uniqueId val="{00000000-B0DA-4A0D-AA51-A907E6EDDB0B}"/>
            </c:ext>
          </c:extLst>
        </c:ser>
        <c:ser>
          <c:idx val="1"/>
          <c:order val="1"/>
          <c:tx>
            <c:strRef>
              <c:f>Taul1!$C$4</c:f>
              <c:strCache>
                <c:ptCount val="1"/>
                <c:pt idx="0">
                  <c:v>Nainen, n=578</c:v>
                </c:pt>
              </c:strCache>
            </c:strRef>
          </c:tx>
          <c:spPr>
            <a:solidFill>
              <a:srgbClr val="EB599E"/>
            </a:solidFill>
          </c:spPr>
          <c:invertIfNegative val="0"/>
          <c:dLbls>
            <c:numFmt formatCode="#,##0" sourceLinked="0"/>
            <c:spPr>
              <a:noFill/>
              <a:ln>
                <a:noFill/>
              </a:ln>
              <a:effectLst/>
            </c:spPr>
            <c:txPr>
              <a:bodyPr/>
              <a:lstStyle/>
              <a:p>
                <a:pPr>
                  <a:defRPr sz="1100">
                    <a:solidFill>
                      <a:srgbClr val="262626"/>
                    </a:solidFill>
                    <a:latin typeface="Calibri" panose="020F0502020204030204" pitchFamily="34" charset="0"/>
                    <a:cs typeface="Arial" panose="020B060402020202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Taul1!$A$5:$A$13</c:f>
              <c:strCache>
                <c:ptCount val="9"/>
                <c:pt idx="0">
                  <c:v>Liikunta ja urheilu</c:v>
                </c:pt>
                <c:pt idx="1">
                  <c:v>Lapset</c:v>
                </c:pt>
                <c:pt idx="2">
                  <c:v>Nuoret</c:v>
                </c:pt>
                <c:pt idx="3">
                  <c:v>Asukas-, asuinalue- tai kylätoiminta</c:v>
                </c:pt>
                <c:pt idx="4">
                  <c:v>Seniorit ja ikäihmiset</c:v>
                </c:pt>
                <c:pt idx="5">
                  <c:v>Luonto, ympäristö, eläintensuojelu</c:v>
                </c:pt>
                <c:pt idx="6">
                  <c:v>Ev.lut. seurakuntien vapaaehtoistoiminta</c:v>
                </c:pt>
                <c:pt idx="7">
                  <c:v>Poliittinen toiminta</c:v>
                </c:pt>
                <c:pt idx="8">
                  <c:v>Sosiaali- ja terveysala</c:v>
                </c:pt>
              </c:strCache>
            </c:strRef>
          </c:cat>
          <c:val>
            <c:numRef>
              <c:f>Taul1!$C$5:$C$13</c:f>
              <c:numCache>
                <c:formatCode>General</c:formatCode>
                <c:ptCount val="9"/>
                <c:pt idx="0">
                  <c:v>10.587910000000001</c:v>
                </c:pt>
                <c:pt idx="1">
                  <c:v>12.49455</c:v>
                </c:pt>
                <c:pt idx="2">
                  <c:v>10.278269999999999</c:v>
                </c:pt>
                <c:pt idx="3">
                  <c:v>8.8299800000000008</c:v>
                </c:pt>
                <c:pt idx="4">
                  <c:v>8.9136000000000006</c:v>
                </c:pt>
                <c:pt idx="5">
                  <c:v>5.37148</c:v>
                </c:pt>
                <c:pt idx="6">
                  <c:v>7.5542400000000001</c:v>
                </c:pt>
                <c:pt idx="7">
                  <c:v>3.5691099999999998</c:v>
                </c:pt>
                <c:pt idx="8">
                  <c:v>6.4166100000000004</c:v>
                </c:pt>
              </c:numCache>
            </c:numRef>
          </c:val>
          <c:extLst>
            <c:ext xmlns:c16="http://schemas.microsoft.com/office/drawing/2014/chart" uri="{C3380CC4-5D6E-409C-BE32-E72D297353CC}">
              <c16:uniqueId val="{00000001-B0DA-4A0D-AA51-A907E6EDDB0B}"/>
            </c:ext>
          </c:extLst>
        </c:ser>
        <c:dLbls>
          <c:showLegendKey val="0"/>
          <c:showVal val="0"/>
          <c:showCatName val="0"/>
          <c:showSerName val="0"/>
          <c:showPercent val="0"/>
          <c:showBubbleSize val="0"/>
        </c:dLbls>
        <c:gapWidth val="40"/>
        <c:axId val="603916192"/>
        <c:axId val="603908912"/>
      </c:barChart>
      <c:catAx>
        <c:axId val="603916192"/>
        <c:scaling>
          <c:orientation val="maxMin"/>
        </c:scaling>
        <c:delete val="0"/>
        <c:axPos val="l"/>
        <c:numFmt formatCode="General" sourceLinked="0"/>
        <c:majorTickMark val="none"/>
        <c:minorTickMark val="none"/>
        <c:tickLblPos val="nextTo"/>
        <c:spPr>
          <a:ln>
            <a:noFill/>
          </a:ln>
        </c:spPr>
        <c:txPr>
          <a:bodyPr/>
          <a:lstStyle/>
          <a:p>
            <a:pPr>
              <a:defRPr sz="1100">
                <a:solidFill>
                  <a:srgbClr val="262626"/>
                </a:solidFill>
                <a:latin typeface="Calibri" panose="020F0502020204030204" pitchFamily="34" charset="0"/>
                <a:cs typeface="Arial" panose="020B0604020202020204" pitchFamily="34" charset="0"/>
              </a:defRPr>
            </a:pPr>
            <a:endParaRPr lang="fi-FI"/>
          </a:p>
        </c:txPr>
        <c:crossAx val="603908912"/>
        <c:crosses val="autoZero"/>
        <c:auto val="1"/>
        <c:lblAlgn val="ctr"/>
        <c:lblOffset val="100"/>
        <c:tickLblSkip val="1"/>
        <c:noMultiLvlLbl val="0"/>
      </c:catAx>
      <c:valAx>
        <c:axId val="603908912"/>
        <c:scaling>
          <c:orientation val="minMax"/>
          <c:max val="100"/>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7637401574803151"/>
              <c:y val="0.94540313633340589"/>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fi-FI"/>
          </a:p>
        </c:txPr>
        <c:crossAx val="603916192"/>
        <c:crosses val="autoZero"/>
        <c:crossBetween val="between"/>
        <c:majorUnit val="20"/>
        <c:minorUnit val="1"/>
      </c:valAx>
      <c:spPr>
        <a:ln w="6350">
          <a:noFill/>
        </a:ln>
      </c:spPr>
    </c:plotArea>
    <c:legend>
      <c:legendPos val="r"/>
      <c:layout>
        <c:manualLayout>
          <c:xMode val="edge"/>
          <c:yMode val="edge"/>
          <c:x val="0.71564462591142486"/>
          <c:y val="0.399847114601391"/>
          <c:w val="0.22445351248645867"/>
          <c:h val="0.13097370454687859"/>
        </c:manualLayout>
      </c:layout>
      <c:overlay val="0"/>
      <c:spPr>
        <a:solidFill>
          <a:schemeClr val="bg1"/>
        </a:solidFill>
      </c:spPr>
      <c:txPr>
        <a:bodyPr/>
        <a:lstStyle/>
        <a:p>
          <a:pPr>
            <a:defRPr>
              <a:solidFill>
                <a:srgbClr val="262626"/>
              </a:solidFill>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23241538691393"/>
          <c:y val="9.7679567242423618E-3"/>
          <c:w val="0.58677495954911174"/>
          <c:h val="0.92020426193132265"/>
        </c:manualLayout>
      </c:layout>
      <c:barChart>
        <c:barDir val="bar"/>
        <c:grouping val="clustered"/>
        <c:varyColors val="0"/>
        <c:ser>
          <c:idx val="0"/>
          <c:order val="0"/>
          <c:tx>
            <c:strRef>
              <c:f>Taul1!$B$6</c:f>
              <c:strCache>
                <c:ptCount val="1"/>
                <c:pt idx="0">
                  <c:v>2021, n=516</c:v>
                </c:pt>
              </c:strCache>
            </c:strRef>
          </c:tx>
          <c:spPr>
            <a:solidFill>
              <a:srgbClr val="4DA7BC"/>
            </a:solidFill>
          </c:spPr>
          <c:invertIfNegative val="0"/>
          <c:dLbls>
            <c:numFmt formatCode="#,##0" sourceLinked="0"/>
            <c:spPr>
              <a:noFill/>
              <a:ln>
                <a:noFill/>
              </a:ln>
              <a:effectLst/>
            </c:spPr>
            <c:txPr>
              <a:bodyPr/>
              <a:lstStyle/>
              <a:p>
                <a:pPr>
                  <a:defRPr sz="1100" b="0">
                    <a:solidFill>
                      <a:srgbClr val="262626"/>
                    </a:solidFill>
                    <a:latin typeface="Calibri" panose="020F0502020204030204" pitchFamily="34" charset="0"/>
                    <a:cs typeface="Arial" panose="020B0604020202020204" pitchFamily="34" charset="0"/>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Taul1!$A$7:$A$19</c:f>
              <c:strCache>
                <c:ptCount val="13"/>
                <c:pt idx="0">
                  <c:v>Verkostotyö</c:v>
                </c:pt>
                <c:pt idx="1">
                  <c:v>Tukihenkilötoiminta</c:v>
                </c:pt>
                <c:pt idx="2">
                  <c:v>Tutkimustyö</c:v>
                </c:pt>
                <c:pt idx="3">
                  <c:v>Ruoanvalmistus ja muut keittiötehtävät</c:v>
                </c:pt>
                <c:pt idx="4">
                  <c:v>Markkinointi- ja myyntityö</c:v>
                </c:pt>
                <c:pt idx="5">
                  <c:v>Sovittelu</c:v>
                </c:pt>
                <c:pt idx="6">
                  <c:v>Ruoan jakelu (esim. leipäjonossa)</c:v>
                </c:pt>
                <c:pt idx="7">
                  <c:v>Rekrytointi</c:v>
                </c:pt>
                <c:pt idx="8">
                  <c:v>Kansainväliset tehtävät</c:v>
                </c:pt>
                <c:pt idx="9">
                  <c:v>Isäntäperheenä toimiminen</c:v>
                </c:pt>
                <c:pt idx="10">
                  <c:v>Muu</c:v>
                </c:pt>
                <c:pt idx="11">
                  <c:v>Ei mitään näistä</c:v>
                </c:pt>
                <c:pt idx="12">
                  <c:v>Ei osaa sanoa</c:v>
                </c:pt>
              </c:strCache>
            </c:strRef>
          </c:cat>
          <c:val>
            <c:numRef>
              <c:f>Taul1!$B$7:$B$19</c:f>
              <c:numCache>
                <c:formatCode>General</c:formatCode>
                <c:ptCount val="13"/>
                <c:pt idx="0">
                  <c:v>4.0712299999999999</c:v>
                </c:pt>
                <c:pt idx="1">
                  <c:v>4.0034299999999998</c:v>
                </c:pt>
                <c:pt idx="2">
                  <c:v>2.1397699999999999</c:v>
                </c:pt>
                <c:pt idx="3">
                  <c:v>2.0487500000000001</c:v>
                </c:pt>
                <c:pt idx="4">
                  <c:v>1.88381</c:v>
                </c:pt>
                <c:pt idx="5">
                  <c:v>1.43225</c:v>
                </c:pt>
                <c:pt idx="6">
                  <c:v>1.04358</c:v>
                </c:pt>
                <c:pt idx="7">
                  <c:v>1.01725</c:v>
                </c:pt>
                <c:pt idx="8">
                  <c:v>0.91786000000000001</c:v>
                </c:pt>
                <c:pt idx="9">
                  <c:v>0.32638</c:v>
                </c:pt>
                <c:pt idx="10">
                  <c:v>1.7657400000000001</c:v>
                </c:pt>
                <c:pt idx="11">
                  <c:v>18.538270000000001</c:v>
                </c:pt>
                <c:pt idx="12">
                  <c:v>1.4742599999999999</c:v>
                </c:pt>
              </c:numCache>
            </c:numRef>
          </c:val>
          <c:extLst>
            <c:ext xmlns:c16="http://schemas.microsoft.com/office/drawing/2014/chart" uri="{C3380CC4-5D6E-409C-BE32-E72D297353CC}">
              <c16:uniqueId val="{00000000-B0DA-4A0D-AA51-A907E6EDDB0B}"/>
            </c:ext>
          </c:extLst>
        </c:ser>
        <c:ser>
          <c:idx val="1"/>
          <c:order val="1"/>
          <c:tx>
            <c:strRef>
              <c:f>Taul1!$C$6</c:f>
              <c:strCache>
                <c:ptCount val="1"/>
                <c:pt idx="0">
                  <c:v>2018, n=401</c:v>
                </c:pt>
              </c:strCache>
            </c:strRef>
          </c:tx>
          <c:spPr>
            <a:solidFill>
              <a:srgbClr val="797979"/>
            </a:solidFill>
          </c:spPr>
          <c:invertIfNegative val="0"/>
          <c:dLbls>
            <c:numFmt formatCode="#,##0" sourceLinked="0"/>
            <c:spPr>
              <a:noFill/>
              <a:ln>
                <a:noFill/>
              </a:ln>
              <a:effectLst/>
            </c:spPr>
            <c:txPr>
              <a:bodyPr/>
              <a:lstStyle/>
              <a:p>
                <a:pPr>
                  <a:defRPr sz="1100">
                    <a:solidFill>
                      <a:srgbClr val="262626"/>
                    </a:solidFill>
                    <a:latin typeface="Calibri" panose="020F0502020204030204" pitchFamily="34" charset="0"/>
                    <a:cs typeface="Arial" panose="020B060402020202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Taul1!$A$7:$A$19</c:f>
              <c:strCache>
                <c:ptCount val="13"/>
                <c:pt idx="0">
                  <c:v>Verkostotyö</c:v>
                </c:pt>
                <c:pt idx="1">
                  <c:v>Tukihenkilötoiminta</c:v>
                </c:pt>
                <c:pt idx="2">
                  <c:v>Tutkimustyö</c:v>
                </c:pt>
                <c:pt idx="3">
                  <c:v>Ruoanvalmistus ja muut keittiötehtävät</c:v>
                </c:pt>
                <c:pt idx="4">
                  <c:v>Markkinointi- ja myyntityö</c:v>
                </c:pt>
                <c:pt idx="5">
                  <c:v>Sovittelu</c:v>
                </c:pt>
                <c:pt idx="6">
                  <c:v>Ruoan jakelu (esim. leipäjonossa)</c:v>
                </c:pt>
                <c:pt idx="7">
                  <c:v>Rekrytointi</c:v>
                </c:pt>
                <c:pt idx="8">
                  <c:v>Kansainväliset tehtävät</c:v>
                </c:pt>
                <c:pt idx="9">
                  <c:v>Isäntäperheenä toimiminen</c:v>
                </c:pt>
                <c:pt idx="10">
                  <c:v>Muu</c:v>
                </c:pt>
                <c:pt idx="11">
                  <c:v>Ei mitään näistä</c:v>
                </c:pt>
                <c:pt idx="12">
                  <c:v>Ei osaa sanoa</c:v>
                </c:pt>
              </c:strCache>
            </c:strRef>
          </c:cat>
          <c:val>
            <c:numRef>
              <c:f>Taul1!$C$7:$C$19</c:f>
              <c:numCache>
                <c:formatCode>General</c:formatCode>
                <c:ptCount val="13"/>
                <c:pt idx="0">
                  <c:v>2.2987064018346102</c:v>
                </c:pt>
                <c:pt idx="1">
                  <c:v>11.391300679988101</c:v>
                </c:pt>
                <c:pt idx="2">
                  <c:v>2.56799326893832</c:v>
                </c:pt>
                <c:pt idx="3">
                  <c:v>12.5983185665857</c:v>
                </c:pt>
                <c:pt idx="4">
                  <c:v>6.1164526949776699</c:v>
                </c:pt>
                <c:pt idx="5">
                  <c:v>2.3893936938476901</c:v>
                </c:pt>
                <c:pt idx="6">
                  <c:v>3.9086555858709802</c:v>
                </c:pt>
                <c:pt idx="7">
                  <c:v>2.4879620112376699</c:v>
                </c:pt>
                <c:pt idx="9">
                  <c:v>12.3923574033908</c:v>
                </c:pt>
                <c:pt idx="10">
                  <c:v>1.75258464332255</c:v>
                </c:pt>
                <c:pt idx="12">
                  <c:v>2.64624852092023</c:v>
                </c:pt>
              </c:numCache>
            </c:numRef>
          </c:val>
          <c:extLst>
            <c:ext xmlns:c16="http://schemas.microsoft.com/office/drawing/2014/chart" uri="{C3380CC4-5D6E-409C-BE32-E72D297353CC}">
              <c16:uniqueId val="{00000001-B0DA-4A0D-AA51-A907E6EDDB0B}"/>
            </c:ext>
          </c:extLst>
        </c:ser>
        <c:ser>
          <c:idx val="2"/>
          <c:order val="2"/>
          <c:tx>
            <c:strRef>
              <c:f>Taul1!$D$6</c:f>
              <c:strCache>
                <c:ptCount val="1"/>
                <c:pt idx="0">
                  <c:v>2015, n=328</c:v>
                </c:pt>
              </c:strCache>
            </c:strRef>
          </c:tx>
          <c:spPr>
            <a:solidFill>
              <a:srgbClr val="A0A0A0"/>
            </a:solidFill>
          </c:spPr>
          <c:invertIfNegative val="0"/>
          <c:dLbls>
            <c:numFmt formatCode="#,##0" sourceLinked="0"/>
            <c:spPr>
              <a:noFill/>
              <a:ln>
                <a:noFill/>
              </a:ln>
              <a:effectLst/>
            </c:spPr>
            <c:txPr>
              <a:bodyPr/>
              <a:lstStyle/>
              <a:p>
                <a:pPr>
                  <a:defRPr sz="1100">
                    <a:solidFill>
                      <a:srgbClr val="262626"/>
                    </a:solidFill>
                    <a:latin typeface="Calibri" panose="020F0502020204030204" pitchFamily="34" charset="0"/>
                    <a:cs typeface="Arial" panose="020B060402020202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Taul1!$A$7:$A$19</c:f>
              <c:strCache>
                <c:ptCount val="13"/>
                <c:pt idx="0">
                  <c:v>Verkostotyö</c:v>
                </c:pt>
                <c:pt idx="1">
                  <c:v>Tukihenkilötoiminta</c:v>
                </c:pt>
                <c:pt idx="2">
                  <c:v>Tutkimustyö</c:v>
                </c:pt>
                <c:pt idx="3">
                  <c:v>Ruoanvalmistus ja muut keittiötehtävät</c:v>
                </c:pt>
                <c:pt idx="4">
                  <c:v>Markkinointi- ja myyntityö</c:v>
                </c:pt>
                <c:pt idx="5">
                  <c:v>Sovittelu</c:v>
                </c:pt>
                <c:pt idx="6">
                  <c:v>Ruoan jakelu (esim. leipäjonossa)</c:v>
                </c:pt>
                <c:pt idx="7">
                  <c:v>Rekrytointi</c:v>
                </c:pt>
                <c:pt idx="8">
                  <c:v>Kansainväliset tehtävät</c:v>
                </c:pt>
                <c:pt idx="9">
                  <c:v>Isäntäperheenä toimiminen</c:v>
                </c:pt>
                <c:pt idx="10">
                  <c:v>Muu</c:v>
                </c:pt>
                <c:pt idx="11">
                  <c:v>Ei mitään näistä</c:v>
                </c:pt>
                <c:pt idx="12">
                  <c:v>Ei osaa sanoa</c:v>
                </c:pt>
              </c:strCache>
            </c:strRef>
          </c:cat>
          <c:val>
            <c:numRef>
              <c:f>Taul1!$D$7:$D$19</c:f>
              <c:numCache>
                <c:formatCode>General</c:formatCode>
                <c:ptCount val="13"/>
                <c:pt idx="0">
                  <c:v>3.3101400000000001</c:v>
                </c:pt>
                <c:pt idx="1">
                  <c:v>9.0932899999999997</c:v>
                </c:pt>
                <c:pt idx="2">
                  <c:v>2.6133000000000002</c:v>
                </c:pt>
                <c:pt idx="3">
                  <c:v>9.8556100000000004</c:v>
                </c:pt>
                <c:pt idx="4">
                  <c:v>5.1811699999999998</c:v>
                </c:pt>
                <c:pt idx="5">
                  <c:v>0.86448999999999998</c:v>
                </c:pt>
                <c:pt idx="6">
                  <c:v>2.4018999999999999</c:v>
                </c:pt>
                <c:pt idx="7">
                  <c:v>2.10839</c:v>
                </c:pt>
                <c:pt idx="9">
                  <c:v>8.6438699999999997</c:v>
                </c:pt>
                <c:pt idx="10">
                  <c:v>2.5860300000000001</c:v>
                </c:pt>
                <c:pt idx="12">
                  <c:v>0</c:v>
                </c:pt>
              </c:numCache>
            </c:numRef>
          </c:val>
          <c:extLst>
            <c:ext xmlns:c16="http://schemas.microsoft.com/office/drawing/2014/chart" uri="{C3380CC4-5D6E-409C-BE32-E72D297353CC}">
              <c16:uniqueId val="{00000002-B0DA-4A0D-AA51-A907E6EDDB0B}"/>
            </c:ext>
          </c:extLst>
        </c:ser>
        <c:dLbls>
          <c:showLegendKey val="0"/>
          <c:showVal val="0"/>
          <c:showCatName val="0"/>
          <c:showSerName val="0"/>
          <c:showPercent val="0"/>
          <c:showBubbleSize val="0"/>
        </c:dLbls>
        <c:gapWidth val="40"/>
        <c:axId val="603916192"/>
        <c:axId val="603908912"/>
      </c:barChart>
      <c:catAx>
        <c:axId val="603916192"/>
        <c:scaling>
          <c:orientation val="maxMin"/>
        </c:scaling>
        <c:delete val="0"/>
        <c:axPos val="l"/>
        <c:numFmt formatCode="General" sourceLinked="0"/>
        <c:majorTickMark val="none"/>
        <c:minorTickMark val="none"/>
        <c:tickLblPos val="nextTo"/>
        <c:spPr>
          <a:ln>
            <a:noFill/>
          </a:ln>
        </c:spPr>
        <c:txPr>
          <a:bodyPr/>
          <a:lstStyle/>
          <a:p>
            <a:pPr>
              <a:defRPr sz="1100">
                <a:solidFill>
                  <a:srgbClr val="262626"/>
                </a:solidFill>
                <a:latin typeface="Calibri" panose="020F0502020204030204" pitchFamily="34" charset="0"/>
                <a:cs typeface="Arial" panose="020B0604020202020204" pitchFamily="34" charset="0"/>
              </a:defRPr>
            </a:pPr>
            <a:endParaRPr lang="fi-FI"/>
          </a:p>
        </c:txPr>
        <c:crossAx val="603908912"/>
        <c:crosses val="autoZero"/>
        <c:auto val="1"/>
        <c:lblAlgn val="ctr"/>
        <c:lblOffset val="100"/>
        <c:tickLblSkip val="1"/>
        <c:noMultiLvlLbl val="0"/>
      </c:catAx>
      <c:valAx>
        <c:axId val="603908912"/>
        <c:scaling>
          <c:orientation val="minMax"/>
          <c:max val="50"/>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7637401574803151"/>
              <c:y val="0.94540313633340589"/>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fi-FI"/>
          </a:p>
        </c:txPr>
        <c:crossAx val="603916192"/>
        <c:crosses val="autoZero"/>
        <c:crossBetween val="between"/>
        <c:majorUnit val="10"/>
        <c:minorUnit val="1"/>
      </c:valAx>
      <c:spPr>
        <a:ln w="6350">
          <a:noFill/>
        </a:ln>
      </c:spPr>
    </c:plotArea>
    <c:legend>
      <c:legendPos val="r"/>
      <c:layout>
        <c:manualLayout>
          <c:xMode val="edge"/>
          <c:yMode val="edge"/>
          <c:x val="0.78456069858445732"/>
          <c:y val="0.38127947534409651"/>
          <c:w val="0.14370215430782093"/>
          <c:h val="0.18137158253096344"/>
        </c:manualLayout>
      </c:layout>
      <c:overlay val="0"/>
      <c:spPr>
        <a:solidFill>
          <a:schemeClr val="bg1"/>
        </a:solidFill>
      </c:spPr>
      <c:txPr>
        <a:bodyPr/>
        <a:lstStyle/>
        <a:p>
          <a:pPr>
            <a:defRPr>
              <a:solidFill>
                <a:srgbClr val="262626"/>
              </a:solidFill>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691451114028597"/>
          <c:y val="1.7169949247060296E-2"/>
          <c:w val="0.63470784763127863"/>
          <c:h val="0.91677060924413623"/>
        </c:manualLayout>
      </c:layout>
      <c:barChart>
        <c:barDir val="bar"/>
        <c:grouping val="clustered"/>
        <c:varyColors val="0"/>
        <c:ser>
          <c:idx val="0"/>
          <c:order val="0"/>
          <c:tx>
            <c:strRef>
              <c:f>Taul1!$B$4</c:f>
              <c:strCache>
                <c:ptCount val="1"/>
                <c:pt idx="0">
                  <c:v>2021, n=516</c:v>
                </c:pt>
              </c:strCache>
            </c:strRef>
          </c:tx>
          <c:spPr>
            <a:solidFill>
              <a:srgbClr val="4DA7BC"/>
            </a:solidFill>
          </c:spPr>
          <c:invertIfNegative val="0"/>
          <c:dLbls>
            <c:numFmt formatCode="#,##0" sourceLinked="0"/>
            <c:spPr>
              <a:noFill/>
              <a:ln>
                <a:noFill/>
              </a:ln>
              <a:effectLst/>
            </c:spPr>
            <c:txPr>
              <a:bodyPr wrap="square" lIns="38100" tIns="19050" rIns="38100" bIns="19050" anchor="ctr">
                <a:spAutoFit/>
              </a:bodyPr>
              <a:lstStyle/>
              <a:p>
                <a:pPr>
                  <a:defRPr sz="1100"/>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Taul1!$A$5:$A$20</c:f>
              <c:strCache>
                <c:ptCount val="16"/>
                <c:pt idx="0">
                  <c:v>PITKÄKESTOISTA/LYHYTKESTOISTA</c:v>
                </c:pt>
                <c:pt idx="1">
                  <c:v>Pitkäkestoista</c:v>
                </c:pt>
                <c:pt idx="2">
                  <c:v>Lyhytkestoista</c:v>
                </c:pt>
                <c:pt idx="3">
                  <c:v>Molempia yhtä paljon</c:v>
                </c:pt>
                <c:pt idx="4">
                  <c:v>SÄÄNNÖLLISTÄ/SATUNNAISTA</c:v>
                </c:pt>
                <c:pt idx="5">
                  <c:v>Säännöllistä</c:v>
                </c:pt>
                <c:pt idx="6">
                  <c:v>Satunnaista</c:v>
                </c:pt>
                <c:pt idx="7">
                  <c:v>Molempia yhtä paljon</c:v>
                </c:pt>
                <c:pt idx="8">
                  <c:v>NETISSÄ/FACE TO FACE</c:v>
                </c:pt>
                <c:pt idx="9">
                  <c:v>Etänä netissä tai puhelimitse tapahtuvaa</c:v>
                </c:pt>
                <c:pt idx="10">
                  <c:v>Kasvotusten tapahtuvaa</c:v>
                </c:pt>
                <c:pt idx="11">
                  <c:v>Molempia yhtä paljon</c:v>
                </c:pt>
                <c:pt idx="12">
                  <c:v>ORGANISOITUA/ORGANISOIMATONTA</c:v>
                </c:pt>
                <c:pt idx="13">
                  <c:v>Jonkin yhteisön organisoimaa</c:v>
                </c:pt>
                <c:pt idx="14">
                  <c:v>Vapaasti organisoitunutta</c:v>
                </c:pt>
                <c:pt idx="15">
                  <c:v>Ei tiedä</c:v>
                </c:pt>
              </c:strCache>
            </c:strRef>
          </c:cat>
          <c:val>
            <c:numRef>
              <c:f>Taul1!$B$5:$B$20</c:f>
              <c:numCache>
                <c:formatCode>General</c:formatCode>
                <c:ptCount val="16"/>
                <c:pt idx="1">
                  <c:v>39.278460000000003</c:v>
                </c:pt>
                <c:pt idx="2">
                  <c:v>40.073340000000002</c:v>
                </c:pt>
                <c:pt idx="3">
                  <c:v>20.648199999999999</c:v>
                </c:pt>
                <c:pt idx="5">
                  <c:v>43.178910000000002</c:v>
                </c:pt>
                <c:pt idx="6">
                  <c:v>41.643709999999999</c:v>
                </c:pt>
                <c:pt idx="7">
                  <c:v>15.177379999999999</c:v>
                </c:pt>
                <c:pt idx="9">
                  <c:v>24.380739999999999</c:v>
                </c:pt>
                <c:pt idx="10">
                  <c:v>54.310119999999998</c:v>
                </c:pt>
                <c:pt idx="11">
                  <c:v>21.309139999999999</c:v>
                </c:pt>
                <c:pt idx="13">
                  <c:v>65.930959999999999</c:v>
                </c:pt>
                <c:pt idx="14">
                  <c:v>29.689830000000001</c:v>
                </c:pt>
                <c:pt idx="15">
                  <c:v>4.3792099999999996</c:v>
                </c:pt>
              </c:numCache>
            </c:numRef>
          </c:val>
          <c:extLst>
            <c:ext xmlns:c16="http://schemas.microsoft.com/office/drawing/2014/chart" uri="{C3380CC4-5D6E-409C-BE32-E72D297353CC}">
              <c16:uniqueId val="{00000000-1AF8-49AF-A8F4-A948250B75E9}"/>
            </c:ext>
          </c:extLst>
        </c:ser>
        <c:dLbls>
          <c:showLegendKey val="0"/>
          <c:showVal val="0"/>
          <c:showCatName val="0"/>
          <c:showSerName val="0"/>
          <c:showPercent val="0"/>
          <c:showBubbleSize val="0"/>
        </c:dLbls>
        <c:gapWidth val="30"/>
        <c:axId val="639397440"/>
        <c:axId val="639421520"/>
      </c:barChart>
      <c:catAx>
        <c:axId val="639397440"/>
        <c:scaling>
          <c:orientation val="maxMin"/>
        </c:scaling>
        <c:delete val="0"/>
        <c:axPos val="l"/>
        <c:numFmt formatCode="General" sourceLinked="0"/>
        <c:majorTickMark val="none"/>
        <c:minorTickMark val="none"/>
        <c:tickLblPos val="low"/>
        <c:spPr>
          <a:ln>
            <a:noFill/>
          </a:ln>
        </c:spPr>
        <c:txPr>
          <a:bodyPr/>
          <a:lstStyle/>
          <a:p>
            <a:pPr>
              <a:defRPr sz="1100"/>
            </a:pPr>
            <a:endParaRPr lang="fi-FI"/>
          </a:p>
        </c:txPr>
        <c:crossAx val="639421520"/>
        <c:crosses val="autoZero"/>
        <c:auto val="1"/>
        <c:lblAlgn val="ctr"/>
        <c:lblOffset val="100"/>
        <c:tickLblSkip val="1"/>
        <c:noMultiLvlLbl val="0"/>
      </c:catAx>
      <c:valAx>
        <c:axId val="639421520"/>
        <c:scaling>
          <c:orientation val="minMax"/>
          <c:max val="100"/>
          <c:min val="0"/>
        </c:scaling>
        <c:delete val="0"/>
        <c:axPos val="t"/>
        <c:majorGridlines>
          <c:spPr>
            <a:ln w="6350">
              <a:solidFill>
                <a:srgbClr val="A0A0A0"/>
              </a:solidFill>
              <a:prstDash val="dash"/>
            </a:ln>
          </c:spPr>
        </c:majorGridlines>
        <c:title>
          <c:tx>
            <c:rich>
              <a:bodyPr/>
              <a:lstStyle/>
              <a:p>
                <a:pPr>
                  <a:defRPr sz="1000" b="0">
                    <a:solidFill>
                      <a:srgbClr val="A0A0A0"/>
                    </a:solidFill>
                  </a:defRPr>
                </a:pPr>
                <a:r>
                  <a:rPr lang="fi-FI" sz="1000" b="0">
                    <a:solidFill>
                      <a:srgbClr val="A0A0A0"/>
                    </a:solidFill>
                  </a:rPr>
                  <a:t>%</a:t>
                </a:r>
              </a:p>
            </c:rich>
          </c:tx>
          <c:layout>
            <c:manualLayout>
              <c:xMode val="edge"/>
              <c:yMode val="edge"/>
              <c:x val="0.97637401574803151"/>
              <c:y val="0.94540313633340589"/>
            </c:manualLayout>
          </c:layout>
          <c:overlay val="0"/>
        </c:title>
        <c:numFmt formatCode="General" sourceLinked="0"/>
        <c:majorTickMark val="none"/>
        <c:minorTickMark val="none"/>
        <c:tickLblPos val="high"/>
        <c:spPr>
          <a:ln>
            <a:noFill/>
          </a:ln>
        </c:spPr>
        <c:txPr>
          <a:bodyPr rot="0" vert="horz"/>
          <a:lstStyle/>
          <a:p>
            <a:pPr>
              <a:defRPr sz="1000">
                <a:solidFill>
                  <a:srgbClr val="A0A0A0"/>
                </a:solidFill>
              </a:defRPr>
            </a:pPr>
            <a:endParaRPr lang="fi-FI"/>
          </a:p>
        </c:txPr>
        <c:crossAx val="639397440"/>
        <c:crosses val="autoZero"/>
        <c:crossBetween val="between"/>
        <c:majorUnit val="10"/>
        <c:minorUnit val="1"/>
      </c:valAx>
      <c:spPr>
        <a:ln w="6350">
          <a:noFill/>
        </a:ln>
      </c:spPr>
    </c:plotArea>
    <c:plotVisOnly val="1"/>
    <c:dispBlanksAs val="gap"/>
    <c:showDLblsOverMax val="0"/>
  </c:chart>
  <c:spPr>
    <a:ln>
      <a:noFill/>
    </a:ln>
  </c:spPr>
  <c:txPr>
    <a:bodyPr/>
    <a:lstStyle/>
    <a:p>
      <a:pPr>
        <a:defRPr sz="1200">
          <a:solidFill>
            <a:srgbClr val="262626"/>
          </a:solidFill>
          <a:latin typeface="Calibri" panose="020F0502020204030204" pitchFamily="34" charset="0"/>
        </a:defRPr>
      </a:pPr>
      <a:endParaRPr lang="fi-FI"/>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39470848340159"/>
          <c:y val="9.7679567242423618E-3"/>
          <c:w val="0.61261266645262413"/>
          <c:h val="0.92020426193132265"/>
        </c:manualLayout>
      </c:layout>
      <c:barChart>
        <c:barDir val="bar"/>
        <c:grouping val="clustered"/>
        <c:varyColors val="0"/>
        <c:ser>
          <c:idx val="0"/>
          <c:order val="0"/>
          <c:tx>
            <c:strRef>
              <c:f>Taul1!$B$6</c:f>
              <c:strCache>
                <c:ptCount val="1"/>
                <c:pt idx="0">
                  <c:v>2021, n=516</c:v>
                </c:pt>
              </c:strCache>
            </c:strRef>
          </c:tx>
          <c:spPr>
            <a:solidFill>
              <a:srgbClr val="4DA7BC"/>
            </a:solidFill>
          </c:spPr>
          <c:invertIfNegative val="0"/>
          <c:dLbls>
            <c:numFmt formatCode="#,##0" sourceLinked="0"/>
            <c:spPr>
              <a:noFill/>
              <a:ln>
                <a:noFill/>
              </a:ln>
              <a:effectLst/>
            </c:spPr>
            <c:txPr>
              <a:bodyPr/>
              <a:lstStyle/>
              <a:p>
                <a:pPr>
                  <a:defRPr sz="1100" b="0">
                    <a:solidFill>
                      <a:srgbClr val="262626"/>
                    </a:solidFill>
                    <a:latin typeface="Calibri" panose="020F0502020204030204" pitchFamily="34" charset="0"/>
                    <a:cs typeface="Arial" panose="020B0604020202020204" pitchFamily="34" charset="0"/>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Taul1!$A$7:$A$22</c:f>
              <c:strCache>
                <c:ptCount val="16"/>
                <c:pt idx="0">
                  <c:v>PITKÄKESTOISTA/LYHYTKESTOISTA</c:v>
                </c:pt>
                <c:pt idx="1">
                  <c:v>Pitkäkestoista</c:v>
                </c:pt>
                <c:pt idx="2">
                  <c:v>Lyhytkestoista</c:v>
                </c:pt>
                <c:pt idx="3">
                  <c:v>Molempia yhtä paljon</c:v>
                </c:pt>
                <c:pt idx="4">
                  <c:v>SÄÄNNÖLLISTÄ/SATUNNAISTA</c:v>
                </c:pt>
                <c:pt idx="5">
                  <c:v>Säännöllistä</c:v>
                </c:pt>
                <c:pt idx="6">
                  <c:v>Satunnaista</c:v>
                </c:pt>
                <c:pt idx="7">
                  <c:v>Molempia yhtä paljon</c:v>
                </c:pt>
                <c:pt idx="8">
                  <c:v>NETISSÄ/KASVOTUSTEN</c:v>
                </c:pt>
                <c:pt idx="9">
                  <c:v>Etänä netissä tai puhelimitse tapahtuvaa*</c:v>
                </c:pt>
                <c:pt idx="10">
                  <c:v>Kasvotusten tapahtuvaa</c:v>
                </c:pt>
                <c:pt idx="11">
                  <c:v>Molempia yhtä paljon</c:v>
                </c:pt>
                <c:pt idx="12">
                  <c:v>ORGANISOITUA/ORGANISOIMATONTA</c:v>
                </c:pt>
                <c:pt idx="13">
                  <c:v>Jonkin yhteisön organisoimaa**</c:v>
                </c:pt>
                <c:pt idx="14">
                  <c:v>Vapaasti organisoitunutta***</c:v>
                </c:pt>
                <c:pt idx="15">
                  <c:v>Ei tiedä</c:v>
                </c:pt>
              </c:strCache>
            </c:strRef>
          </c:cat>
          <c:val>
            <c:numRef>
              <c:f>Taul1!$B$7:$B$22</c:f>
              <c:numCache>
                <c:formatCode>General</c:formatCode>
                <c:ptCount val="16"/>
                <c:pt idx="1">
                  <c:v>39.278460000000003</c:v>
                </c:pt>
                <c:pt idx="2">
                  <c:v>40.073340000000002</c:v>
                </c:pt>
                <c:pt idx="3">
                  <c:v>20.648199999999999</c:v>
                </c:pt>
                <c:pt idx="5">
                  <c:v>43.178910000000002</c:v>
                </c:pt>
                <c:pt idx="6">
                  <c:v>41.643709999999999</c:v>
                </c:pt>
                <c:pt idx="7">
                  <c:v>15.177379999999999</c:v>
                </c:pt>
                <c:pt idx="9">
                  <c:v>24.380739999999999</c:v>
                </c:pt>
                <c:pt idx="10">
                  <c:v>54.310119999999998</c:v>
                </c:pt>
                <c:pt idx="11">
                  <c:v>21.309139999999999</c:v>
                </c:pt>
                <c:pt idx="13">
                  <c:v>65.930959999999999</c:v>
                </c:pt>
                <c:pt idx="14">
                  <c:v>29.689830000000001</c:v>
                </c:pt>
                <c:pt idx="15">
                  <c:v>4.3792099999999996</c:v>
                </c:pt>
              </c:numCache>
            </c:numRef>
          </c:val>
          <c:extLst>
            <c:ext xmlns:c16="http://schemas.microsoft.com/office/drawing/2014/chart" uri="{C3380CC4-5D6E-409C-BE32-E72D297353CC}">
              <c16:uniqueId val="{00000000-B0DA-4A0D-AA51-A907E6EDDB0B}"/>
            </c:ext>
          </c:extLst>
        </c:ser>
        <c:ser>
          <c:idx val="1"/>
          <c:order val="1"/>
          <c:tx>
            <c:strRef>
              <c:f>Taul1!$C$6</c:f>
              <c:strCache>
                <c:ptCount val="1"/>
                <c:pt idx="0">
                  <c:v>2018, n=401</c:v>
                </c:pt>
              </c:strCache>
            </c:strRef>
          </c:tx>
          <c:spPr>
            <a:solidFill>
              <a:srgbClr val="797979"/>
            </a:solidFill>
          </c:spPr>
          <c:invertIfNegative val="0"/>
          <c:dLbls>
            <c:numFmt formatCode="#,##0" sourceLinked="0"/>
            <c:spPr>
              <a:noFill/>
              <a:ln>
                <a:noFill/>
              </a:ln>
              <a:effectLst/>
            </c:spPr>
            <c:txPr>
              <a:bodyPr/>
              <a:lstStyle/>
              <a:p>
                <a:pPr>
                  <a:defRPr sz="1100">
                    <a:solidFill>
                      <a:srgbClr val="262626"/>
                    </a:solidFill>
                    <a:latin typeface="Calibri" panose="020F0502020204030204" pitchFamily="34" charset="0"/>
                    <a:cs typeface="Arial" panose="020B060402020202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Taul1!$A$7:$A$22</c:f>
              <c:strCache>
                <c:ptCount val="16"/>
                <c:pt idx="0">
                  <c:v>PITKÄKESTOISTA/LYHYTKESTOISTA</c:v>
                </c:pt>
                <c:pt idx="1">
                  <c:v>Pitkäkestoista</c:v>
                </c:pt>
                <c:pt idx="2">
                  <c:v>Lyhytkestoista</c:v>
                </c:pt>
                <c:pt idx="3">
                  <c:v>Molempia yhtä paljon</c:v>
                </c:pt>
                <c:pt idx="4">
                  <c:v>SÄÄNNÖLLISTÄ/SATUNNAISTA</c:v>
                </c:pt>
                <c:pt idx="5">
                  <c:v>Säännöllistä</c:v>
                </c:pt>
                <c:pt idx="6">
                  <c:v>Satunnaista</c:v>
                </c:pt>
                <c:pt idx="7">
                  <c:v>Molempia yhtä paljon</c:v>
                </c:pt>
                <c:pt idx="8">
                  <c:v>NETISSÄ/KASVOTUSTEN</c:v>
                </c:pt>
                <c:pt idx="9">
                  <c:v>Etänä netissä tai puhelimitse tapahtuvaa*</c:v>
                </c:pt>
                <c:pt idx="10">
                  <c:v>Kasvotusten tapahtuvaa</c:v>
                </c:pt>
                <c:pt idx="11">
                  <c:v>Molempia yhtä paljon</c:v>
                </c:pt>
                <c:pt idx="12">
                  <c:v>ORGANISOITUA/ORGANISOIMATONTA</c:v>
                </c:pt>
                <c:pt idx="13">
                  <c:v>Jonkin yhteisön organisoimaa**</c:v>
                </c:pt>
                <c:pt idx="14">
                  <c:v>Vapaasti organisoitunutta***</c:v>
                </c:pt>
                <c:pt idx="15">
                  <c:v>Ei tiedä</c:v>
                </c:pt>
              </c:strCache>
            </c:strRef>
          </c:cat>
          <c:val>
            <c:numRef>
              <c:f>Taul1!$C$7:$C$22</c:f>
              <c:numCache>
                <c:formatCode>General</c:formatCode>
                <c:ptCount val="16"/>
                <c:pt idx="1">
                  <c:v>41.788360058519302</c:v>
                </c:pt>
                <c:pt idx="2">
                  <c:v>34.782516999704697</c:v>
                </c:pt>
                <c:pt idx="3">
                  <c:v>23.429122941775798</c:v>
                </c:pt>
                <c:pt idx="5">
                  <c:v>51.777393223206097</c:v>
                </c:pt>
                <c:pt idx="6">
                  <c:v>33.073888497920898</c:v>
                </c:pt>
                <c:pt idx="7">
                  <c:v>15.148718278872799</c:v>
                </c:pt>
                <c:pt idx="9">
                  <c:v>4.9106558123117097</c:v>
                </c:pt>
                <c:pt idx="10">
                  <c:v>76.103288052587402</c:v>
                </c:pt>
                <c:pt idx="11">
                  <c:v>18.9860561351007</c:v>
                </c:pt>
                <c:pt idx="13">
                  <c:v>56.957724403872497</c:v>
                </c:pt>
                <c:pt idx="14">
                  <c:v>24.835608470659199</c:v>
                </c:pt>
              </c:numCache>
            </c:numRef>
          </c:val>
          <c:extLst>
            <c:ext xmlns:c16="http://schemas.microsoft.com/office/drawing/2014/chart" uri="{C3380CC4-5D6E-409C-BE32-E72D297353CC}">
              <c16:uniqueId val="{00000001-B0DA-4A0D-AA51-A907E6EDDB0B}"/>
            </c:ext>
          </c:extLst>
        </c:ser>
        <c:dLbls>
          <c:showLegendKey val="0"/>
          <c:showVal val="0"/>
          <c:showCatName val="0"/>
          <c:showSerName val="0"/>
          <c:showPercent val="0"/>
          <c:showBubbleSize val="0"/>
        </c:dLbls>
        <c:gapWidth val="40"/>
        <c:axId val="603916192"/>
        <c:axId val="603908912"/>
      </c:barChart>
      <c:catAx>
        <c:axId val="603916192"/>
        <c:scaling>
          <c:orientation val="maxMin"/>
        </c:scaling>
        <c:delete val="0"/>
        <c:axPos val="l"/>
        <c:numFmt formatCode="General" sourceLinked="0"/>
        <c:majorTickMark val="none"/>
        <c:minorTickMark val="none"/>
        <c:tickLblPos val="nextTo"/>
        <c:spPr>
          <a:ln>
            <a:noFill/>
          </a:ln>
        </c:spPr>
        <c:txPr>
          <a:bodyPr/>
          <a:lstStyle/>
          <a:p>
            <a:pPr>
              <a:defRPr sz="1100">
                <a:solidFill>
                  <a:srgbClr val="262626"/>
                </a:solidFill>
                <a:latin typeface="Calibri" panose="020F0502020204030204" pitchFamily="34" charset="0"/>
                <a:cs typeface="Arial" panose="020B0604020202020204" pitchFamily="34" charset="0"/>
              </a:defRPr>
            </a:pPr>
            <a:endParaRPr lang="fi-FI"/>
          </a:p>
        </c:txPr>
        <c:crossAx val="603908912"/>
        <c:crosses val="autoZero"/>
        <c:auto val="1"/>
        <c:lblAlgn val="ctr"/>
        <c:lblOffset val="100"/>
        <c:tickLblSkip val="1"/>
        <c:noMultiLvlLbl val="0"/>
      </c:catAx>
      <c:valAx>
        <c:axId val="603908912"/>
        <c:scaling>
          <c:orientation val="minMax"/>
          <c:max val="100"/>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7637401574803151"/>
              <c:y val="0.94540313633340589"/>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fi-FI"/>
          </a:p>
        </c:txPr>
        <c:crossAx val="603916192"/>
        <c:crosses val="autoZero"/>
        <c:crossBetween val="between"/>
        <c:majorUnit val="10"/>
        <c:minorUnit val="1"/>
      </c:valAx>
      <c:spPr>
        <a:ln w="6350">
          <a:noFill/>
        </a:ln>
      </c:spPr>
    </c:plotArea>
    <c:legend>
      <c:legendPos val="r"/>
      <c:layout>
        <c:manualLayout>
          <c:xMode val="edge"/>
          <c:yMode val="edge"/>
          <c:x val="0.80070926539915255"/>
          <c:y val="0.37332191566239897"/>
          <c:w val="0.14370215430782093"/>
          <c:h val="0.13097370454687859"/>
        </c:manualLayout>
      </c:layout>
      <c:overlay val="0"/>
      <c:spPr>
        <a:solidFill>
          <a:schemeClr val="bg1"/>
        </a:solidFill>
      </c:spPr>
      <c:txPr>
        <a:bodyPr/>
        <a:lstStyle/>
        <a:p>
          <a:pPr>
            <a:defRPr>
              <a:solidFill>
                <a:srgbClr val="262626"/>
              </a:solidFill>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977280746648698"/>
          <c:y val="1.7169949247060296E-2"/>
          <c:w val="0.67184955130507762"/>
          <c:h val="0.91677060924413623"/>
        </c:manualLayout>
      </c:layout>
      <c:barChart>
        <c:barDir val="bar"/>
        <c:grouping val="clustered"/>
        <c:varyColors val="0"/>
        <c:ser>
          <c:idx val="0"/>
          <c:order val="0"/>
          <c:tx>
            <c:strRef>
              <c:f>Taul1!$B$4</c:f>
              <c:strCache>
                <c:ptCount val="1"/>
                <c:pt idx="0">
                  <c:v>2021, n=334</c:v>
                </c:pt>
              </c:strCache>
            </c:strRef>
          </c:tx>
          <c:spPr>
            <a:solidFill>
              <a:srgbClr val="4DA7BC"/>
            </a:solidFill>
          </c:spPr>
          <c:invertIfNegative val="0"/>
          <c:dLbls>
            <c:numFmt formatCode="#,##0" sourceLinked="0"/>
            <c:spPr>
              <a:noFill/>
              <a:ln>
                <a:noFill/>
              </a:ln>
              <a:effectLst/>
            </c:spPr>
            <c:txPr>
              <a:bodyPr wrap="square" lIns="38100" tIns="19050" rIns="38100" bIns="19050" anchor="ctr">
                <a:spAutoFit/>
              </a:bodyPr>
              <a:lstStyle/>
              <a:p>
                <a:pPr>
                  <a:defRPr sz="1200"/>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Taul1!$A$5:$A$8</c:f>
              <c:strCache>
                <c:ptCount val="4"/>
                <c:pt idx="0">
                  <c:v>Järjestön, yhdistyksen tai seuran</c:v>
                </c:pt>
                <c:pt idx="1">
                  <c:v>Ev. lut. seurakunnan</c:v>
                </c:pt>
                <c:pt idx="2">
                  <c:v>Kunnan</c:v>
                </c:pt>
                <c:pt idx="3">
                  <c:v>Muu</c:v>
                </c:pt>
              </c:strCache>
            </c:strRef>
          </c:cat>
          <c:val>
            <c:numRef>
              <c:f>Taul1!$B$5:$B$8</c:f>
              <c:numCache>
                <c:formatCode>General</c:formatCode>
                <c:ptCount val="4"/>
                <c:pt idx="0">
                  <c:v>83.350570000000005</c:v>
                </c:pt>
                <c:pt idx="1">
                  <c:v>8.7355599999999995</c:v>
                </c:pt>
                <c:pt idx="2">
                  <c:v>2.1155900000000001</c:v>
                </c:pt>
                <c:pt idx="3">
                  <c:v>5.7982899999999997</c:v>
                </c:pt>
              </c:numCache>
            </c:numRef>
          </c:val>
          <c:extLst>
            <c:ext xmlns:c16="http://schemas.microsoft.com/office/drawing/2014/chart" uri="{C3380CC4-5D6E-409C-BE32-E72D297353CC}">
              <c16:uniqueId val="{00000000-1AF8-49AF-A8F4-A948250B75E9}"/>
            </c:ext>
          </c:extLst>
        </c:ser>
        <c:dLbls>
          <c:showLegendKey val="0"/>
          <c:showVal val="0"/>
          <c:showCatName val="0"/>
          <c:showSerName val="0"/>
          <c:showPercent val="0"/>
          <c:showBubbleSize val="0"/>
        </c:dLbls>
        <c:gapWidth val="40"/>
        <c:axId val="639397440"/>
        <c:axId val="639421520"/>
      </c:barChart>
      <c:catAx>
        <c:axId val="639397440"/>
        <c:scaling>
          <c:orientation val="maxMin"/>
        </c:scaling>
        <c:delete val="0"/>
        <c:axPos val="l"/>
        <c:numFmt formatCode="General" sourceLinked="0"/>
        <c:majorTickMark val="none"/>
        <c:minorTickMark val="none"/>
        <c:tickLblPos val="low"/>
        <c:spPr>
          <a:ln>
            <a:noFill/>
          </a:ln>
        </c:spPr>
        <c:txPr>
          <a:bodyPr/>
          <a:lstStyle/>
          <a:p>
            <a:pPr>
              <a:defRPr sz="1200"/>
            </a:pPr>
            <a:endParaRPr lang="fi-FI"/>
          </a:p>
        </c:txPr>
        <c:crossAx val="639421520"/>
        <c:crosses val="autoZero"/>
        <c:auto val="1"/>
        <c:lblAlgn val="ctr"/>
        <c:lblOffset val="100"/>
        <c:tickLblSkip val="1"/>
        <c:noMultiLvlLbl val="0"/>
      </c:catAx>
      <c:valAx>
        <c:axId val="639421520"/>
        <c:scaling>
          <c:orientation val="minMax"/>
          <c:max val="100"/>
          <c:min val="0"/>
        </c:scaling>
        <c:delete val="0"/>
        <c:axPos val="t"/>
        <c:majorGridlines>
          <c:spPr>
            <a:ln w="6350">
              <a:solidFill>
                <a:srgbClr val="A0A0A0"/>
              </a:solidFill>
              <a:prstDash val="dash"/>
            </a:ln>
          </c:spPr>
        </c:majorGridlines>
        <c:title>
          <c:tx>
            <c:rich>
              <a:bodyPr/>
              <a:lstStyle/>
              <a:p>
                <a:pPr>
                  <a:defRPr sz="1000" b="0">
                    <a:solidFill>
                      <a:srgbClr val="A0A0A0"/>
                    </a:solidFill>
                  </a:defRPr>
                </a:pPr>
                <a:r>
                  <a:rPr lang="fi-FI" sz="1000" b="0">
                    <a:solidFill>
                      <a:srgbClr val="A0A0A0"/>
                    </a:solidFill>
                  </a:rPr>
                  <a:t>%</a:t>
                </a:r>
              </a:p>
            </c:rich>
          </c:tx>
          <c:layout>
            <c:manualLayout>
              <c:xMode val="edge"/>
              <c:yMode val="edge"/>
              <c:x val="0.97637401574803151"/>
              <c:y val="0.94540313633340589"/>
            </c:manualLayout>
          </c:layout>
          <c:overlay val="0"/>
        </c:title>
        <c:numFmt formatCode="General" sourceLinked="0"/>
        <c:majorTickMark val="none"/>
        <c:minorTickMark val="none"/>
        <c:tickLblPos val="high"/>
        <c:spPr>
          <a:ln>
            <a:noFill/>
          </a:ln>
        </c:spPr>
        <c:txPr>
          <a:bodyPr rot="0" vert="horz"/>
          <a:lstStyle/>
          <a:p>
            <a:pPr>
              <a:defRPr sz="1000">
                <a:solidFill>
                  <a:srgbClr val="A0A0A0"/>
                </a:solidFill>
              </a:defRPr>
            </a:pPr>
            <a:endParaRPr lang="fi-FI"/>
          </a:p>
        </c:txPr>
        <c:crossAx val="639397440"/>
        <c:crosses val="autoZero"/>
        <c:crossBetween val="between"/>
        <c:majorUnit val="10"/>
        <c:minorUnit val="1"/>
      </c:valAx>
      <c:spPr>
        <a:ln w="6350">
          <a:noFill/>
        </a:ln>
      </c:spPr>
    </c:plotArea>
    <c:plotVisOnly val="1"/>
    <c:dispBlanksAs val="gap"/>
    <c:showDLblsOverMax val="0"/>
  </c:chart>
  <c:spPr>
    <a:ln>
      <a:noFill/>
    </a:ln>
  </c:spPr>
  <c:txPr>
    <a:bodyPr/>
    <a:lstStyle/>
    <a:p>
      <a:pPr>
        <a:defRPr sz="1200">
          <a:solidFill>
            <a:srgbClr val="262626"/>
          </a:solidFill>
          <a:latin typeface="Calibri" panose="020F0502020204030204" pitchFamily="34" charset="0"/>
        </a:defRPr>
      </a:pPr>
      <a:endParaRPr lang="fi-FI"/>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995447884315225"/>
          <c:y val="1.7169949247060296E-2"/>
          <c:w val="0.52166787992841224"/>
          <c:h val="0.91677060924413623"/>
        </c:manualLayout>
      </c:layout>
      <c:barChart>
        <c:barDir val="bar"/>
        <c:grouping val="clustered"/>
        <c:varyColors val="0"/>
        <c:ser>
          <c:idx val="0"/>
          <c:order val="0"/>
          <c:tx>
            <c:strRef>
              <c:f>Taul1!$B$4</c:f>
              <c:strCache>
                <c:ptCount val="1"/>
                <c:pt idx="0">
                  <c:v>2021, n=578</c:v>
                </c:pt>
              </c:strCache>
            </c:strRef>
          </c:tx>
          <c:spPr>
            <a:solidFill>
              <a:srgbClr val="4DA7BC"/>
            </a:solidFill>
          </c:spPr>
          <c:invertIfNegative val="0"/>
          <c:dLbls>
            <c:numFmt formatCode="#,##0" sourceLinked="0"/>
            <c:spPr>
              <a:noFill/>
              <a:ln>
                <a:noFill/>
              </a:ln>
              <a:effectLst/>
            </c:spPr>
            <c:txPr>
              <a:bodyPr wrap="square" lIns="38100" tIns="19050" rIns="38100" bIns="19050" anchor="ctr">
                <a:spAutoFit/>
              </a:bodyPr>
              <a:lstStyle/>
              <a:p>
                <a:pPr>
                  <a:defRPr sz="1100"/>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Taul1!$A$5:$A$23</c:f>
              <c:strCache>
                <c:ptCount val="19"/>
                <c:pt idx="0">
                  <c:v>Tarjolla olisi lyhytkestoisia ja kertaluonteisia tehtäviä</c:v>
                </c:pt>
                <c:pt idx="1">
                  <c:v>Elämäntilanteeni olisi sopivampi</c:v>
                </c:pt>
                <c:pt idx="2">
                  <c:v>Tieto löytyisi helpommin</c:v>
                </c:pt>
                <c:pt idx="3">
                  <c:v>Oma terveyteni ja jaksamiseni olisi parempi</c:v>
                </c:pt>
                <c:pt idx="4">
                  <c:v>Kokisin itseni tervetulleeksi toimintaan</c:v>
                </c:pt>
                <c:pt idx="5">
                  <c:v>Tietäisin heti, mihin sitoudun</c:v>
                </c:pt>
                <c:pt idx="6">
                  <c:v>Vapaaehtoistyötä voisi tehdä etänä</c:v>
                </c:pt>
                <c:pt idx="7">
                  <c:v>Tietäisin, että kykyni riittävät</c:v>
                </c:pt>
                <c:pt idx="8">
                  <c:v>Toiminnan aloittaminen olisi sujuvampaa</c:v>
                </c:pt>
                <c:pt idx="9">
                  <c:v>Saisin tukea ja perehdytystä</c:v>
                </c:pt>
                <c:pt idx="10">
                  <c:v>Saisin täyden korvauksen kuluista</c:v>
                </c:pt>
                <c:pt idx="11">
                  <c:v>Toiminnassa oppisi uutta</c:v>
                </c:pt>
                <c:pt idx="12">
                  <c:v>Tarjonta olisi kiinnostavampaa</c:v>
                </c:pt>
                <c:pt idx="13">
                  <c:v>Kaverini osallistuisi myös</c:v>
                </c:pt>
                <c:pt idx="14">
                  <c:v>Vapaaehtoistyötä arvostettaisiin yhteiskunnassa enemmän</c:v>
                </c:pt>
                <c:pt idx="15">
                  <c:v>Lähipiirini tukisi enemmän</c:v>
                </c:pt>
                <c:pt idx="16">
                  <c:v>Muu</c:v>
                </c:pt>
                <c:pt idx="17">
                  <c:v>Ei mikään, koska en halua osallistua vapaaehtoistoimintaan</c:v>
                </c:pt>
                <c:pt idx="18">
                  <c:v>Ei osaa sanoa</c:v>
                </c:pt>
              </c:strCache>
            </c:strRef>
          </c:cat>
          <c:val>
            <c:numRef>
              <c:f>Taul1!$B$5:$B$23</c:f>
              <c:numCache>
                <c:formatCode>General</c:formatCode>
                <c:ptCount val="19"/>
                <c:pt idx="0">
                  <c:v>32.573390000000003</c:v>
                </c:pt>
                <c:pt idx="1">
                  <c:v>27.380330000000001</c:v>
                </c:pt>
                <c:pt idx="2">
                  <c:v>21.083179999999999</c:v>
                </c:pt>
                <c:pt idx="3">
                  <c:v>18.290310000000002</c:v>
                </c:pt>
                <c:pt idx="4">
                  <c:v>13.216900000000001</c:v>
                </c:pt>
                <c:pt idx="5">
                  <c:v>12.286989999999999</c:v>
                </c:pt>
                <c:pt idx="6">
                  <c:v>11.753080000000001</c:v>
                </c:pt>
                <c:pt idx="7">
                  <c:v>11.193860000000001</c:v>
                </c:pt>
                <c:pt idx="8">
                  <c:v>11.08175</c:v>
                </c:pt>
                <c:pt idx="9">
                  <c:v>6.7735000000000003</c:v>
                </c:pt>
                <c:pt idx="10">
                  <c:v>6.4706999999999999</c:v>
                </c:pt>
                <c:pt idx="11">
                  <c:v>5.8835600000000001</c:v>
                </c:pt>
                <c:pt idx="12">
                  <c:v>5.7251200000000004</c:v>
                </c:pt>
                <c:pt idx="13">
                  <c:v>5.4544699999999997</c:v>
                </c:pt>
                <c:pt idx="14">
                  <c:v>4.3851100000000001</c:v>
                </c:pt>
                <c:pt idx="15">
                  <c:v>1.1912799999999999</c:v>
                </c:pt>
                <c:pt idx="16">
                  <c:v>1.5482400000000001</c:v>
                </c:pt>
                <c:pt idx="17">
                  <c:v>8.6746700000000008</c:v>
                </c:pt>
                <c:pt idx="18">
                  <c:v>7.8891600000000004</c:v>
                </c:pt>
              </c:numCache>
            </c:numRef>
          </c:val>
          <c:extLst>
            <c:ext xmlns:c16="http://schemas.microsoft.com/office/drawing/2014/chart" uri="{C3380CC4-5D6E-409C-BE32-E72D297353CC}">
              <c16:uniqueId val="{00000000-1AF8-49AF-A8F4-A948250B75E9}"/>
            </c:ext>
          </c:extLst>
        </c:ser>
        <c:dLbls>
          <c:showLegendKey val="0"/>
          <c:showVal val="0"/>
          <c:showCatName val="0"/>
          <c:showSerName val="0"/>
          <c:showPercent val="0"/>
          <c:showBubbleSize val="0"/>
        </c:dLbls>
        <c:gapWidth val="30"/>
        <c:axId val="639397440"/>
        <c:axId val="639421520"/>
      </c:barChart>
      <c:catAx>
        <c:axId val="639397440"/>
        <c:scaling>
          <c:orientation val="maxMin"/>
        </c:scaling>
        <c:delete val="0"/>
        <c:axPos val="l"/>
        <c:numFmt formatCode="General" sourceLinked="0"/>
        <c:majorTickMark val="none"/>
        <c:minorTickMark val="none"/>
        <c:tickLblPos val="low"/>
        <c:spPr>
          <a:ln>
            <a:noFill/>
          </a:ln>
        </c:spPr>
        <c:txPr>
          <a:bodyPr/>
          <a:lstStyle/>
          <a:p>
            <a:pPr>
              <a:defRPr sz="1050"/>
            </a:pPr>
            <a:endParaRPr lang="fi-FI"/>
          </a:p>
        </c:txPr>
        <c:crossAx val="639421520"/>
        <c:crosses val="autoZero"/>
        <c:auto val="1"/>
        <c:lblAlgn val="ctr"/>
        <c:lblOffset val="100"/>
        <c:tickLblSkip val="1"/>
        <c:noMultiLvlLbl val="0"/>
      </c:catAx>
      <c:valAx>
        <c:axId val="639421520"/>
        <c:scaling>
          <c:orientation val="minMax"/>
          <c:max val="50"/>
          <c:min val="0"/>
        </c:scaling>
        <c:delete val="0"/>
        <c:axPos val="t"/>
        <c:majorGridlines>
          <c:spPr>
            <a:ln w="6350">
              <a:solidFill>
                <a:srgbClr val="A0A0A0"/>
              </a:solidFill>
              <a:prstDash val="dash"/>
            </a:ln>
          </c:spPr>
        </c:majorGridlines>
        <c:title>
          <c:tx>
            <c:rich>
              <a:bodyPr/>
              <a:lstStyle/>
              <a:p>
                <a:pPr>
                  <a:defRPr sz="1000" b="0">
                    <a:solidFill>
                      <a:srgbClr val="A0A0A0"/>
                    </a:solidFill>
                  </a:defRPr>
                </a:pPr>
                <a:r>
                  <a:rPr lang="fi-FI" sz="1000" b="0">
                    <a:solidFill>
                      <a:srgbClr val="A0A0A0"/>
                    </a:solidFill>
                  </a:rPr>
                  <a:t>%</a:t>
                </a:r>
              </a:p>
            </c:rich>
          </c:tx>
          <c:layout>
            <c:manualLayout>
              <c:xMode val="edge"/>
              <c:yMode val="edge"/>
              <c:x val="0.97637401574803151"/>
              <c:y val="0.94540313633340589"/>
            </c:manualLayout>
          </c:layout>
          <c:overlay val="0"/>
        </c:title>
        <c:numFmt formatCode="General" sourceLinked="0"/>
        <c:majorTickMark val="none"/>
        <c:minorTickMark val="none"/>
        <c:tickLblPos val="high"/>
        <c:spPr>
          <a:ln>
            <a:noFill/>
          </a:ln>
        </c:spPr>
        <c:txPr>
          <a:bodyPr rot="0" vert="horz"/>
          <a:lstStyle/>
          <a:p>
            <a:pPr>
              <a:defRPr sz="1000">
                <a:solidFill>
                  <a:srgbClr val="A0A0A0"/>
                </a:solidFill>
              </a:defRPr>
            </a:pPr>
            <a:endParaRPr lang="fi-FI"/>
          </a:p>
        </c:txPr>
        <c:crossAx val="639397440"/>
        <c:crosses val="autoZero"/>
        <c:crossBetween val="between"/>
        <c:majorUnit val="10"/>
        <c:minorUnit val="1"/>
      </c:valAx>
      <c:spPr>
        <a:ln w="6350">
          <a:noFill/>
        </a:ln>
      </c:spPr>
    </c:plotArea>
    <c:plotVisOnly val="1"/>
    <c:dispBlanksAs val="gap"/>
    <c:showDLblsOverMax val="0"/>
  </c:chart>
  <c:spPr>
    <a:ln>
      <a:noFill/>
    </a:ln>
  </c:spPr>
  <c:txPr>
    <a:bodyPr/>
    <a:lstStyle/>
    <a:p>
      <a:pPr>
        <a:defRPr sz="1200">
          <a:solidFill>
            <a:srgbClr val="262626"/>
          </a:solidFill>
          <a:latin typeface="Calibri" panose="020F0502020204030204" pitchFamily="34" charset="0"/>
        </a:defRPr>
      </a:pPr>
      <a:endParaRPr lang="fi-FI"/>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87255730970506"/>
          <c:y val="2.5620418137387999E-2"/>
          <c:w val="0.48805216167355892"/>
          <c:h val="0.9101297019570167"/>
        </c:manualLayout>
      </c:layout>
      <c:barChart>
        <c:barDir val="bar"/>
        <c:grouping val="clustered"/>
        <c:varyColors val="0"/>
        <c:ser>
          <c:idx val="0"/>
          <c:order val="0"/>
          <c:tx>
            <c:strRef>
              <c:f>Taul1!$B$4</c:f>
              <c:strCache>
                <c:ptCount val="1"/>
                <c:pt idx="0">
                  <c:v>Mies, n=264</c:v>
                </c:pt>
              </c:strCache>
            </c:strRef>
          </c:tx>
          <c:spPr>
            <a:solidFill>
              <a:srgbClr val="70AD47"/>
            </a:solidFill>
          </c:spPr>
          <c:invertIfNegative val="0"/>
          <c:dLbls>
            <c:numFmt formatCode="#,##0" sourceLinked="0"/>
            <c:spPr>
              <a:noFill/>
              <a:ln>
                <a:noFill/>
              </a:ln>
              <a:effectLst/>
            </c:spPr>
            <c:txPr>
              <a:bodyPr/>
              <a:lstStyle/>
              <a:p>
                <a:pPr>
                  <a:defRPr sz="1100" b="0">
                    <a:solidFill>
                      <a:srgbClr val="262626"/>
                    </a:solidFill>
                    <a:latin typeface="Calibri" panose="020F0502020204030204" pitchFamily="34" charset="0"/>
                    <a:cs typeface="Arial" panose="020B0604020202020204" pitchFamily="34" charset="0"/>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Taul1!$A$5:$A$14</c:f>
              <c:strCache>
                <c:ptCount val="10"/>
                <c:pt idx="0">
                  <c:v>Tarjolla olisi lyhytkestoisia ja kertaluonteisia tehtäviä</c:v>
                </c:pt>
                <c:pt idx="1">
                  <c:v>Elämäntilanteeni olisi sopivampi</c:v>
                </c:pt>
                <c:pt idx="2">
                  <c:v>Tieto löytyisi helpommin</c:v>
                </c:pt>
                <c:pt idx="3">
                  <c:v>Oma terveyteni ja jaksamiseni olisi parempi</c:v>
                </c:pt>
                <c:pt idx="4">
                  <c:v>Kokisin itseni tervetulleeksi toimintaan</c:v>
                </c:pt>
                <c:pt idx="5">
                  <c:v>Tietäisin heti, mihin sitoudun</c:v>
                </c:pt>
                <c:pt idx="6">
                  <c:v>Vapaaehtoistyötä voisi tehdä etänä</c:v>
                </c:pt>
                <c:pt idx="7">
                  <c:v>Tietäisin, että kykyni riittävät</c:v>
                </c:pt>
                <c:pt idx="8">
                  <c:v>Toiminnan aloittaminen olisi sujuvampaa</c:v>
                </c:pt>
                <c:pt idx="9">
                  <c:v>Saisin tukea ja perehdytystä</c:v>
                </c:pt>
              </c:strCache>
            </c:strRef>
          </c:cat>
          <c:val>
            <c:numRef>
              <c:f>Taul1!$B$5:$B$14</c:f>
              <c:numCache>
                <c:formatCode>General</c:formatCode>
                <c:ptCount val="10"/>
                <c:pt idx="0">
                  <c:v>24.675529999999998</c:v>
                </c:pt>
                <c:pt idx="1">
                  <c:v>24.196940000000001</c:v>
                </c:pt>
                <c:pt idx="2">
                  <c:v>24.702580000000001</c:v>
                </c:pt>
                <c:pt idx="3">
                  <c:v>15.13645</c:v>
                </c:pt>
                <c:pt idx="4">
                  <c:v>11.202870000000001</c:v>
                </c:pt>
                <c:pt idx="5">
                  <c:v>8.6458600000000008</c:v>
                </c:pt>
                <c:pt idx="6">
                  <c:v>9.4148800000000001</c:v>
                </c:pt>
                <c:pt idx="7">
                  <c:v>9.8063900000000004</c:v>
                </c:pt>
                <c:pt idx="8">
                  <c:v>10.72072</c:v>
                </c:pt>
                <c:pt idx="9">
                  <c:v>4.19503</c:v>
                </c:pt>
              </c:numCache>
            </c:numRef>
          </c:val>
          <c:extLst>
            <c:ext xmlns:c16="http://schemas.microsoft.com/office/drawing/2014/chart" uri="{C3380CC4-5D6E-409C-BE32-E72D297353CC}">
              <c16:uniqueId val="{00000000-B0DA-4A0D-AA51-A907E6EDDB0B}"/>
            </c:ext>
          </c:extLst>
        </c:ser>
        <c:ser>
          <c:idx val="1"/>
          <c:order val="1"/>
          <c:tx>
            <c:strRef>
              <c:f>Taul1!$C$4</c:f>
              <c:strCache>
                <c:ptCount val="1"/>
                <c:pt idx="0">
                  <c:v>Nainen, n=314</c:v>
                </c:pt>
              </c:strCache>
            </c:strRef>
          </c:tx>
          <c:spPr>
            <a:solidFill>
              <a:srgbClr val="EB599E"/>
            </a:solidFill>
          </c:spPr>
          <c:invertIfNegative val="0"/>
          <c:dLbls>
            <c:numFmt formatCode="#,##0" sourceLinked="0"/>
            <c:spPr>
              <a:noFill/>
              <a:ln>
                <a:noFill/>
              </a:ln>
              <a:effectLst/>
            </c:spPr>
            <c:txPr>
              <a:bodyPr wrap="square" lIns="38100" tIns="19050" rIns="38100" bIns="19050" anchor="ctr">
                <a:spAutoFit/>
              </a:bodyPr>
              <a:lstStyle/>
              <a:p>
                <a:pPr>
                  <a:defRPr sz="1100">
                    <a:solidFill>
                      <a:srgbClr val="262626"/>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Taul1!$A$5:$A$14</c:f>
              <c:strCache>
                <c:ptCount val="10"/>
                <c:pt idx="0">
                  <c:v>Tarjolla olisi lyhytkestoisia ja kertaluonteisia tehtäviä</c:v>
                </c:pt>
                <c:pt idx="1">
                  <c:v>Elämäntilanteeni olisi sopivampi</c:v>
                </c:pt>
                <c:pt idx="2">
                  <c:v>Tieto löytyisi helpommin</c:v>
                </c:pt>
                <c:pt idx="3">
                  <c:v>Oma terveyteni ja jaksamiseni olisi parempi</c:v>
                </c:pt>
                <c:pt idx="4">
                  <c:v>Kokisin itseni tervetulleeksi toimintaan</c:v>
                </c:pt>
                <c:pt idx="5">
                  <c:v>Tietäisin heti, mihin sitoudun</c:v>
                </c:pt>
                <c:pt idx="6">
                  <c:v>Vapaaehtoistyötä voisi tehdä etänä</c:v>
                </c:pt>
                <c:pt idx="7">
                  <c:v>Tietäisin, että kykyni riittävät</c:v>
                </c:pt>
                <c:pt idx="8">
                  <c:v>Toiminnan aloittaminen olisi sujuvampaa</c:v>
                </c:pt>
                <c:pt idx="9">
                  <c:v>Saisin tukea ja perehdytystä</c:v>
                </c:pt>
              </c:strCache>
            </c:strRef>
          </c:cat>
          <c:val>
            <c:numRef>
              <c:f>Taul1!$C$5:$C$14</c:f>
              <c:numCache>
                <c:formatCode>General</c:formatCode>
                <c:ptCount val="10"/>
                <c:pt idx="0">
                  <c:v>39.962299999999999</c:v>
                </c:pt>
                <c:pt idx="1">
                  <c:v>30.35858</c:v>
                </c:pt>
                <c:pt idx="2">
                  <c:v>17.697030000000002</c:v>
                </c:pt>
                <c:pt idx="3">
                  <c:v>21.240919999999999</c:v>
                </c:pt>
                <c:pt idx="4">
                  <c:v>15.101139999999999</c:v>
                </c:pt>
                <c:pt idx="5">
                  <c:v>15.69347</c:v>
                </c:pt>
                <c:pt idx="6">
                  <c:v>13.9406</c:v>
                </c:pt>
                <c:pt idx="7">
                  <c:v>12.49192</c:v>
                </c:pt>
                <c:pt idx="8">
                  <c:v>11.41952</c:v>
                </c:pt>
                <c:pt idx="9">
                  <c:v>9.1858000000000004</c:v>
                </c:pt>
              </c:numCache>
            </c:numRef>
          </c:val>
          <c:extLst>
            <c:ext xmlns:c16="http://schemas.microsoft.com/office/drawing/2014/chart" uri="{C3380CC4-5D6E-409C-BE32-E72D297353CC}">
              <c16:uniqueId val="{00000000-0D03-47AB-B4A2-B7C4ACC64833}"/>
            </c:ext>
          </c:extLst>
        </c:ser>
        <c:dLbls>
          <c:showLegendKey val="0"/>
          <c:showVal val="0"/>
          <c:showCatName val="0"/>
          <c:showSerName val="0"/>
          <c:showPercent val="0"/>
          <c:showBubbleSize val="0"/>
        </c:dLbls>
        <c:gapWidth val="40"/>
        <c:axId val="603916192"/>
        <c:axId val="603908912"/>
      </c:barChart>
      <c:catAx>
        <c:axId val="603916192"/>
        <c:scaling>
          <c:orientation val="maxMin"/>
        </c:scaling>
        <c:delete val="0"/>
        <c:axPos val="l"/>
        <c:numFmt formatCode="General" sourceLinked="0"/>
        <c:majorTickMark val="none"/>
        <c:minorTickMark val="none"/>
        <c:tickLblPos val="nextTo"/>
        <c:spPr>
          <a:ln>
            <a:noFill/>
          </a:ln>
        </c:spPr>
        <c:txPr>
          <a:bodyPr/>
          <a:lstStyle/>
          <a:p>
            <a:pPr>
              <a:defRPr sz="1100">
                <a:solidFill>
                  <a:srgbClr val="262626"/>
                </a:solidFill>
                <a:latin typeface="Calibri" panose="020F0502020204030204" pitchFamily="34" charset="0"/>
                <a:cs typeface="Arial" panose="020B0604020202020204" pitchFamily="34" charset="0"/>
              </a:defRPr>
            </a:pPr>
            <a:endParaRPr lang="fi-FI"/>
          </a:p>
        </c:txPr>
        <c:crossAx val="603908912"/>
        <c:crosses val="autoZero"/>
        <c:auto val="1"/>
        <c:lblAlgn val="ctr"/>
        <c:lblOffset val="100"/>
        <c:tickLblSkip val="1"/>
        <c:noMultiLvlLbl val="0"/>
      </c:catAx>
      <c:valAx>
        <c:axId val="603908912"/>
        <c:scaling>
          <c:orientation val="minMax"/>
          <c:max val="50"/>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7637401574803151"/>
              <c:y val="0.94540313633340589"/>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fi-FI"/>
          </a:p>
        </c:txPr>
        <c:crossAx val="603916192"/>
        <c:crosses val="autoZero"/>
        <c:crossBetween val="between"/>
        <c:majorUnit val="10"/>
        <c:minorUnit val="1"/>
      </c:valAx>
      <c:spPr>
        <a:ln w="6350">
          <a:noFill/>
        </a:ln>
      </c:spPr>
    </c:plotArea>
    <c:legend>
      <c:legendPos val="r"/>
      <c:layout>
        <c:manualLayout>
          <c:xMode val="edge"/>
          <c:yMode val="edge"/>
          <c:x val="0.72179558988944137"/>
          <c:y val="0.44561394348252886"/>
          <c:w val="0.21054619450552095"/>
          <c:h val="0.10877211303494225"/>
        </c:manualLayout>
      </c:layout>
      <c:overlay val="0"/>
      <c:spPr>
        <a:solidFill>
          <a:schemeClr val="bg1"/>
        </a:solidFill>
      </c:spPr>
      <c:txPr>
        <a:bodyPr/>
        <a:lstStyle/>
        <a:p>
          <a:pPr>
            <a:defRPr>
              <a:solidFill>
                <a:srgbClr val="262626"/>
              </a:solidFill>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439777666616391"/>
          <c:y val="2.1586290440485392E-2"/>
          <c:w val="0.53237995810444572"/>
          <c:h val="0.91269032352388313"/>
        </c:manualLayout>
      </c:layout>
      <c:barChart>
        <c:barDir val="bar"/>
        <c:grouping val="clustered"/>
        <c:varyColors val="0"/>
        <c:ser>
          <c:idx val="0"/>
          <c:order val="0"/>
          <c:tx>
            <c:strRef>
              <c:f>Taul1!$B$4</c:f>
              <c:strCache>
                <c:ptCount val="1"/>
                <c:pt idx="0">
                  <c:v>Mies, n=264</c:v>
                </c:pt>
              </c:strCache>
            </c:strRef>
          </c:tx>
          <c:spPr>
            <a:solidFill>
              <a:srgbClr val="70AD47"/>
            </a:solidFill>
          </c:spPr>
          <c:invertIfNegative val="0"/>
          <c:dLbls>
            <c:numFmt formatCode="#,##0" sourceLinked="0"/>
            <c:spPr>
              <a:noFill/>
              <a:ln>
                <a:noFill/>
              </a:ln>
              <a:effectLst/>
            </c:spPr>
            <c:txPr>
              <a:bodyPr/>
              <a:lstStyle/>
              <a:p>
                <a:pPr>
                  <a:defRPr sz="1100" b="0">
                    <a:solidFill>
                      <a:srgbClr val="262626"/>
                    </a:solidFill>
                    <a:latin typeface="Calibri" panose="020F0502020204030204" pitchFamily="34" charset="0"/>
                    <a:cs typeface="Arial" panose="020B0604020202020204" pitchFamily="34" charset="0"/>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Taul1!$A$5:$A$13</c:f>
              <c:strCache>
                <c:ptCount val="9"/>
                <c:pt idx="0">
                  <c:v>Saisin täyden korvauksen kuluista</c:v>
                </c:pt>
                <c:pt idx="1">
                  <c:v>Toiminnassa oppisi uutta</c:v>
                </c:pt>
                <c:pt idx="2">
                  <c:v>Tarjonta olisi kiinnostavampaa</c:v>
                </c:pt>
                <c:pt idx="3">
                  <c:v>Kaverini osallistuisi myös</c:v>
                </c:pt>
                <c:pt idx="4">
                  <c:v>Vapaaehtoistyötä arvostettaisiin yhteiskunnassa enemmän</c:v>
                </c:pt>
                <c:pt idx="5">
                  <c:v>Lähipiirini tukisi enemmän</c:v>
                </c:pt>
                <c:pt idx="6">
                  <c:v>Muu</c:v>
                </c:pt>
                <c:pt idx="7">
                  <c:v>Ei mikään, koska en halua osallistua vapaaehtoistoimintaan</c:v>
                </c:pt>
                <c:pt idx="8">
                  <c:v>Ei osaa sanoa</c:v>
                </c:pt>
              </c:strCache>
            </c:strRef>
          </c:cat>
          <c:val>
            <c:numRef>
              <c:f>Taul1!$B$5:$B$13</c:f>
              <c:numCache>
                <c:formatCode>General</c:formatCode>
                <c:ptCount val="9"/>
                <c:pt idx="0">
                  <c:v>7.7335399999999996</c:v>
                </c:pt>
                <c:pt idx="1">
                  <c:v>9.7123500000000007</c:v>
                </c:pt>
                <c:pt idx="2">
                  <c:v>6.95566</c:v>
                </c:pt>
                <c:pt idx="3">
                  <c:v>5.91256</c:v>
                </c:pt>
                <c:pt idx="4">
                  <c:v>6.0553999999999997</c:v>
                </c:pt>
                <c:pt idx="5">
                  <c:v>2.0575800000000002</c:v>
                </c:pt>
                <c:pt idx="6">
                  <c:v>1.7136</c:v>
                </c:pt>
                <c:pt idx="7">
                  <c:v>10.80095</c:v>
                </c:pt>
                <c:pt idx="8">
                  <c:v>9.8479700000000001</c:v>
                </c:pt>
              </c:numCache>
            </c:numRef>
          </c:val>
          <c:extLst>
            <c:ext xmlns:c16="http://schemas.microsoft.com/office/drawing/2014/chart" uri="{C3380CC4-5D6E-409C-BE32-E72D297353CC}">
              <c16:uniqueId val="{00000000-232B-4BCF-964C-AC27EBA8825D}"/>
            </c:ext>
          </c:extLst>
        </c:ser>
        <c:ser>
          <c:idx val="1"/>
          <c:order val="1"/>
          <c:tx>
            <c:strRef>
              <c:f>Taul1!$C$4</c:f>
              <c:strCache>
                <c:ptCount val="1"/>
                <c:pt idx="0">
                  <c:v>Nainen, n=314</c:v>
                </c:pt>
              </c:strCache>
            </c:strRef>
          </c:tx>
          <c:spPr>
            <a:solidFill>
              <a:srgbClr val="EB599E"/>
            </a:solidFill>
          </c:spPr>
          <c:invertIfNegative val="0"/>
          <c:dLbls>
            <c:numFmt formatCode="#,##0" sourceLinked="0"/>
            <c:spPr>
              <a:noFill/>
              <a:ln>
                <a:noFill/>
              </a:ln>
              <a:effectLst/>
            </c:spPr>
            <c:txPr>
              <a:bodyPr wrap="square" lIns="38100" tIns="19050" rIns="38100" bIns="19050" anchor="ctr">
                <a:spAutoFit/>
              </a:bodyPr>
              <a:lstStyle/>
              <a:p>
                <a:pPr>
                  <a:defRPr sz="1100">
                    <a:solidFill>
                      <a:srgbClr val="262626"/>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Taul1!$A$5:$A$13</c:f>
              <c:strCache>
                <c:ptCount val="9"/>
                <c:pt idx="0">
                  <c:v>Saisin täyden korvauksen kuluista</c:v>
                </c:pt>
                <c:pt idx="1">
                  <c:v>Toiminnassa oppisi uutta</c:v>
                </c:pt>
                <c:pt idx="2">
                  <c:v>Tarjonta olisi kiinnostavampaa</c:v>
                </c:pt>
                <c:pt idx="3">
                  <c:v>Kaverini osallistuisi myös</c:v>
                </c:pt>
                <c:pt idx="4">
                  <c:v>Vapaaehtoistyötä arvostettaisiin yhteiskunnassa enemmän</c:v>
                </c:pt>
                <c:pt idx="5">
                  <c:v>Lähipiirini tukisi enemmän</c:v>
                </c:pt>
                <c:pt idx="6">
                  <c:v>Muu</c:v>
                </c:pt>
                <c:pt idx="7">
                  <c:v>Ei mikään, koska en halua osallistua vapaaehtoistoimintaan</c:v>
                </c:pt>
                <c:pt idx="8">
                  <c:v>Ei osaa sanoa</c:v>
                </c:pt>
              </c:strCache>
            </c:strRef>
          </c:cat>
          <c:val>
            <c:numRef>
              <c:f>Taul1!$C$5:$C$13</c:f>
              <c:numCache>
                <c:formatCode>General</c:formatCode>
                <c:ptCount val="9"/>
                <c:pt idx="0">
                  <c:v>5.2892400000000004</c:v>
                </c:pt>
                <c:pt idx="1">
                  <c:v>2.30152</c:v>
                </c:pt>
                <c:pt idx="2">
                  <c:v>4.5738799999999999</c:v>
                </c:pt>
                <c:pt idx="3">
                  <c:v>5.0259099999999997</c:v>
                </c:pt>
                <c:pt idx="4">
                  <c:v>2.82246</c:v>
                </c:pt>
                <c:pt idx="5">
                  <c:v>0.38080999999999998</c:v>
                </c:pt>
                <c:pt idx="6">
                  <c:v>1.3935299999999999</c:v>
                </c:pt>
                <c:pt idx="7">
                  <c:v>6.6854199999999997</c:v>
                </c:pt>
                <c:pt idx="8">
                  <c:v>6.0565800000000003</c:v>
                </c:pt>
              </c:numCache>
            </c:numRef>
          </c:val>
          <c:extLst>
            <c:ext xmlns:c16="http://schemas.microsoft.com/office/drawing/2014/chart" uri="{C3380CC4-5D6E-409C-BE32-E72D297353CC}">
              <c16:uniqueId val="{00000001-232B-4BCF-964C-AC27EBA8825D}"/>
            </c:ext>
          </c:extLst>
        </c:ser>
        <c:dLbls>
          <c:showLegendKey val="0"/>
          <c:showVal val="0"/>
          <c:showCatName val="0"/>
          <c:showSerName val="0"/>
          <c:showPercent val="0"/>
          <c:showBubbleSize val="0"/>
        </c:dLbls>
        <c:gapWidth val="40"/>
        <c:axId val="603916192"/>
        <c:axId val="603908912"/>
      </c:barChart>
      <c:catAx>
        <c:axId val="603916192"/>
        <c:scaling>
          <c:orientation val="maxMin"/>
        </c:scaling>
        <c:delete val="0"/>
        <c:axPos val="l"/>
        <c:numFmt formatCode="General" sourceLinked="0"/>
        <c:majorTickMark val="none"/>
        <c:minorTickMark val="none"/>
        <c:tickLblPos val="nextTo"/>
        <c:spPr>
          <a:ln>
            <a:noFill/>
          </a:ln>
        </c:spPr>
        <c:txPr>
          <a:bodyPr/>
          <a:lstStyle/>
          <a:p>
            <a:pPr>
              <a:defRPr sz="1100">
                <a:solidFill>
                  <a:srgbClr val="262626"/>
                </a:solidFill>
                <a:latin typeface="Calibri" panose="020F0502020204030204" pitchFamily="34" charset="0"/>
                <a:cs typeface="Arial" panose="020B0604020202020204" pitchFamily="34" charset="0"/>
              </a:defRPr>
            </a:pPr>
            <a:endParaRPr lang="fi-FI"/>
          </a:p>
        </c:txPr>
        <c:crossAx val="603908912"/>
        <c:crosses val="autoZero"/>
        <c:auto val="1"/>
        <c:lblAlgn val="ctr"/>
        <c:lblOffset val="100"/>
        <c:tickLblSkip val="1"/>
        <c:noMultiLvlLbl val="0"/>
      </c:catAx>
      <c:valAx>
        <c:axId val="603908912"/>
        <c:scaling>
          <c:orientation val="minMax"/>
          <c:max val="50"/>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7637401574803151"/>
              <c:y val="0.94540313633340589"/>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fi-FI"/>
          </a:p>
        </c:txPr>
        <c:crossAx val="603916192"/>
        <c:crosses val="autoZero"/>
        <c:crossBetween val="between"/>
        <c:majorUnit val="10"/>
        <c:minorUnit val="1"/>
      </c:valAx>
      <c:spPr>
        <a:ln w="6350">
          <a:noFill/>
        </a:ln>
      </c:spPr>
    </c:plotArea>
    <c:legend>
      <c:legendPos val="r"/>
      <c:layout>
        <c:manualLayout>
          <c:xMode val="edge"/>
          <c:yMode val="edge"/>
          <c:x val="0.71246342221978098"/>
          <c:y val="0.44561394348252886"/>
          <c:w val="0.21054619450552095"/>
          <c:h val="0.10877211303494225"/>
        </c:manualLayout>
      </c:layout>
      <c:overlay val="0"/>
      <c:spPr>
        <a:solidFill>
          <a:schemeClr val="bg1"/>
        </a:solidFill>
      </c:spPr>
      <c:txPr>
        <a:bodyPr/>
        <a:lstStyle/>
        <a:p>
          <a:pPr>
            <a:defRPr>
              <a:solidFill>
                <a:srgbClr val="262626"/>
              </a:solidFill>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892147918328942"/>
          <c:y val="0.1264984641769068"/>
          <c:w val="0.76468969638787077"/>
          <c:h val="0.80794874643558123"/>
        </c:manualLayout>
      </c:layout>
      <c:barChart>
        <c:barDir val="bar"/>
        <c:grouping val="stacked"/>
        <c:varyColors val="0"/>
        <c:ser>
          <c:idx val="0"/>
          <c:order val="0"/>
          <c:tx>
            <c:strRef>
              <c:f>Taul1!$B$4</c:f>
              <c:strCache>
                <c:ptCount val="1"/>
                <c:pt idx="0">
                  <c:v>Kyllä</c:v>
                </c:pt>
              </c:strCache>
            </c:strRef>
          </c:tx>
          <c:spPr>
            <a:solidFill>
              <a:srgbClr val="70AD47"/>
            </a:solidFill>
            <a:ln>
              <a:noFill/>
            </a:ln>
          </c:spPr>
          <c:invertIfNegative val="0"/>
          <c:dLbls>
            <c:numFmt formatCode="#,##0" sourceLinked="0"/>
            <c:spPr>
              <a:noFill/>
              <a:ln>
                <a:noFill/>
              </a:ln>
              <a:effectLst/>
            </c:spPr>
            <c:txPr>
              <a:bodyPr/>
              <a:lstStyle/>
              <a:p>
                <a:pPr>
                  <a:defRPr b="0">
                    <a:solidFill>
                      <a:srgbClr val="262626"/>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Taul1!$A$5:$A$14</c:f>
              <c:strCache>
                <c:ptCount val="10"/>
                <c:pt idx="0">
                  <c:v>Kaikki, n=578</c:v>
                </c:pt>
                <c:pt idx="1">
                  <c:v>SUKUPUOLI</c:v>
                </c:pt>
                <c:pt idx="2">
                  <c:v>Mies, n=264</c:v>
                </c:pt>
                <c:pt idx="3">
                  <c:v>Nainen, n=314</c:v>
                </c:pt>
                <c:pt idx="4">
                  <c:v>IKÄRYHMÄ</c:v>
                </c:pt>
                <c:pt idx="5">
                  <c:v>15-24 vuotta, n=45</c:v>
                </c:pt>
                <c:pt idx="6">
                  <c:v>25-34 vuotta, n=125</c:v>
                </c:pt>
                <c:pt idx="7">
                  <c:v>35-49 vuotta, n=141</c:v>
                </c:pt>
                <c:pt idx="8">
                  <c:v>50-64 vuotta, n=131</c:v>
                </c:pt>
                <c:pt idx="9">
                  <c:v>65-79 vuotta, n=136</c:v>
                </c:pt>
              </c:strCache>
            </c:strRef>
          </c:cat>
          <c:val>
            <c:numRef>
              <c:f>Taul1!$B$5:$B$14</c:f>
              <c:numCache>
                <c:formatCode>General</c:formatCode>
                <c:ptCount val="10"/>
                <c:pt idx="0">
                  <c:v>38.402320000000003</c:v>
                </c:pt>
                <c:pt idx="2">
                  <c:v>36.969380000000001</c:v>
                </c:pt>
                <c:pt idx="3">
                  <c:v>39.742910000000002</c:v>
                </c:pt>
                <c:pt idx="5">
                  <c:v>61.284179999999999</c:v>
                </c:pt>
                <c:pt idx="6">
                  <c:v>39.373959999999997</c:v>
                </c:pt>
                <c:pt idx="7">
                  <c:v>40.459519999999998</c:v>
                </c:pt>
                <c:pt idx="8">
                  <c:v>33.424030000000002</c:v>
                </c:pt>
                <c:pt idx="9">
                  <c:v>28.42398</c:v>
                </c:pt>
              </c:numCache>
            </c:numRef>
          </c:val>
          <c:extLst>
            <c:ext xmlns:c16="http://schemas.microsoft.com/office/drawing/2014/chart" uri="{C3380CC4-5D6E-409C-BE32-E72D297353CC}">
              <c16:uniqueId val="{00000000-6D36-4774-B6AB-0202421678B8}"/>
            </c:ext>
          </c:extLst>
        </c:ser>
        <c:ser>
          <c:idx val="1"/>
          <c:order val="1"/>
          <c:tx>
            <c:strRef>
              <c:f>Taul1!$C$4</c:f>
              <c:strCache>
                <c:ptCount val="1"/>
                <c:pt idx="0">
                  <c:v>En</c:v>
                </c:pt>
              </c:strCache>
            </c:strRef>
          </c:tx>
          <c:spPr>
            <a:solidFill>
              <a:srgbClr val="EB599E"/>
            </a:solidFill>
            <a:ln>
              <a:noFill/>
            </a:ln>
          </c:spPr>
          <c:invertIfNegative val="0"/>
          <c:dLbls>
            <c:numFmt formatCode="#,##0" sourceLinked="0"/>
            <c:spPr>
              <a:noFill/>
              <a:ln>
                <a:noFill/>
              </a:ln>
              <a:effectLst/>
            </c:spPr>
            <c:txPr>
              <a:bodyPr/>
              <a:lstStyle/>
              <a:p>
                <a:pPr>
                  <a:defRPr b="0">
                    <a:solidFill>
                      <a:srgbClr val="262626"/>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Taul1!$A$5:$A$14</c:f>
              <c:strCache>
                <c:ptCount val="10"/>
                <c:pt idx="0">
                  <c:v>Kaikki, n=578</c:v>
                </c:pt>
                <c:pt idx="1">
                  <c:v>SUKUPUOLI</c:v>
                </c:pt>
                <c:pt idx="2">
                  <c:v>Mies, n=264</c:v>
                </c:pt>
                <c:pt idx="3">
                  <c:v>Nainen, n=314</c:v>
                </c:pt>
                <c:pt idx="4">
                  <c:v>IKÄRYHMÄ</c:v>
                </c:pt>
                <c:pt idx="5">
                  <c:v>15-24 vuotta, n=45</c:v>
                </c:pt>
                <c:pt idx="6">
                  <c:v>25-34 vuotta, n=125</c:v>
                </c:pt>
                <c:pt idx="7">
                  <c:v>35-49 vuotta, n=141</c:v>
                </c:pt>
                <c:pt idx="8">
                  <c:v>50-64 vuotta, n=131</c:v>
                </c:pt>
                <c:pt idx="9">
                  <c:v>65-79 vuotta, n=136</c:v>
                </c:pt>
              </c:strCache>
            </c:strRef>
          </c:cat>
          <c:val>
            <c:numRef>
              <c:f>Taul1!$C$5:$C$14</c:f>
              <c:numCache>
                <c:formatCode>General</c:formatCode>
                <c:ptCount val="10"/>
                <c:pt idx="0">
                  <c:v>13.22397</c:v>
                </c:pt>
                <c:pt idx="2">
                  <c:v>13.97026</c:v>
                </c:pt>
                <c:pt idx="3">
                  <c:v>12.525779999999999</c:v>
                </c:pt>
                <c:pt idx="5">
                  <c:v>10.505739999999999</c:v>
                </c:pt>
                <c:pt idx="6">
                  <c:v>5.9453100000000001</c:v>
                </c:pt>
                <c:pt idx="7">
                  <c:v>10.641999999999999</c:v>
                </c:pt>
                <c:pt idx="8">
                  <c:v>17.745229999999999</c:v>
                </c:pt>
                <c:pt idx="9">
                  <c:v>18.197420000000001</c:v>
                </c:pt>
              </c:numCache>
            </c:numRef>
          </c:val>
          <c:extLst>
            <c:ext xmlns:c16="http://schemas.microsoft.com/office/drawing/2014/chart" uri="{C3380CC4-5D6E-409C-BE32-E72D297353CC}">
              <c16:uniqueId val="{00000001-6D36-4774-B6AB-0202421678B8}"/>
            </c:ext>
          </c:extLst>
        </c:ser>
        <c:ser>
          <c:idx val="2"/>
          <c:order val="2"/>
          <c:tx>
            <c:strRef>
              <c:f>Taul1!$D$4</c:f>
              <c:strCache>
                <c:ptCount val="1"/>
                <c:pt idx="0">
                  <c:v>Ei osaa sanoa</c:v>
                </c:pt>
              </c:strCache>
            </c:strRef>
          </c:tx>
          <c:spPr>
            <a:solidFill>
              <a:srgbClr val="E1E1E1"/>
            </a:solidFill>
            <a:ln>
              <a:noFill/>
            </a:ln>
          </c:spPr>
          <c:invertIfNegative val="0"/>
          <c:dPt>
            <c:idx val="5"/>
            <c:invertIfNegative val="0"/>
            <c:bubble3D val="0"/>
            <c:extLst>
              <c:ext xmlns:c16="http://schemas.microsoft.com/office/drawing/2014/chart" uri="{C3380CC4-5D6E-409C-BE32-E72D297353CC}">
                <c16:uniqueId val="{00000002-6D36-4774-B6AB-0202421678B8}"/>
              </c:ext>
            </c:extLst>
          </c:dPt>
          <c:dLbls>
            <c:numFmt formatCode="#,##0" sourceLinked="0"/>
            <c:spPr>
              <a:noFill/>
              <a:ln>
                <a:noFill/>
              </a:ln>
              <a:effectLst/>
            </c:spPr>
            <c:txPr>
              <a:bodyPr/>
              <a:lstStyle/>
              <a:p>
                <a:pPr>
                  <a:defRPr b="0">
                    <a:solidFill>
                      <a:srgbClr val="262626"/>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Taul1!$A$5:$A$14</c:f>
              <c:strCache>
                <c:ptCount val="10"/>
                <c:pt idx="0">
                  <c:v>Kaikki, n=578</c:v>
                </c:pt>
                <c:pt idx="1">
                  <c:v>SUKUPUOLI</c:v>
                </c:pt>
                <c:pt idx="2">
                  <c:v>Mies, n=264</c:v>
                </c:pt>
                <c:pt idx="3">
                  <c:v>Nainen, n=314</c:v>
                </c:pt>
                <c:pt idx="4">
                  <c:v>IKÄRYHMÄ</c:v>
                </c:pt>
                <c:pt idx="5">
                  <c:v>15-24 vuotta, n=45</c:v>
                </c:pt>
                <c:pt idx="6">
                  <c:v>25-34 vuotta, n=125</c:v>
                </c:pt>
                <c:pt idx="7">
                  <c:v>35-49 vuotta, n=141</c:v>
                </c:pt>
                <c:pt idx="8">
                  <c:v>50-64 vuotta, n=131</c:v>
                </c:pt>
                <c:pt idx="9">
                  <c:v>65-79 vuotta, n=136</c:v>
                </c:pt>
              </c:strCache>
            </c:strRef>
          </c:cat>
          <c:val>
            <c:numRef>
              <c:f>Taul1!$D$5:$D$14</c:f>
              <c:numCache>
                <c:formatCode>General</c:formatCode>
                <c:ptCount val="10"/>
                <c:pt idx="0">
                  <c:v>48.373710000000003</c:v>
                </c:pt>
                <c:pt idx="2">
                  <c:v>49.060360000000003</c:v>
                </c:pt>
                <c:pt idx="3">
                  <c:v>47.731310000000001</c:v>
                </c:pt>
                <c:pt idx="5">
                  <c:v>28.210080000000001</c:v>
                </c:pt>
                <c:pt idx="6">
                  <c:v>54.680729999999997</c:v>
                </c:pt>
                <c:pt idx="7">
                  <c:v>48.898479999999999</c:v>
                </c:pt>
                <c:pt idx="8">
                  <c:v>48.830750000000002</c:v>
                </c:pt>
                <c:pt idx="9">
                  <c:v>53.378599999999999</c:v>
                </c:pt>
              </c:numCache>
            </c:numRef>
          </c:val>
          <c:extLst>
            <c:ext xmlns:c16="http://schemas.microsoft.com/office/drawing/2014/chart" uri="{C3380CC4-5D6E-409C-BE32-E72D297353CC}">
              <c16:uniqueId val="{00000003-6D36-4774-B6AB-0202421678B8}"/>
            </c:ext>
          </c:extLst>
        </c:ser>
        <c:dLbls>
          <c:showLegendKey val="0"/>
          <c:showVal val="0"/>
          <c:showCatName val="0"/>
          <c:showSerName val="0"/>
          <c:showPercent val="0"/>
          <c:showBubbleSize val="0"/>
        </c:dLbls>
        <c:gapWidth val="30"/>
        <c:overlap val="100"/>
        <c:axId val="485419376"/>
        <c:axId val="485417136"/>
      </c:barChart>
      <c:catAx>
        <c:axId val="485419376"/>
        <c:scaling>
          <c:orientation val="maxMin"/>
        </c:scaling>
        <c:delete val="0"/>
        <c:axPos val="l"/>
        <c:numFmt formatCode="General" sourceLinked="0"/>
        <c:majorTickMark val="none"/>
        <c:minorTickMark val="none"/>
        <c:tickLblPos val="low"/>
        <c:spPr>
          <a:ln>
            <a:noFill/>
          </a:ln>
        </c:spPr>
        <c:txPr>
          <a:bodyPr/>
          <a:lstStyle/>
          <a:p>
            <a:pPr>
              <a:defRPr>
                <a:solidFill>
                  <a:srgbClr val="262626"/>
                </a:solidFill>
                <a:latin typeface="Calibri" panose="020F0502020204030204" pitchFamily="34" charset="0"/>
                <a:cs typeface="Arial" panose="020B0604020202020204" pitchFamily="34" charset="0"/>
              </a:defRPr>
            </a:pPr>
            <a:endParaRPr lang="fi-FI"/>
          </a:p>
        </c:txPr>
        <c:crossAx val="485417136"/>
        <c:crosses val="autoZero"/>
        <c:auto val="1"/>
        <c:lblAlgn val="ctr"/>
        <c:lblOffset val="100"/>
        <c:tickLblSkip val="1"/>
        <c:noMultiLvlLbl val="0"/>
      </c:catAx>
      <c:valAx>
        <c:axId val="485417136"/>
        <c:scaling>
          <c:orientation val="minMax"/>
          <c:max val="100.01"/>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758663153077809"/>
              <c:y val="0.9454249322195537"/>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fi-FI"/>
          </a:p>
        </c:txPr>
        <c:crossAx val="485419376"/>
        <c:crosses val="autoZero"/>
        <c:crossBetween val="between"/>
        <c:majorUnit val="10"/>
        <c:minorUnit val="1"/>
      </c:valAx>
      <c:spPr>
        <a:ln>
          <a:noFill/>
        </a:ln>
      </c:spPr>
    </c:plotArea>
    <c:legend>
      <c:legendPos val="t"/>
      <c:layout>
        <c:manualLayout>
          <c:xMode val="edge"/>
          <c:yMode val="edge"/>
          <c:x val="0.19903985962190734"/>
          <c:y val="5.7344764928256638E-2"/>
          <c:w val="0.76216581526421023"/>
          <c:h val="5.5689341882662544E-2"/>
        </c:manualLayout>
      </c:layout>
      <c:overlay val="0"/>
      <c:txPr>
        <a:bodyPr/>
        <a:lstStyle/>
        <a:p>
          <a:pPr>
            <a:defRPr>
              <a:solidFill>
                <a:srgbClr val="262626"/>
              </a:solidFill>
              <a:latin typeface="Calibri" panose="020F0502020204030204" pitchFamily="34" charset="0"/>
              <a:cs typeface="Arial" panose="020B0604020202020204" pitchFamily="34" charset="0"/>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985405891683805"/>
          <c:y val="9.2015706259529234E-2"/>
          <c:w val="0.79375711665432214"/>
          <c:h val="0.84243154618935223"/>
        </c:manualLayout>
      </c:layout>
      <c:barChart>
        <c:barDir val="bar"/>
        <c:grouping val="stacked"/>
        <c:varyColors val="0"/>
        <c:ser>
          <c:idx val="0"/>
          <c:order val="0"/>
          <c:tx>
            <c:strRef>
              <c:f>Taul1!$B$6</c:f>
              <c:strCache>
                <c:ptCount val="1"/>
                <c:pt idx="0">
                  <c:v>Kyllä</c:v>
                </c:pt>
              </c:strCache>
            </c:strRef>
          </c:tx>
          <c:spPr>
            <a:solidFill>
              <a:srgbClr val="70AD47"/>
            </a:solidFill>
            <a:ln>
              <a:noFill/>
            </a:ln>
          </c:spPr>
          <c:invertIfNegative val="0"/>
          <c:dLbls>
            <c:numFmt formatCode="#,##0" sourceLinked="0"/>
            <c:spPr>
              <a:noFill/>
              <a:ln>
                <a:noFill/>
              </a:ln>
              <a:effectLst/>
            </c:spPr>
            <c:txPr>
              <a:bodyPr/>
              <a:lstStyle/>
              <a:p>
                <a:pPr>
                  <a:defRPr sz="1050" b="0">
                    <a:solidFill>
                      <a:srgbClr val="262626"/>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Taul1!$A$7:$A$40</c:f>
              <c:strCache>
                <c:ptCount val="34"/>
                <c:pt idx="0">
                  <c:v>KAIKKI</c:v>
                </c:pt>
                <c:pt idx="1">
                  <c:v>2021, n=578</c:v>
                </c:pt>
                <c:pt idx="2">
                  <c:v>2018, n=599</c:v>
                </c:pt>
                <c:pt idx="3">
                  <c:v>2015, n=698</c:v>
                </c:pt>
                <c:pt idx="4">
                  <c:v>SUKUPUOLI</c:v>
                </c:pt>
                <c:pt idx="5">
                  <c:v>Mies</c:v>
                </c:pt>
                <c:pt idx="6">
                  <c:v>2021, n=264</c:v>
                </c:pt>
                <c:pt idx="7">
                  <c:v>2018, n=283</c:v>
                </c:pt>
                <c:pt idx="8">
                  <c:v>2015, n=347</c:v>
                </c:pt>
                <c:pt idx="9">
                  <c:v>Nainen</c:v>
                </c:pt>
                <c:pt idx="10">
                  <c:v>2021, n=314</c:v>
                </c:pt>
                <c:pt idx="11">
                  <c:v>2018, n=316</c:v>
                </c:pt>
                <c:pt idx="12">
                  <c:v>2015, n=351</c:v>
                </c:pt>
                <c:pt idx="13">
                  <c:v>IKÄRYHMÄ</c:v>
                </c:pt>
                <c:pt idx="14">
                  <c:v>15-24 vuotta</c:v>
                </c:pt>
                <c:pt idx="15">
                  <c:v>2021, n=45</c:v>
                </c:pt>
                <c:pt idx="16">
                  <c:v>2018, n=96</c:v>
                </c:pt>
                <c:pt idx="17">
                  <c:v>2015, n=141</c:v>
                </c:pt>
                <c:pt idx="18">
                  <c:v>25-34 vuotta</c:v>
                </c:pt>
                <c:pt idx="19">
                  <c:v>2021, n=125</c:v>
                </c:pt>
                <c:pt idx="20">
                  <c:v>2018, n=111</c:v>
                </c:pt>
                <c:pt idx="21">
                  <c:v>2015, n=113</c:v>
                </c:pt>
                <c:pt idx="22">
                  <c:v>35-49 vuotta</c:v>
                </c:pt>
                <c:pt idx="23">
                  <c:v>2021, n=141</c:v>
                </c:pt>
                <c:pt idx="24">
                  <c:v>2018, n=130</c:v>
                </c:pt>
                <c:pt idx="25">
                  <c:v>2015, n=147</c:v>
                </c:pt>
                <c:pt idx="26">
                  <c:v>50-64 vuotta</c:v>
                </c:pt>
                <c:pt idx="27">
                  <c:v>2021, n=131</c:v>
                </c:pt>
                <c:pt idx="28">
                  <c:v>2018, n=134</c:v>
                </c:pt>
                <c:pt idx="29">
                  <c:v>2015, n=144</c:v>
                </c:pt>
                <c:pt idx="30">
                  <c:v>65-79 vuotta</c:v>
                </c:pt>
                <c:pt idx="31">
                  <c:v>2021, n=136</c:v>
                </c:pt>
                <c:pt idx="32">
                  <c:v>2018, n=128</c:v>
                </c:pt>
                <c:pt idx="33">
                  <c:v>2015, n=153</c:v>
                </c:pt>
              </c:strCache>
            </c:strRef>
          </c:cat>
          <c:val>
            <c:numRef>
              <c:f>Taul1!$B$7:$B$40</c:f>
              <c:numCache>
                <c:formatCode>General</c:formatCode>
                <c:ptCount val="34"/>
                <c:pt idx="1">
                  <c:v>38.402320000000003</c:v>
                </c:pt>
                <c:pt idx="2">
                  <c:v>54.160933132875002</c:v>
                </c:pt>
                <c:pt idx="3">
                  <c:v>52.571350000000002</c:v>
                </c:pt>
                <c:pt idx="6">
                  <c:v>36.969380000000001</c:v>
                </c:pt>
                <c:pt idx="7">
                  <c:v>51.534020532656903</c:v>
                </c:pt>
                <c:pt idx="8">
                  <c:v>51.063049999999997</c:v>
                </c:pt>
                <c:pt idx="10">
                  <c:v>39.742910000000002</c:v>
                </c:pt>
                <c:pt idx="11">
                  <c:v>56.787923606765702</c:v>
                </c:pt>
                <c:pt idx="12">
                  <c:v>54.09496</c:v>
                </c:pt>
                <c:pt idx="15">
                  <c:v>61.284179999999999</c:v>
                </c:pt>
                <c:pt idx="16">
                  <c:v>68.957706722856898</c:v>
                </c:pt>
                <c:pt idx="17">
                  <c:v>57.502330000000001</c:v>
                </c:pt>
                <c:pt idx="19">
                  <c:v>39.373959999999997</c:v>
                </c:pt>
                <c:pt idx="20">
                  <c:v>53.861057954424503</c:v>
                </c:pt>
                <c:pt idx="21">
                  <c:v>64.768789999999996</c:v>
                </c:pt>
                <c:pt idx="23">
                  <c:v>40.459519999999998</c:v>
                </c:pt>
                <c:pt idx="24">
                  <c:v>60.860558014081001</c:v>
                </c:pt>
                <c:pt idx="25">
                  <c:v>61.451059999999998</c:v>
                </c:pt>
                <c:pt idx="27">
                  <c:v>33.424030000000002</c:v>
                </c:pt>
                <c:pt idx="28">
                  <c:v>57.173267621618301</c:v>
                </c:pt>
                <c:pt idx="29">
                  <c:v>49.414149999999999</c:v>
                </c:pt>
                <c:pt idx="31">
                  <c:v>28.42398</c:v>
                </c:pt>
                <c:pt idx="32">
                  <c:v>25.4583768772968</c:v>
                </c:pt>
                <c:pt idx="33">
                  <c:v>29.273289999999999</c:v>
                </c:pt>
              </c:numCache>
            </c:numRef>
          </c:val>
          <c:extLst>
            <c:ext xmlns:c16="http://schemas.microsoft.com/office/drawing/2014/chart" uri="{C3380CC4-5D6E-409C-BE32-E72D297353CC}">
              <c16:uniqueId val="{00000000-6D36-4774-B6AB-0202421678B8}"/>
            </c:ext>
          </c:extLst>
        </c:ser>
        <c:ser>
          <c:idx val="1"/>
          <c:order val="1"/>
          <c:tx>
            <c:strRef>
              <c:f>Taul1!$C$6</c:f>
              <c:strCache>
                <c:ptCount val="1"/>
                <c:pt idx="0">
                  <c:v>En</c:v>
                </c:pt>
              </c:strCache>
            </c:strRef>
          </c:tx>
          <c:spPr>
            <a:solidFill>
              <a:srgbClr val="EB599E"/>
            </a:solidFill>
            <a:ln>
              <a:noFill/>
            </a:ln>
          </c:spPr>
          <c:invertIfNegative val="0"/>
          <c:dLbls>
            <c:numFmt formatCode="#,##0" sourceLinked="0"/>
            <c:spPr>
              <a:noFill/>
              <a:ln>
                <a:noFill/>
              </a:ln>
              <a:effectLst/>
            </c:spPr>
            <c:txPr>
              <a:bodyPr/>
              <a:lstStyle/>
              <a:p>
                <a:pPr>
                  <a:defRPr sz="1050" b="0">
                    <a:solidFill>
                      <a:srgbClr val="262626"/>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Taul1!$A$7:$A$40</c:f>
              <c:strCache>
                <c:ptCount val="34"/>
                <c:pt idx="0">
                  <c:v>KAIKKI</c:v>
                </c:pt>
                <c:pt idx="1">
                  <c:v>2021, n=578</c:v>
                </c:pt>
                <c:pt idx="2">
                  <c:v>2018, n=599</c:v>
                </c:pt>
                <c:pt idx="3">
                  <c:v>2015, n=698</c:v>
                </c:pt>
                <c:pt idx="4">
                  <c:v>SUKUPUOLI</c:v>
                </c:pt>
                <c:pt idx="5">
                  <c:v>Mies</c:v>
                </c:pt>
                <c:pt idx="6">
                  <c:v>2021, n=264</c:v>
                </c:pt>
                <c:pt idx="7">
                  <c:v>2018, n=283</c:v>
                </c:pt>
                <c:pt idx="8">
                  <c:v>2015, n=347</c:v>
                </c:pt>
                <c:pt idx="9">
                  <c:v>Nainen</c:v>
                </c:pt>
                <c:pt idx="10">
                  <c:v>2021, n=314</c:v>
                </c:pt>
                <c:pt idx="11">
                  <c:v>2018, n=316</c:v>
                </c:pt>
                <c:pt idx="12">
                  <c:v>2015, n=351</c:v>
                </c:pt>
                <c:pt idx="13">
                  <c:v>IKÄRYHMÄ</c:v>
                </c:pt>
                <c:pt idx="14">
                  <c:v>15-24 vuotta</c:v>
                </c:pt>
                <c:pt idx="15">
                  <c:v>2021, n=45</c:v>
                </c:pt>
                <c:pt idx="16">
                  <c:v>2018, n=96</c:v>
                </c:pt>
                <c:pt idx="17">
                  <c:v>2015, n=141</c:v>
                </c:pt>
                <c:pt idx="18">
                  <c:v>25-34 vuotta</c:v>
                </c:pt>
                <c:pt idx="19">
                  <c:v>2021, n=125</c:v>
                </c:pt>
                <c:pt idx="20">
                  <c:v>2018, n=111</c:v>
                </c:pt>
                <c:pt idx="21">
                  <c:v>2015, n=113</c:v>
                </c:pt>
                <c:pt idx="22">
                  <c:v>35-49 vuotta</c:v>
                </c:pt>
                <c:pt idx="23">
                  <c:v>2021, n=141</c:v>
                </c:pt>
                <c:pt idx="24">
                  <c:v>2018, n=130</c:v>
                </c:pt>
                <c:pt idx="25">
                  <c:v>2015, n=147</c:v>
                </c:pt>
                <c:pt idx="26">
                  <c:v>50-64 vuotta</c:v>
                </c:pt>
                <c:pt idx="27">
                  <c:v>2021, n=131</c:v>
                </c:pt>
                <c:pt idx="28">
                  <c:v>2018, n=134</c:v>
                </c:pt>
                <c:pt idx="29">
                  <c:v>2015, n=144</c:v>
                </c:pt>
                <c:pt idx="30">
                  <c:v>65-79 vuotta</c:v>
                </c:pt>
                <c:pt idx="31">
                  <c:v>2021, n=136</c:v>
                </c:pt>
                <c:pt idx="32">
                  <c:v>2018, n=128</c:v>
                </c:pt>
                <c:pt idx="33">
                  <c:v>2015, n=153</c:v>
                </c:pt>
              </c:strCache>
            </c:strRef>
          </c:cat>
          <c:val>
            <c:numRef>
              <c:f>Taul1!$C$7:$C$40</c:f>
              <c:numCache>
                <c:formatCode>General</c:formatCode>
                <c:ptCount val="34"/>
                <c:pt idx="1">
                  <c:v>13.22397</c:v>
                </c:pt>
                <c:pt idx="2">
                  <c:v>27.320824314910301</c:v>
                </c:pt>
                <c:pt idx="3">
                  <c:v>33.549999999999997</c:v>
                </c:pt>
                <c:pt idx="6">
                  <c:v>13.97026</c:v>
                </c:pt>
                <c:pt idx="7">
                  <c:v>27.797201956803502</c:v>
                </c:pt>
                <c:pt idx="8">
                  <c:v>31.737860000000001</c:v>
                </c:pt>
                <c:pt idx="10">
                  <c:v>12.525779999999999</c:v>
                </c:pt>
                <c:pt idx="11">
                  <c:v>26.844432551010701</c:v>
                </c:pt>
                <c:pt idx="12">
                  <c:v>35.38053</c:v>
                </c:pt>
                <c:pt idx="15">
                  <c:v>10.505739999999999</c:v>
                </c:pt>
                <c:pt idx="16">
                  <c:v>12.3144225478609</c:v>
                </c:pt>
                <c:pt idx="17">
                  <c:v>18.367809999999999</c:v>
                </c:pt>
                <c:pt idx="19">
                  <c:v>5.9453100000000001</c:v>
                </c:pt>
                <c:pt idx="20">
                  <c:v>23.783882409927401</c:v>
                </c:pt>
                <c:pt idx="21">
                  <c:v>19.775980000000001</c:v>
                </c:pt>
                <c:pt idx="23">
                  <c:v>10.641999999999999</c:v>
                </c:pt>
                <c:pt idx="24">
                  <c:v>23.229049687285801</c:v>
                </c:pt>
                <c:pt idx="25">
                  <c:v>29.292739999999998</c:v>
                </c:pt>
                <c:pt idx="27">
                  <c:v>17.745229999999999</c:v>
                </c:pt>
                <c:pt idx="28">
                  <c:v>25.472381328592999</c:v>
                </c:pt>
                <c:pt idx="29">
                  <c:v>37.396039999999999</c:v>
                </c:pt>
                <c:pt idx="31">
                  <c:v>18.197420000000001</c:v>
                </c:pt>
                <c:pt idx="32">
                  <c:v>55.000809549743202</c:v>
                </c:pt>
                <c:pt idx="33">
                  <c:v>62.270310000000002</c:v>
                </c:pt>
              </c:numCache>
            </c:numRef>
          </c:val>
          <c:extLst>
            <c:ext xmlns:c16="http://schemas.microsoft.com/office/drawing/2014/chart" uri="{C3380CC4-5D6E-409C-BE32-E72D297353CC}">
              <c16:uniqueId val="{00000001-6D36-4774-B6AB-0202421678B8}"/>
            </c:ext>
          </c:extLst>
        </c:ser>
        <c:ser>
          <c:idx val="2"/>
          <c:order val="2"/>
          <c:tx>
            <c:strRef>
              <c:f>Taul1!$D$6</c:f>
              <c:strCache>
                <c:ptCount val="1"/>
                <c:pt idx="0">
                  <c:v>Ei osaa sanoa</c:v>
                </c:pt>
              </c:strCache>
            </c:strRef>
          </c:tx>
          <c:spPr>
            <a:solidFill>
              <a:srgbClr val="E1E1E1"/>
            </a:solidFill>
            <a:ln>
              <a:noFill/>
            </a:ln>
          </c:spPr>
          <c:invertIfNegative val="0"/>
          <c:dPt>
            <c:idx val="5"/>
            <c:invertIfNegative val="0"/>
            <c:bubble3D val="0"/>
            <c:extLst>
              <c:ext xmlns:c16="http://schemas.microsoft.com/office/drawing/2014/chart" uri="{C3380CC4-5D6E-409C-BE32-E72D297353CC}">
                <c16:uniqueId val="{00000002-6D36-4774-B6AB-0202421678B8}"/>
              </c:ext>
            </c:extLst>
          </c:dPt>
          <c:dLbls>
            <c:numFmt formatCode="#,##0" sourceLinked="0"/>
            <c:spPr>
              <a:noFill/>
              <a:ln>
                <a:noFill/>
              </a:ln>
              <a:effectLst/>
            </c:spPr>
            <c:txPr>
              <a:bodyPr/>
              <a:lstStyle/>
              <a:p>
                <a:pPr>
                  <a:defRPr sz="1050" b="0">
                    <a:solidFill>
                      <a:srgbClr val="262626"/>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Taul1!$A$7:$A$40</c:f>
              <c:strCache>
                <c:ptCount val="34"/>
                <c:pt idx="0">
                  <c:v>KAIKKI</c:v>
                </c:pt>
                <c:pt idx="1">
                  <c:v>2021, n=578</c:v>
                </c:pt>
                <c:pt idx="2">
                  <c:v>2018, n=599</c:v>
                </c:pt>
                <c:pt idx="3">
                  <c:v>2015, n=698</c:v>
                </c:pt>
                <c:pt idx="4">
                  <c:v>SUKUPUOLI</c:v>
                </c:pt>
                <c:pt idx="5">
                  <c:v>Mies</c:v>
                </c:pt>
                <c:pt idx="6">
                  <c:v>2021, n=264</c:v>
                </c:pt>
                <c:pt idx="7">
                  <c:v>2018, n=283</c:v>
                </c:pt>
                <c:pt idx="8">
                  <c:v>2015, n=347</c:v>
                </c:pt>
                <c:pt idx="9">
                  <c:v>Nainen</c:v>
                </c:pt>
                <c:pt idx="10">
                  <c:v>2021, n=314</c:v>
                </c:pt>
                <c:pt idx="11">
                  <c:v>2018, n=316</c:v>
                </c:pt>
                <c:pt idx="12">
                  <c:v>2015, n=351</c:v>
                </c:pt>
                <c:pt idx="13">
                  <c:v>IKÄRYHMÄ</c:v>
                </c:pt>
                <c:pt idx="14">
                  <c:v>15-24 vuotta</c:v>
                </c:pt>
                <c:pt idx="15">
                  <c:v>2021, n=45</c:v>
                </c:pt>
                <c:pt idx="16">
                  <c:v>2018, n=96</c:v>
                </c:pt>
                <c:pt idx="17">
                  <c:v>2015, n=141</c:v>
                </c:pt>
                <c:pt idx="18">
                  <c:v>25-34 vuotta</c:v>
                </c:pt>
                <c:pt idx="19">
                  <c:v>2021, n=125</c:v>
                </c:pt>
                <c:pt idx="20">
                  <c:v>2018, n=111</c:v>
                </c:pt>
                <c:pt idx="21">
                  <c:v>2015, n=113</c:v>
                </c:pt>
                <c:pt idx="22">
                  <c:v>35-49 vuotta</c:v>
                </c:pt>
                <c:pt idx="23">
                  <c:v>2021, n=141</c:v>
                </c:pt>
                <c:pt idx="24">
                  <c:v>2018, n=130</c:v>
                </c:pt>
                <c:pt idx="25">
                  <c:v>2015, n=147</c:v>
                </c:pt>
                <c:pt idx="26">
                  <c:v>50-64 vuotta</c:v>
                </c:pt>
                <c:pt idx="27">
                  <c:v>2021, n=131</c:v>
                </c:pt>
                <c:pt idx="28">
                  <c:v>2018, n=134</c:v>
                </c:pt>
                <c:pt idx="29">
                  <c:v>2015, n=144</c:v>
                </c:pt>
                <c:pt idx="30">
                  <c:v>65-79 vuotta</c:v>
                </c:pt>
                <c:pt idx="31">
                  <c:v>2021, n=136</c:v>
                </c:pt>
                <c:pt idx="32">
                  <c:v>2018, n=128</c:v>
                </c:pt>
                <c:pt idx="33">
                  <c:v>2015, n=153</c:v>
                </c:pt>
              </c:strCache>
            </c:strRef>
          </c:cat>
          <c:val>
            <c:numRef>
              <c:f>Taul1!$D$7:$D$40</c:f>
              <c:numCache>
                <c:formatCode>General</c:formatCode>
                <c:ptCount val="34"/>
                <c:pt idx="1">
                  <c:v>48.373710000000003</c:v>
                </c:pt>
                <c:pt idx="2">
                  <c:v>18.518242552214701</c:v>
                </c:pt>
                <c:pt idx="3">
                  <c:v>13.87865</c:v>
                </c:pt>
                <c:pt idx="6">
                  <c:v>49.060360000000003</c:v>
                </c:pt>
                <c:pt idx="7">
                  <c:v>20.668777510539499</c:v>
                </c:pt>
                <c:pt idx="8">
                  <c:v>17.199090000000002</c:v>
                </c:pt>
                <c:pt idx="10">
                  <c:v>47.731310000000001</c:v>
                </c:pt>
                <c:pt idx="11">
                  <c:v>16.3676438422236</c:v>
                </c:pt>
                <c:pt idx="12">
                  <c:v>10.524509999999999</c:v>
                </c:pt>
                <c:pt idx="15">
                  <c:v>28.210080000000001</c:v>
                </c:pt>
                <c:pt idx="16">
                  <c:v>18.727870729281999</c:v>
                </c:pt>
                <c:pt idx="17">
                  <c:v>24.129860000000001</c:v>
                </c:pt>
                <c:pt idx="19">
                  <c:v>54.680729999999997</c:v>
                </c:pt>
                <c:pt idx="20">
                  <c:v>22.355059635648001</c:v>
                </c:pt>
                <c:pt idx="21">
                  <c:v>15.45523</c:v>
                </c:pt>
                <c:pt idx="23">
                  <c:v>48.898479999999999</c:v>
                </c:pt>
                <c:pt idx="24">
                  <c:v>15.910392298633001</c:v>
                </c:pt>
                <c:pt idx="25">
                  <c:v>9.2561999999999998</c:v>
                </c:pt>
                <c:pt idx="27">
                  <c:v>48.830750000000002</c:v>
                </c:pt>
                <c:pt idx="28">
                  <c:v>17.354351049788502</c:v>
                </c:pt>
                <c:pt idx="29">
                  <c:v>13.18981</c:v>
                </c:pt>
                <c:pt idx="31">
                  <c:v>53.378599999999999</c:v>
                </c:pt>
                <c:pt idx="32">
                  <c:v>19.540813572960001</c:v>
                </c:pt>
                <c:pt idx="33">
                  <c:v>8.4563900000000007</c:v>
                </c:pt>
              </c:numCache>
            </c:numRef>
          </c:val>
          <c:extLst>
            <c:ext xmlns:c16="http://schemas.microsoft.com/office/drawing/2014/chart" uri="{C3380CC4-5D6E-409C-BE32-E72D297353CC}">
              <c16:uniqueId val="{00000003-6D36-4774-B6AB-0202421678B8}"/>
            </c:ext>
          </c:extLst>
        </c:ser>
        <c:dLbls>
          <c:showLegendKey val="0"/>
          <c:showVal val="0"/>
          <c:showCatName val="0"/>
          <c:showSerName val="0"/>
          <c:showPercent val="0"/>
          <c:showBubbleSize val="0"/>
        </c:dLbls>
        <c:gapWidth val="20"/>
        <c:overlap val="100"/>
        <c:axId val="485419376"/>
        <c:axId val="485417136"/>
      </c:barChart>
      <c:catAx>
        <c:axId val="485419376"/>
        <c:scaling>
          <c:orientation val="maxMin"/>
        </c:scaling>
        <c:delete val="0"/>
        <c:axPos val="l"/>
        <c:numFmt formatCode="General" sourceLinked="0"/>
        <c:majorTickMark val="none"/>
        <c:minorTickMark val="none"/>
        <c:tickLblPos val="low"/>
        <c:spPr>
          <a:ln>
            <a:noFill/>
          </a:ln>
        </c:spPr>
        <c:txPr>
          <a:bodyPr/>
          <a:lstStyle/>
          <a:p>
            <a:pPr>
              <a:defRPr sz="1100">
                <a:solidFill>
                  <a:srgbClr val="262626"/>
                </a:solidFill>
                <a:latin typeface="Calibri" panose="020F0502020204030204" pitchFamily="34" charset="0"/>
                <a:cs typeface="Arial" panose="020B0604020202020204" pitchFamily="34" charset="0"/>
              </a:defRPr>
            </a:pPr>
            <a:endParaRPr lang="fi-FI"/>
          </a:p>
        </c:txPr>
        <c:crossAx val="485417136"/>
        <c:crosses val="autoZero"/>
        <c:auto val="1"/>
        <c:lblAlgn val="ctr"/>
        <c:lblOffset val="100"/>
        <c:tickLblSkip val="1"/>
        <c:noMultiLvlLbl val="0"/>
      </c:catAx>
      <c:valAx>
        <c:axId val="485417136"/>
        <c:scaling>
          <c:orientation val="minMax"/>
          <c:max val="100.01"/>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758663153077809"/>
              <c:y val="0.9454249322195537"/>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fi-FI"/>
          </a:p>
        </c:txPr>
        <c:crossAx val="485419376"/>
        <c:crosses val="autoZero"/>
        <c:crossBetween val="between"/>
        <c:majorUnit val="10"/>
        <c:minorUnit val="1"/>
      </c:valAx>
      <c:spPr>
        <a:ln>
          <a:noFill/>
        </a:ln>
      </c:spPr>
    </c:plotArea>
    <c:legend>
      <c:legendPos val="t"/>
      <c:layout>
        <c:manualLayout>
          <c:xMode val="edge"/>
          <c:yMode val="edge"/>
          <c:x val="0.16835758267398651"/>
          <c:y val="2.8167046095365394E-2"/>
          <c:w val="0.79284809221213115"/>
          <c:h val="5.3036821988763333E-2"/>
        </c:manualLayout>
      </c:layout>
      <c:overlay val="0"/>
      <c:txPr>
        <a:bodyPr/>
        <a:lstStyle/>
        <a:p>
          <a:pPr>
            <a:defRPr>
              <a:solidFill>
                <a:srgbClr val="262626"/>
              </a:solidFill>
              <a:latin typeface="Calibri" panose="020F0502020204030204" pitchFamily="34" charset="0"/>
              <a:cs typeface="Arial" panose="020B0604020202020204" pitchFamily="34" charset="0"/>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892147918328942"/>
          <c:y val="0.1264984641769068"/>
          <c:w val="0.76468969638787077"/>
          <c:h val="0.80794874643558123"/>
        </c:manualLayout>
      </c:layout>
      <c:barChart>
        <c:barDir val="bar"/>
        <c:grouping val="stacked"/>
        <c:varyColors val="0"/>
        <c:ser>
          <c:idx val="0"/>
          <c:order val="0"/>
          <c:tx>
            <c:strRef>
              <c:f>Taul1!$B$4</c:f>
              <c:strCache>
                <c:ptCount val="1"/>
                <c:pt idx="0">
                  <c:v>Kyllä</c:v>
                </c:pt>
              </c:strCache>
            </c:strRef>
          </c:tx>
          <c:spPr>
            <a:solidFill>
              <a:srgbClr val="70AD47"/>
            </a:solidFill>
            <a:ln>
              <a:noFill/>
            </a:ln>
          </c:spPr>
          <c:invertIfNegative val="0"/>
          <c:dLbls>
            <c:numFmt formatCode="#,##0" sourceLinked="0"/>
            <c:spPr>
              <a:noFill/>
              <a:ln>
                <a:noFill/>
              </a:ln>
              <a:effectLst/>
            </c:spPr>
            <c:txPr>
              <a:bodyPr/>
              <a:lstStyle/>
              <a:p>
                <a:pPr>
                  <a:defRPr b="0">
                    <a:solidFill>
                      <a:srgbClr val="262626"/>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Taul1!$A$5:$A$8</c:f>
              <c:strCache>
                <c:ptCount val="4"/>
                <c:pt idx="0">
                  <c:v>Kaikki, n=45</c:v>
                </c:pt>
                <c:pt idx="1">
                  <c:v>SUKUPUOLI</c:v>
                </c:pt>
                <c:pt idx="2">
                  <c:v>Mies, n=16</c:v>
                </c:pt>
                <c:pt idx="3">
                  <c:v>Nainen, n=29</c:v>
                </c:pt>
              </c:strCache>
            </c:strRef>
          </c:cat>
          <c:val>
            <c:numRef>
              <c:f>Taul1!$B$5:$B$8</c:f>
              <c:numCache>
                <c:formatCode>General</c:formatCode>
                <c:ptCount val="4"/>
                <c:pt idx="0">
                  <c:v>61.284179999999999</c:v>
                </c:pt>
                <c:pt idx="2">
                  <c:v>53.787909999999997</c:v>
                </c:pt>
                <c:pt idx="3">
                  <c:v>71.286940000000001</c:v>
                </c:pt>
              </c:numCache>
            </c:numRef>
          </c:val>
          <c:extLst>
            <c:ext xmlns:c16="http://schemas.microsoft.com/office/drawing/2014/chart" uri="{C3380CC4-5D6E-409C-BE32-E72D297353CC}">
              <c16:uniqueId val="{00000000-6D36-4774-B6AB-0202421678B8}"/>
            </c:ext>
          </c:extLst>
        </c:ser>
        <c:ser>
          <c:idx val="1"/>
          <c:order val="1"/>
          <c:tx>
            <c:strRef>
              <c:f>Taul1!$C$4</c:f>
              <c:strCache>
                <c:ptCount val="1"/>
                <c:pt idx="0">
                  <c:v>En</c:v>
                </c:pt>
              </c:strCache>
            </c:strRef>
          </c:tx>
          <c:spPr>
            <a:solidFill>
              <a:srgbClr val="EB599E"/>
            </a:solidFill>
            <a:ln>
              <a:noFill/>
            </a:ln>
          </c:spPr>
          <c:invertIfNegative val="0"/>
          <c:dLbls>
            <c:numFmt formatCode="#,##0" sourceLinked="0"/>
            <c:spPr>
              <a:noFill/>
              <a:ln>
                <a:noFill/>
              </a:ln>
              <a:effectLst/>
            </c:spPr>
            <c:txPr>
              <a:bodyPr/>
              <a:lstStyle/>
              <a:p>
                <a:pPr>
                  <a:defRPr b="0">
                    <a:solidFill>
                      <a:srgbClr val="262626"/>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Taul1!$A$5:$A$8</c:f>
              <c:strCache>
                <c:ptCount val="4"/>
                <c:pt idx="0">
                  <c:v>Kaikki, n=45</c:v>
                </c:pt>
                <c:pt idx="1">
                  <c:v>SUKUPUOLI</c:v>
                </c:pt>
                <c:pt idx="2">
                  <c:v>Mies, n=16</c:v>
                </c:pt>
                <c:pt idx="3">
                  <c:v>Nainen, n=29</c:v>
                </c:pt>
              </c:strCache>
            </c:strRef>
          </c:cat>
          <c:val>
            <c:numRef>
              <c:f>Taul1!$C$5:$C$8</c:f>
              <c:numCache>
                <c:formatCode>General</c:formatCode>
                <c:ptCount val="4"/>
                <c:pt idx="0">
                  <c:v>10.505739999999999</c:v>
                </c:pt>
                <c:pt idx="2">
                  <c:v>15.46557</c:v>
                </c:pt>
                <c:pt idx="3">
                  <c:v>3.8875199999999999</c:v>
                </c:pt>
              </c:numCache>
            </c:numRef>
          </c:val>
          <c:extLst>
            <c:ext xmlns:c16="http://schemas.microsoft.com/office/drawing/2014/chart" uri="{C3380CC4-5D6E-409C-BE32-E72D297353CC}">
              <c16:uniqueId val="{00000001-6D36-4774-B6AB-0202421678B8}"/>
            </c:ext>
          </c:extLst>
        </c:ser>
        <c:ser>
          <c:idx val="2"/>
          <c:order val="2"/>
          <c:tx>
            <c:strRef>
              <c:f>Taul1!$D$4</c:f>
              <c:strCache>
                <c:ptCount val="1"/>
                <c:pt idx="0">
                  <c:v>Ei osaa sanoa</c:v>
                </c:pt>
              </c:strCache>
            </c:strRef>
          </c:tx>
          <c:spPr>
            <a:solidFill>
              <a:srgbClr val="E1E1E1"/>
            </a:solidFill>
            <a:ln>
              <a:noFill/>
            </a:ln>
          </c:spPr>
          <c:invertIfNegative val="0"/>
          <c:dPt>
            <c:idx val="5"/>
            <c:invertIfNegative val="0"/>
            <c:bubble3D val="0"/>
            <c:extLst>
              <c:ext xmlns:c16="http://schemas.microsoft.com/office/drawing/2014/chart" uri="{C3380CC4-5D6E-409C-BE32-E72D297353CC}">
                <c16:uniqueId val="{00000002-6D36-4774-B6AB-0202421678B8}"/>
              </c:ext>
            </c:extLst>
          </c:dPt>
          <c:dLbls>
            <c:numFmt formatCode="#,##0" sourceLinked="0"/>
            <c:spPr>
              <a:noFill/>
              <a:ln>
                <a:noFill/>
              </a:ln>
              <a:effectLst/>
            </c:spPr>
            <c:txPr>
              <a:bodyPr/>
              <a:lstStyle/>
              <a:p>
                <a:pPr>
                  <a:defRPr b="0">
                    <a:solidFill>
                      <a:srgbClr val="262626"/>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Taul1!$A$5:$A$8</c:f>
              <c:strCache>
                <c:ptCount val="4"/>
                <c:pt idx="0">
                  <c:v>Kaikki, n=45</c:v>
                </c:pt>
                <c:pt idx="1">
                  <c:v>SUKUPUOLI</c:v>
                </c:pt>
                <c:pt idx="2">
                  <c:v>Mies, n=16</c:v>
                </c:pt>
                <c:pt idx="3">
                  <c:v>Nainen, n=29</c:v>
                </c:pt>
              </c:strCache>
            </c:strRef>
          </c:cat>
          <c:val>
            <c:numRef>
              <c:f>Taul1!$D$5:$D$8</c:f>
              <c:numCache>
                <c:formatCode>General</c:formatCode>
                <c:ptCount val="4"/>
                <c:pt idx="0">
                  <c:v>28.210080000000001</c:v>
                </c:pt>
                <c:pt idx="2">
                  <c:v>30.74652</c:v>
                </c:pt>
                <c:pt idx="3">
                  <c:v>24.82554</c:v>
                </c:pt>
              </c:numCache>
            </c:numRef>
          </c:val>
          <c:extLst>
            <c:ext xmlns:c16="http://schemas.microsoft.com/office/drawing/2014/chart" uri="{C3380CC4-5D6E-409C-BE32-E72D297353CC}">
              <c16:uniqueId val="{00000003-6D36-4774-B6AB-0202421678B8}"/>
            </c:ext>
          </c:extLst>
        </c:ser>
        <c:dLbls>
          <c:showLegendKey val="0"/>
          <c:showVal val="0"/>
          <c:showCatName val="0"/>
          <c:showSerName val="0"/>
          <c:showPercent val="0"/>
          <c:showBubbleSize val="0"/>
        </c:dLbls>
        <c:gapWidth val="50"/>
        <c:overlap val="100"/>
        <c:axId val="485419376"/>
        <c:axId val="485417136"/>
      </c:barChart>
      <c:catAx>
        <c:axId val="485419376"/>
        <c:scaling>
          <c:orientation val="maxMin"/>
        </c:scaling>
        <c:delete val="0"/>
        <c:axPos val="l"/>
        <c:numFmt formatCode="General" sourceLinked="0"/>
        <c:majorTickMark val="none"/>
        <c:minorTickMark val="none"/>
        <c:tickLblPos val="low"/>
        <c:spPr>
          <a:ln>
            <a:noFill/>
          </a:ln>
        </c:spPr>
        <c:txPr>
          <a:bodyPr/>
          <a:lstStyle/>
          <a:p>
            <a:pPr>
              <a:defRPr>
                <a:solidFill>
                  <a:srgbClr val="262626"/>
                </a:solidFill>
                <a:latin typeface="Calibri" panose="020F0502020204030204" pitchFamily="34" charset="0"/>
                <a:cs typeface="Arial" panose="020B0604020202020204" pitchFamily="34" charset="0"/>
              </a:defRPr>
            </a:pPr>
            <a:endParaRPr lang="fi-FI"/>
          </a:p>
        </c:txPr>
        <c:crossAx val="485417136"/>
        <c:crosses val="autoZero"/>
        <c:auto val="1"/>
        <c:lblAlgn val="ctr"/>
        <c:lblOffset val="100"/>
        <c:tickLblSkip val="1"/>
        <c:noMultiLvlLbl val="0"/>
      </c:catAx>
      <c:valAx>
        <c:axId val="485417136"/>
        <c:scaling>
          <c:orientation val="minMax"/>
          <c:max val="100.01"/>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758663153077809"/>
              <c:y val="0.9454249322195537"/>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fi-FI"/>
          </a:p>
        </c:txPr>
        <c:crossAx val="485419376"/>
        <c:crosses val="autoZero"/>
        <c:crossBetween val="between"/>
        <c:majorUnit val="10"/>
        <c:minorUnit val="1"/>
      </c:valAx>
      <c:spPr>
        <a:ln>
          <a:noFill/>
        </a:ln>
      </c:spPr>
    </c:plotArea>
    <c:legend>
      <c:legendPos val="t"/>
      <c:layout>
        <c:manualLayout>
          <c:xMode val="edge"/>
          <c:yMode val="edge"/>
          <c:x val="0.19903985962190734"/>
          <c:y val="5.7344764928256638E-2"/>
          <c:w val="0.76216581526421023"/>
          <c:h val="5.5689341882662544E-2"/>
        </c:manualLayout>
      </c:layout>
      <c:overlay val="0"/>
      <c:txPr>
        <a:bodyPr/>
        <a:lstStyle/>
        <a:p>
          <a:pPr>
            <a:defRPr>
              <a:solidFill>
                <a:srgbClr val="262626"/>
              </a:solidFill>
              <a:latin typeface="Calibri" panose="020F0502020204030204" pitchFamily="34" charset="0"/>
              <a:cs typeface="Arial" panose="020B0604020202020204" pitchFamily="34" charset="0"/>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273256707908845"/>
          <c:y val="1.2420372697243342E-2"/>
          <c:w val="0.54404516769152111"/>
          <c:h val="0.92020426193132265"/>
        </c:manualLayout>
      </c:layout>
      <c:barChart>
        <c:barDir val="bar"/>
        <c:grouping val="clustered"/>
        <c:varyColors val="0"/>
        <c:ser>
          <c:idx val="0"/>
          <c:order val="0"/>
          <c:tx>
            <c:strRef>
              <c:f>Taul1!$B$4</c:f>
              <c:strCache>
                <c:ptCount val="1"/>
                <c:pt idx="0">
                  <c:v>Mies, n=516</c:v>
                </c:pt>
              </c:strCache>
            </c:strRef>
          </c:tx>
          <c:spPr>
            <a:solidFill>
              <a:srgbClr val="70AD47"/>
            </a:solidFill>
          </c:spPr>
          <c:invertIfNegative val="0"/>
          <c:dLbls>
            <c:numFmt formatCode="#,##0" sourceLinked="0"/>
            <c:spPr>
              <a:noFill/>
              <a:ln>
                <a:noFill/>
              </a:ln>
              <a:effectLst/>
            </c:spPr>
            <c:txPr>
              <a:bodyPr/>
              <a:lstStyle/>
              <a:p>
                <a:pPr>
                  <a:defRPr sz="1100" b="0">
                    <a:solidFill>
                      <a:srgbClr val="262626"/>
                    </a:solidFill>
                    <a:latin typeface="Calibri" panose="020F0502020204030204" pitchFamily="34" charset="0"/>
                    <a:cs typeface="Arial" panose="020B0604020202020204" pitchFamily="34" charset="0"/>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Taul1!$A$5:$A$13</c:f>
              <c:strCache>
                <c:ptCount val="9"/>
                <c:pt idx="0">
                  <c:v>Kulttuuri ja taide</c:v>
                </c:pt>
                <c:pt idx="1">
                  <c:v>Ammattiyhdistystoiminta</c:v>
                </c:pt>
                <c:pt idx="2">
                  <c:v>Pelastuspalvelut</c:v>
                </c:pt>
                <c:pt idx="3">
                  <c:v>Maanpuolustus</c:v>
                </c:pt>
                <c:pt idx="4">
                  <c:v>Pakolaiset, maahanmuutto, etniset yhdistykset, vähemmistöt</c:v>
                </c:pt>
                <c:pt idx="5">
                  <c:v>Muiden uskonnollisten yhteisöjen vapaaehtoistoiminta</c:v>
                </c:pt>
                <c:pt idx="6">
                  <c:v>Kansainvälisyys, kehitysyhteistyö ja muu avustustoiminta ulkomaille</c:v>
                </c:pt>
                <c:pt idx="7">
                  <c:v>Muu toimiala</c:v>
                </c:pt>
                <c:pt idx="8">
                  <c:v>Ei millään näistä</c:v>
                </c:pt>
              </c:strCache>
            </c:strRef>
          </c:cat>
          <c:val>
            <c:numRef>
              <c:f>Taul1!$B$5:$B$13</c:f>
              <c:numCache>
                <c:formatCode>General</c:formatCode>
                <c:ptCount val="9"/>
                <c:pt idx="0">
                  <c:v>6.1773699999999998</c:v>
                </c:pt>
                <c:pt idx="1">
                  <c:v>3.3401700000000001</c:v>
                </c:pt>
                <c:pt idx="2">
                  <c:v>3.5331600000000001</c:v>
                </c:pt>
                <c:pt idx="3">
                  <c:v>3.6572200000000001</c:v>
                </c:pt>
                <c:pt idx="4">
                  <c:v>1.15862</c:v>
                </c:pt>
                <c:pt idx="5">
                  <c:v>1.97512</c:v>
                </c:pt>
                <c:pt idx="6">
                  <c:v>1.1292500000000001</c:v>
                </c:pt>
                <c:pt idx="7">
                  <c:v>4.2073499999999999</c:v>
                </c:pt>
                <c:pt idx="8">
                  <c:v>50.852730000000001</c:v>
                </c:pt>
              </c:numCache>
            </c:numRef>
          </c:val>
          <c:extLst>
            <c:ext xmlns:c16="http://schemas.microsoft.com/office/drawing/2014/chart" uri="{C3380CC4-5D6E-409C-BE32-E72D297353CC}">
              <c16:uniqueId val="{00000000-A912-47DD-8A81-B3217492B4C4}"/>
            </c:ext>
          </c:extLst>
        </c:ser>
        <c:ser>
          <c:idx val="1"/>
          <c:order val="1"/>
          <c:tx>
            <c:strRef>
              <c:f>Taul1!$C$4</c:f>
              <c:strCache>
                <c:ptCount val="1"/>
                <c:pt idx="0">
                  <c:v>Nainen, n=578</c:v>
                </c:pt>
              </c:strCache>
            </c:strRef>
          </c:tx>
          <c:spPr>
            <a:solidFill>
              <a:srgbClr val="EB599E"/>
            </a:solidFill>
          </c:spPr>
          <c:invertIfNegative val="0"/>
          <c:dLbls>
            <c:numFmt formatCode="#,##0" sourceLinked="0"/>
            <c:spPr>
              <a:noFill/>
              <a:ln>
                <a:noFill/>
              </a:ln>
              <a:effectLst/>
            </c:spPr>
            <c:txPr>
              <a:bodyPr/>
              <a:lstStyle/>
              <a:p>
                <a:pPr>
                  <a:defRPr sz="1100">
                    <a:solidFill>
                      <a:srgbClr val="262626"/>
                    </a:solidFill>
                    <a:latin typeface="Calibri" panose="020F0502020204030204" pitchFamily="34" charset="0"/>
                    <a:cs typeface="Arial" panose="020B060402020202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Taul1!$A$5:$A$13</c:f>
              <c:strCache>
                <c:ptCount val="9"/>
                <c:pt idx="0">
                  <c:v>Kulttuuri ja taide</c:v>
                </c:pt>
                <c:pt idx="1">
                  <c:v>Ammattiyhdistystoiminta</c:v>
                </c:pt>
                <c:pt idx="2">
                  <c:v>Pelastuspalvelut</c:v>
                </c:pt>
                <c:pt idx="3">
                  <c:v>Maanpuolustus</c:v>
                </c:pt>
                <c:pt idx="4">
                  <c:v>Pakolaiset, maahanmuutto, etniset yhdistykset, vähemmistöt</c:v>
                </c:pt>
                <c:pt idx="5">
                  <c:v>Muiden uskonnollisten yhteisöjen vapaaehtoistoiminta</c:v>
                </c:pt>
                <c:pt idx="6">
                  <c:v>Kansainvälisyys, kehitysyhteistyö ja muu avustustoiminta ulkomaille</c:v>
                </c:pt>
                <c:pt idx="7">
                  <c:v>Muu toimiala</c:v>
                </c:pt>
                <c:pt idx="8">
                  <c:v>Ei millään näistä</c:v>
                </c:pt>
              </c:strCache>
            </c:strRef>
          </c:cat>
          <c:val>
            <c:numRef>
              <c:f>Taul1!$C$5:$C$13</c:f>
              <c:numCache>
                <c:formatCode>General</c:formatCode>
                <c:ptCount val="9"/>
                <c:pt idx="0">
                  <c:v>3.0904799999999999</c:v>
                </c:pt>
                <c:pt idx="1">
                  <c:v>2.4042500000000002</c:v>
                </c:pt>
                <c:pt idx="2">
                  <c:v>1.91303</c:v>
                </c:pt>
                <c:pt idx="3">
                  <c:v>0.94128000000000001</c:v>
                </c:pt>
                <c:pt idx="4">
                  <c:v>2.68222</c:v>
                </c:pt>
                <c:pt idx="5">
                  <c:v>1.702</c:v>
                </c:pt>
                <c:pt idx="6">
                  <c:v>1.3133300000000001</c:v>
                </c:pt>
                <c:pt idx="7">
                  <c:v>2.0572900000000001</c:v>
                </c:pt>
                <c:pt idx="8">
                  <c:v>54.150950000000002</c:v>
                </c:pt>
              </c:numCache>
            </c:numRef>
          </c:val>
          <c:extLst>
            <c:ext xmlns:c16="http://schemas.microsoft.com/office/drawing/2014/chart" uri="{C3380CC4-5D6E-409C-BE32-E72D297353CC}">
              <c16:uniqueId val="{00000001-A912-47DD-8A81-B3217492B4C4}"/>
            </c:ext>
          </c:extLst>
        </c:ser>
        <c:dLbls>
          <c:showLegendKey val="0"/>
          <c:showVal val="0"/>
          <c:showCatName val="0"/>
          <c:showSerName val="0"/>
          <c:showPercent val="0"/>
          <c:showBubbleSize val="0"/>
        </c:dLbls>
        <c:gapWidth val="40"/>
        <c:axId val="603916192"/>
        <c:axId val="603908912"/>
      </c:barChart>
      <c:catAx>
        <c:axId val="603916192"/>
        <c:scaling>
          <c:orientation val="maxMin"/>
        </c:scaling>
        <c:delete val="0"/>
        <c:axPos val="l"/>
        <c:numFmt formatCode="General" sourceLinked="0"/>
        <c:majorTickMark val="none"/>
        <c:minorTickMark val="none"/>
        <c:tickLblPos val="nextTo"/>
        <c:spPr>
          <a:ln>
            <a:noFill/>
          </a:ln>
        </c:spPr>
        <c:txPr>
          <a:bodyPr/>
          <a:lstStyle/>
          <a:p>
            <a:pPr>
              <a:defRPr sz="1100">
                <a:solidFill>
                  <a:srgbClr val="262626"/>
                </a:solidFill>
                <a:latin typeface="Calibri" panose="020F0502020204030204" pitchFamily="34" charset="0"/>
                <a:cs typeface="Arial" panose="020B0604020202020204" pitchFamily="34" charset="0"/>
              </a:defRPr>
            </a:pPr>
            <a:endParaRPr lang="fi-FI"/>
          </a:p>
        </c:txPr>
        <c:crossAx val="603908912"/>
        <c:crosses val="autoZero"/>
        <c:auto val="1"/>
        <c:lblAlgn val="ctr"/>
        <c:lblOffset val="100"/>
        <c:tickLblSkip val="1"/>
        <c:noMultiLvlLbl val="0"/>
      </c:catAx>
      <c:valAx>
        <c:axId val="603908912"/>
        <c:scaling>
          <c:orientation val="minMax"/>
          <c:max val="100"/>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7637401574803151"/>
              <c:y val="0.94540313633340589"/>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fi-FI"/>
          </a:p>
        </c:txPr>
        <c:crossAx val="603916192"/>
        <c:crosses val="autoZero"/>
        <c:crossBetween val="between"/>
        <c:majorUnit val="20"/>
        <c:minorUnit val="1"/>
      </c:valAx>
      <c:spPr>
        <a:ln w="6350">
          <a:noFill/>
        </a:ln>
      </c:spPr>
    </c:plotArea>
    <c:legend>
      <c:legendPos val="r"/>
      <c:layout>
        <c:manualLayout>
          <c:xMode val="edge"/>
          <c:yMode val="edge"/>
          <c:x val="0.71564462591142486"/>
          <c:y val="0.399847114601391"/>
          <c:w val="0.22445351248645867"/>
          <c:h val="0.13097370454687859"/>
        </c:manualLayout>
      </c:layout>
      <c:overlay val="0"/>
      <c:spPr>
        <a:solidFill>
          <a:schemeClr val="bg1"/>
        </a:solidFill>
      </c:spPr>
      <c:txPr>
        <a:bodyPr/>
        <a:lstStyle/>
        <a:p>
          <a:pPr>
            <a:defRPr>
              <a:solidFill>
                <a:srgbClr val="262626"/>
              </a:solidFill>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892147918328942"/>
          <c:y val="0.1264984641769068"/>
          <c:w val="0.76468969638787077"/>
          <c:h val="0.80794874643558123"/>
        </c:manualLayout>
      </c:layout>
      <c:barChart>
        <c:barDir val="bar"/>
        <c:grouping val="stacked"/>
        <c:varyColors val="0"/>
        <c:ser>
          <c:idx val="0"/>
          <c:order val="0"/>
          <c:tx>
            <c:strRef>
              <c:f>Taul1!$B$6</c:f>
              <c:strCache>
                <c:ptCount val="1"/>
                <c:pt idx="0">
                  <c:v>Kyllä</c:v>
                </c:pt>
              </c:strCache>
            </c:strRef>
          </c:tx>
          <c:spPr>
            <a:solidFill>
              <a:srgbClr val="70AD47"/>
            </a:solidFill>
            <a:ln>
              <a:noFill/>
            </a:ln>
          </c:spPr>
          <c:invertIfNegative val="0"/>
          <c:dLbls>
            <c:numFmt formatCode="#,##0" sourceLinked="0"/>
            <c:spPr>
              <a:noFill/>
              <a:ln>
                <a:noFill/>
              </a:ln>
              <a:effectLst/>
            </c:spPr>
            <c:txPr>
              <a:bodyPr/>
              <a:lstStyle/>
              <a:p>
                <a:pPr>
                  <a:defRPr b="0">
                    <a:solidFill>
                      <a:srgbClr val="262626"/>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Taul1!$A$7:$A$16</c:f>
              <c:strCache>
                <c:ptCount val="10"/>
                <c:pt idx="0">
                  <c:v>KAIKKI</c:v>
                </c:pt>
                <c:pt idx="1">
                  <c:v>2021, n=45</c:v>
                </c:pt>
                <c:pt idx="2">
                  <c:v>2018, n=96</c:v>
                </c:pt>
                <c:pt idx="3">
                  <c:v>SUKUPUOLI</c:v>
                </c:pt>
                <c:pt idx="4">
                  <c:v>Mies</c:v>
                </c:pt>
                <c:pt idx="5">
                  <c:v>2021, n=16</c:v>
                </c:pt>
                <c:pt idx="6">
                  <c:v>2018, n=48</c:v>
                </c:pt>
                <c:pt idx="7">
                  <c:v>Nainen</c:v>
                </c:pt>
                <c:pt idx="8">
                  <c:v>2021, n=29</c:v>
                </c:pt>
                <c:pt idx="9">
                  <c:v>2018, n=48</c:v>
                </c:pt>
              </c:strCache>
            </c:strRef>
          </c:cat>
          <c:val>
            <c:numRef>
              <c:f>Taul1!$B$7:$B$16</c:f>
              <c:numCache>
                <c:formatCode>General</c:formatCode>
                <c:ptCount val="10"/>
                <c:pt idx="1">
                  <c:v>61.284179999999999</c:v>
                </c:pt>
                <c:pt idx="2">
                  <c:v>69</c:v>
                </c:pt>
                <c:pt idx="5">
                  <c:v>53.787909999999997</c:v>
                </c:pt>
                <c:pt idx="6">
                  <c:v>54.4</c:v>
                </c:pt>
                <c:pt idx="8">
                  <c:v>71.286940000000001</c:v>
                </c:pt>
                <c:pt idx="9">
                  <c:v>85</c:v>
                </c:pt>
              </c:numCache>
            </c:numRef>
          </c:val>
          <c:extLst>
            <c:ext xmlns:c16="http://schemas.microsoft.com/office/drawing/2014/chart" uri="{C3380CC4-5D6E-409C-BE32-E72D297353CC}">
              <c16:uniqueId val="{00000000-6D36-4774-B6AB-0202421678B8}"/>
            </c:ext>
          </c:extLst>
        </c:ser>
        <c:ser>
          <c:idx val="1"/>
          <c:order val="1"/>
          <c:tx>
            <c:strRef>
              <c:f>Taul1!$C$6</c:f>
              <c:strCache>
                <c:ptCount val="1"/>
                <c:pt idx="0">
                  <c:v>En</c:v>
                </c:pt>
              </c:strCache>
            </c:strRef>
          </c:tx>
          <c:spPr>
            <a:solidFill>
              <a:srgbClr val="EB599E"/>
            </a:solidFill>
            <a:ln>
              <a:noFill/>
            </a:ln>
          </c:spPr>
          <c:invertIfNegative val="0"/>
          <c:dLbls>
            <c:numFmt formatCode="#,##0" sourceLinked="0"/>
            <c:spPr>
              <a:noFill/>
              <a:ln>
                <a:noFill/>
              </a:ln>
              <a:effectLst/>
            </c:spPr>
            <c:txPr>
              <a:bodyPr/>
              <a:lstStyle/>
              <a:p>
                <a:pPr>
                  <a:defRPr b="0">
                    <a:solidFill>
                      <a:srgbClr val="262626"/>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Taul1!$A$7:$A$16</c:f>
              <c:strCache>
                <c:ptCount val="10"/>
                <c:pt idx="0">
                  <c:v>KAIKKI</c:v>
                </c:pt>
                <c:pt idx="1">
                  <c:v>2021, n=45</c:v>
                </c:pt>
                <c:pt idx="2">
                  <c:v>2018, n=96</c:v>
                </c:pt>
                <c:pt idx="3">
                  <c:v>SUKUPUOLI</c:v>
                </c:pt>
                <c:pt idx="4">
                  <c:v>Mies</c:v>
                </c:pt>
                <c:pt idx="5">
                  <c:v>2021, n=16</c:v>
                </c:pt>
                <c:pt idx="6">
                  <c:v>2018, n=48</c:v>
                </c:pt>
                <c:pt idx="7">
                  <c:v>Nainen</c:v>
                </c:pt>
                <c:pt idx="8">
                  <c:v>2021, n=29</c:v>
                </c:pt>
                <c:pt idx="9">
                  <c:v>2018, n=48</c:v>
                </c:pt>
              </c:strCache>
            </c:strRef>
          </c:cat>
          <c:val>
            <c:numRef>
              <c:f>Taul1!$C$7:$C$16</c:f>
              <c:numCache>
                <c:formatCode>General</c:formatCode>
                <c:ptCount val="10"/>
                <c:pt idx="1">
                  <c:v>10.505739999999999</c:v>
                </c:pt>
                <c:pt idx="2">
                  <c:v>12</c:v>
                </c:pt>
                <c:pt idx="5">
                  <c:v>15.46557</c:v>
                </c:pt>
                <c:pt idx="6">
                  <c:v>16.2</c:v>
                </c:pt>
                <c:pt idx="8">
                  <c:v>3.8875199999999999</c:v>
                </c:pt>
                <c:pt idx="9">
                  <c:v>8</c:v>
                </c:pt>
              </c:numCache>
            </c:numRef>
          </c:val>
          <c:extLst>
            <c:ext xmlns:c16="http://schemas.microsoft.com/office/drawing/2014/chart" uri="{C3380CC4-5D6E-409C-BE32-E72D297353CC}">
              <c16:uniqueId val="{00000001-6D36-4774-B6AB-0202421678B8}"/>
            </c:ext>
          </c:extLst>
        </c:ser>
        <c:ser>
          <c:idx val="2"/>
          <c:order val="2"/>
          <c:tx>
            <c:strRef>
              <c:f>Taul1!$D$6</c:f>
              <c:strCache>
                <c:ptCount val="1"/>
                <c:pt idx="0">
                  <c:v>Ei osaa sanoa</c:v>
                </c:pt>
              </c:strCache>
            </c:strRef>
          </c:tx>
          <c:spPr>
            <a:solidFill>
              <a:srgbClr val="E1E1E1"/>
            </a:solidFill>
            <a:ln>
              <a:noFill/>
            </a:ln>
          </c:spPr>
          <c:invertIfNegative val="0"/>
          <c:dPt>
            <c:idx val="5"/>
            <c:invertIfNegative val="0"/>
            <c:bubble3D val="0"/>
            <c:extLst>
              <c:ext xmlns:c16="http://schemas.microsoft.com/office/drawing/2014/chart" uri="{C3380CC4-5D6E-409C-BE32-E72D297353CC}">
                <c16:uniqueId val="{00000002-6D36-4774-B6AB-0202421678B8}"/>
              </c:ext>
            </c:extLst>
          </c:dPt>
          <c:dLbls>
            <c:numFmt formatCode="#,##0" sourceLinked="0"/>
            <c:spPr>
              <a:noFill/>
              <a:ln>
                <a:noFill/>
              </a:ln>
              <a:effectLst/>
            </c:spPr>
            <c:txPr>
              <a:bodyPr/>
              <a:lstStyle/>
              <a:p>
                <a:pPr>
                  <a:defRPr b="0">
                    <a:solidFill>
                      <a:srgbClr val="262626"/>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Taul1!$A$7:$A$16</c:f>
              <c:strCache>
                <c:ptCount val="10"/>
                <c:pt idx="0">
                  <c:v>KAIKKI</c:v>
                </c:pt>
                <c:pt idx="1">
                  <c:v>2021, n=45</c:v>
                </c:pt>
                <c:pt idx="2">
                  <c:v>2018, n=96</c:v>
                </c:pt>
                <c:pt idx="3">
                  <c:v>SUKUPUOLI</c:v>
                </c:pt>
                <c:pt idx="4">
                  <c:v>Mies</c:v>
                </c:pt>
                <c:pt idx="5">
                  <c:v>2021, n=16</c:v>
                </c:pt>
                <c:pt idx="6">
                  <c:v>2018, n=48</c:v>
                </c:pt>
                <c:pt idx="7">
                  <c:v>Nainen</c:v>
                </c:pt>
                <c:pt idx="8">
                  <c:v>2021, n=29</c:v>
                </c:pt>
                <c:pt idx="9">
                  <c:v>2018, n=48</c:v>
                </c:pt>
              </c:strCache>
            </c:strRef>
          </c:cat>
          <c:val>
            <c:numRef>
              <c:f>Taul1!$D$7:$D$16</c:f>
              <c:numCache>
                <c:formatCode>General</c:formatCode>
                <c:ptCount val="10"/>
                <c:pt idx="1">
                  <c:v>28.210080000000001</c:v>
                </c:pt>
                <c:pt idx="2">
                  <c:v>19</c:v>
                </c:pt>
                <c:pt idx="5">
                  <c:v>30.74652</c:v>
                </c:pt>
                <c:pt idx="6">
                  <c:v>29.4</c:v>
                </c:pt>
                <c:pt idx="8">
                  <c:v>24.82554</c:v>
                </c:pt>
                <c:pt idx="9">
                  <c:v>7</c:v>
                </c:pt>
              </c:numCache>
            </c:numRef>
          </c:val>
          <c:extLst>
            <c:ext xmlns:c16="http://schemas.microsoft.com/office/drawing/2014/chart" uri="{C3380CC4-5D6E-409C-BE32-E72D297353CC}">
              <c16:uniqueId val="{00000003-6D36-4774-B6AB-0202421678B8}"/>
            </c:ext>
          </c:extLst>
        </c:ser>
        <c:dLbls>
          <c:showLegendKey val="0"/>
          <c:showVal val="0"/>
          <c:showCatName val="0"/>
          <c:showSerName val="0"/>
          <c:showPercent val="0"/>
          <c:showBubbleSize val="0"/>
        </c:dLbls>
        <c:gapWidth val="30"/>
        <c:overlap val="100"/>
        <c:axId val="485419376"/>
        <c:axId val="485417136"/>
      </c:barChart>
      <c:catAx>
        <c:axId val="485419376"/>
        <c:scaling>
          <c:orientation val="maxMin"/>
        </c:scaling>
        <c:delete val="0"/>
        <c:axPos val="l"/>
        <c:numFmt formatCode="General" sourceLinked="0"/>
        <c:majorTickMark val="none"/>
        <c:minorTickMark val="none"/>
        <c:tickLblPos val="low"/>
        <c:spPr>
          <a:ln>
            <a:noFill/>
          </a:ln>
        </c:spPr>
        <c:txPr>
          <a:bodyPr/>
          <a:lstStyle/>
          <a:p>
            <a:pPr>
              <a:defRPr>
                <a:solidFill>
                  <a:srgbClr val="262626"/>
                </a:solidFill>
                <a:latin typeface="Calibri" panose="020F0502020204030204" pitchFamily="34" charset="0"/>
                <a:cs typeface="Arial" panose="020B0604020202020204" pitchFamily="34" charset="0"/>
              </a:defRPr>
            </a:pPr>
            <a:endParaRPr lang="fi-FI"/>
          </a:p>
        </c:txPr>
        <c:crossAx val="485417136"/>
        <c:crosses val="autoZero"/>
        <c:auto val="1"/>
        <c:lblAlgn val="ctr"/>
        <c:lblOffset val="100"/>
        <c:tickLblSkip val="1"/>
        <c:noMultiLvlLbl val="0"/>
      </c:catAx>
      <c:valAx>
        <c:axId val="485417136"/>
        <c:scaling>
          <c:orientation val="minMax"/>
          <c:max val="100.01"/>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758663153077809"/>
              <c:y val="0.9454249322195537"/>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fi-FI"/>
          </a:p>
        </c:txPr>
        <c:crossAx val="485419376"/>
        <c:crosses val="autoZero"/>
        <c:crossBetween val="between"/>
        <c:majorUnit val="10"/>
        <c:minorUnit val="1"/>
      </c:valAx>
      <c:spPr>
        <a:ln>
          <a:noFill/>
        </a:ln>
      </c:spPr>
    </c:plotArea>
    <c:legend>
      <c:legendPos val="t"/>
      <c:layout>
        <c:manualLayout>
          <c:xMode val="edge"/>
          <c:yMode val="edge"/>
          <c:x val="0.19903985962190734"/>
          <c:y val="5.7344764928256638E-2"/>
          <c:w val="0.76216581526421023"/>
          <c:h val="5.5689341882662544E-2"/>
        </c:manualLayout>
      </c:layout>
      <c:overlay val="0"/>
      <c:txPr>
        <a:bodyPr/>
        <a:lstStyle/>
        <a:p>
          <a:pPr>
            <a:defRPr>
              <a:solidFill>
                <a:srgbClr val="262626"/>
              </a:solidFill>
              <a:latin typeface="Calibri" panose="020F0502020204030204" pitchFamily="34" charset="0"/>
              <a:cs typeface="Arial" panose="020B0604020202020204" pitchFamily="34" charset="0"/>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892147918328942"/>
          <c:y val="0.1264984641769068"/>
          <c:w val="0.76468969638787077"/>
          <c:h val="0.80794874643558123"/>
        </c:manualLayout>
      </c:layout>
      <c:barChart>
        <c:barDir val="bar"/>
        <c:grouping val="stacked"/>
        <c:varyColors val="0"/>
        <c:ser>
          <c:idx val="0"/>
          <c:order val="0"/>
          <c:tx>
            <c:strRef>
              <c:f>Taul1!$B$4</c:f>
              <c:strCache>
                <c:ptCount val="1"/>
                <c:pt idx="0">
                  <c:v>Enemmän
kuin nyt</c:v>
                </c:pt>
              </c:strCache>
            </c:strRef>
          </c:tx>
          <c:spPr>
            <a:solidFill>
              <a:srgbClr val="4A7040"/>
            </a:solidFill>
            <a:ln>
              <a:noFill/>
            </a:ln>
          </c:spPr>
          <c:invertIfNegative val="0"/>
          <c:dLbls>
            <c:numFmt formatCode="#,##0" sourceLinked="0"/>
            <c:spPr>
              <a:noFill/>
              <a:ln>
                <a:noFill/>
              </a:ln>
              <a:effectLst/>
            </c:spPr>
            <c:txPr>
              <a:bodyPr/>
              <a:lstStyle/>
              <a:p>
                <a:pPr>
                  <a:defRPr b="0">
                    <a:solidFill>
                      <a:schemeClr val="bg1"/>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Taul1!$A$5:$A$14</c:f>
              <c:strCache>
                <c:ptCount val="10"/>
                <c:pt idx="0">
                  <c:v>Kaikki, n=1094</c:v>
                </c:pt>
                <c:pt idx="1">
                  <c:v>SUKUPUOLI</c:v>
                </c:pt>
                <c:pt idx="2">
                  <c:v>Mies, n=516</c:v>
                </c:pt>
                <c:pt idx="3">
                  <c:v>Nainen, n=578</c:v>
                </c:pt>
                <c:pt idx="4">
                  <c:v>IKÄRYHMÄ</c:v>
                </c:pt>
                <c:pt idx="5">
                  <c:v>15-24 vuotta, n=96</c:v>
                </c:pt>
                <c:pt idx="6">
                  <c:v>25-34 vuotta, n=218</c:v>
                </c:pt>
                <c:pt idx="7">
                  <c:v>35-49 vuotta, n=263</c:v>
                </c:pt>
                <c:pt idx="8">
                  <c:v>50-64 vuotta, n=236</c:v>
                </c:pt>
                <c:pt idx="9">
                  <c:v>65-79 vuotta, n=281</c:v>
                </c:pt>
              </c:strCache>
            </c:strRef>
          </c:cat>
          <c:val>
            <c:numRef>
              <c:f>Taul1!$B$5:$B$14</c:f>
              <c:numCache>
                <c:formatCode>General</c:formatCode>
                <c:ptCount val="10"/>
                <c:pt idx="0">
                  <c:v>26.228819999999999</c:v>
                </c:pt>
                <c:pt idx="2">
                  <c:v>22.370709999999999</c:v>
                </c:pt>
                <c:pt idx="3">
                  <c:v>30.08456</c:v>
                </c:pt>
                <c:pt idx="5">
                  <c:v>36.443260000000002</c:v>
                </c:pt>
                <c:pt idx="6">
                  <c:v>28.914639999999999</c:v>
                </c:pt>
                <c:pt idx="7">
                  <c:v>28.647970000000001</c:v>
                </c:pt>
                <c:pt idx="8">
                  <c:v>21.632719999999999</c:v>
                </c:pt>
                <c:pt idx="9">
                  <c:v>20.102679999999999</c:v>
                </c:pt>
              </c:numCache>
            </c:numRef>
          </c:val>
          <c:extLst>
            <c:ext xmlns:c16="http://schemas.microsoft.com/office/drawing/2014/chart" uri="{C3380CC4-5D6E-409C-BE32-E72D297353CC}">
              <c16:uniqueId val="{00000000-6D36-4774-B6AB-0202421678B8}"/>
            </c:ext>
          </c:extLst>
        </c:ser>
        <c:ser>
          <c:idx val="1"/>
          <c:order val="1"/>
          <c:tx>
            <c:strRef>
              <c:f>Taul1!$C$4</c:f>
              <c:strCache>
                <c:ptCount val="1"/>
                <c:pt idx="0">
                  <c:v>Yhtä paljon
kuin nyt</c:v>
                </c:pt>
              </c:strCache>
            </c:strRef>
          </c:tx>
          <c:spPr>
            <a:solidFill>
              <a:srgbClr val="70AD47"/>
            </a:solidFill>
            <a:ln>
              <a:noFill/>
            </a:ln>
          </c:spPr>
          <c:invertIfNegative val="0"/>
          <c:dLbls>
            <c:numFmt formatCode="#,##0" sourceLinked="0"/>
            <c:spPr>
              <a:noFill/>
              <a:ln>
                <a:noFill/>
              </a:ln>
              <a:effectLst/>
            </c:spPr>
            <c:txPr>
              <a:bodyPr/>
              <a:lstStyle/>
              <a:p>
                <a:pPr>
                  <a:defRPr b="0">
                    <a:solidFill>
                      <a:srgbClr val="262626"/>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Taul1!$A$5:$A$14</c:f>
              <c:strCache>
                <c:ptCount val="10"/>
                <c:pt idx="0">
                  <c:v>Kaikki, n=1094</c:v>
                </c:pt>
                <c:pt idx="1">
                  <c:v>SUKUPUOLI</c:v>
                </c:pt>
                <c:pt idx="2">
                  <c:v>Mies, n=516</c:v>
                </c:pt>
                <c:pt idx="3">
                  <c:v>Nainen, n=578</c:v>
                </c:pt>
                <c:pt idx="4">
                  <c:v>IKÄRYHMÄ</c:v>
                </c:pt>
                <c:pt idx="5">
                  <c:v>15-24 vuotta, n=96</c:v>
                </c:pt>
                <c:pt idx="6">
                  <c:v>25-34 vuotta, n=218</c:v>
                </c:pt>
                <c:pt idx="7">
                  <c:v>35-49 vuotta, n=263</c:v>
                </c:pt>
                <c:pt idx="8">
                  <c:v>50-64 vuotta, n=236</c:v>
                </c:pt>
                <c:pt idx="9">
                  <c:v>65-79 vuotta, n=281</c:v>
                </c:pt>
              </c:strCache>
            </c:strRef>
          </c:cat>
          <c:val>
            <c:numRef>
              <c:f>Taul1!$C$5:$C$14</c:f>
              <c:numCache>
                <c:formatCode>General</c:formatCode>
                <c:ptCount val="10"/>
                <c:pt idx="0">
                  <c:v>36.917920000000002</c:v>
                </c:pt>
                <c:pt idx="2">
                  <c:v>39.569420000000001</c:v>
                </c:pt>
                <c:pt idx="3">
                  <c:v>34.268039999999999</c:v>
                </c:pt>
                <c:pt idx="5">
                  <c:v>31.275210000000001</c:v>
                </c:pt>
                <c:pt idx="6">
                  <c:v>37.826720000000002</c:v>
                </c:pt>
                <c:pt idx="7">
                  <c:v>42.811950000000003</c:v>
                </c:pt>
                <c:pt idx="8">
                  <c:v>39.958320000000001</c:v>
                </c:pt>
                <c:pt idx="9">
                  <c:v>29.831</c:v>
                </c:pt>
              </c:numCache>
            </c:numRef>
          </c:val>
          <c:extLst>
            <c:ext xmlns:c16="http://schemas.microsoft.com/office/drawing/2014/chart" uri="{C3380CC4-5D6E-409C-BE32-E72D297353CC}">
              <c16:uniqueId val="{00000001-6D36-4774-B6AB-0202421678B8}"/>
            </c:ext>
          </c:extLst>
        </c:ser>
        <c:ser>
          <c:idx val="2"/>
          <c:order val="2"/>
          <c:tx>
            <c:strRef>
              <c:f>Taul1!$D$4</c:f>
              <c:strCache>
                <c:ptCount val="1"/>
                <c:pt idx="0">
                  <c:v>Vähemmän
kuin nyt</c:v>
                </c:pt>
              </c:strCache>
            </c:strRef>
          </c:tx>
          <c:spPr>
            <a:solidFill>
              <a:srgbClr val="B9E6FD"/>
            </a:solidFill>
            <a:ln>
              <a:noFill/>
            </a:ln>
          </c:spPr>
          <c:invertIfNegative val="0"/>
          <c:dPt>
            <c:idx val="5"/>
            <c:invertIfNegative val="0"/>
            <c:bubble3D val="0"/>
            <c:extLst>
              <c:ext xmlns:c16="http://schemas.microsoft.com/office/drawing/2014/chart" uri="{C3380CC4-5D6E-409C-BE32-E72D297353CC}">
                <c16:uniqueId val="{00000002-6D36-4774-B6AB-0202421678B8}"/>
              </c:ext>
            </c:extLst>
          </c:dPt>
          <c:dLbls>
            <c:numFmt formatCode="#,##0" sourceLinked="0"/>
            <c:spPr>
              <a:noFill/>
              <a:ln>
                <a:noFill/>
              </a:ln>
              <a:effectLst/>
            </c:spPr>
            <c:txPr>
              <a:bodyPr/>
              <a:lstStyle/>
              <a:p>
                <a:pPr>
                  <a:defRPr b="0">
                    <a:solidFill>
                      <a:srgbClr val="262626"/>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Taul1!$A$5:$A$14</c:f>
              <c:strCache>
                <c:ptCount val="10"/>
                <c:pt idx="0">
                  <c:v>Kaikki, n=1094</c:v>
                </c:pt>
                <c:pt idx="1">
                  <c:v>SUKUPUOLI</c:v>
                </c:pt>
                <c:pt idx="2">
                  <c:v>Mies, n=516</c:v>
                </c:pt>
                <c:pt idx="3">
                  <c:v>Nainen, n=578</c:v>
                </c:pt>
                <c:pt idx="4">
                  <c:v>IKÄRYHMÄ</c:v>
                </c:pt>
                <c:pt idx="5">
                  <c:v>15-24 vuotta, n=96</c:v>
                </c:pt>
                <c:pt idx="6">
                  <c:v>25-34 vuotta, n=218</c:v>
                </c:pt>
                <c:pt idx="7">
                  <c:v>35-49 vuotta, n=263</c:v>
                </c:pt>
                <c:pt idx="8">
                  <c:v>50-64 vuotta, n=236</c:v>
                </c:pt>
                <c:pt idx="9">
                  <c:v>65-79 vuotta, n=281</c:v>
                </c:pt>
              </c:strCache>
            </c:strRef>
          </c:cat>
          <c:val>
            <c:numRef>
              <c:f>Taul1!$D$5:$D$14</c:f>
              <c:numCache>
                <c:formatCode>General</c:formatCode>
                <c:ptCount val="10"/>
                <c:pt idx="0">
                  <c:v>7.5443100000000003</c:v>
                </c:pt>
                <c:pt idx="2">
                  <c:v>8.5670199999999994</c:v>
                </c:pt>
                <c:pt idx="3">
                  <c:v>6.5222199999999999</c:v>
                </c:pt>
                <c:pt idx="5">
                  <c:v>6.8891499999999999</c:v>
                </c:pt>
                <c:pt idx="6">
                  <c:v>6.2024499999999998</c:v>
                </c:pt>
                <c:pt idx="7">
                  <c:v>5.6542899999999996</c:v>
                </c:pt>
                <c:pt idx="8">
                  <c:v>6.8330099999999998</c:v>
                </c:pt>
                <c:pt idx="9">
                  <c:v>11.953060000000001</c:v>
                </c:pt>
              </c:numCache>
            </c:numRef>
          </c:val>
          <c:extLst>
            <c:ext xmlns:c16="http://schemas.microsoft.com/office/drawing/2014/chart" uri="{C3380CC4-5D6E-409C-BE32-E72D297353CC}">
              <c16:uniqueId val="{00000003-6D36-4774-B6AB-0202421678B8}"/>
            </c:ext>
          </c:extLst>
        </c:ser>
        <c:ser>
          <c:idx val="3"/>
          <c:order val="3"/>
          <c:tx>
            <c:strRef>
              <c:f>Taul1!$E$4</c:f>
              <c:strCache>
                <c:ptCount val="1"/>
                <c:pt idx="0">
                  <c:v>Lopetan vapaaehtois-
työn kokonaan</c:v>
                </c:pt>
              </c:strCache>
            </c:strRef>
          </c:tx>
          <c:spPr>
            <a:solidFill>
              <a:srgbClr val="F39FC7"/>
            </a:solidFill>
          </c:spPr>
          <c:invertIfNegative val="0"/>
          <c:dLbls>
            <c:numFmt formatCode="#,##0" sourceLinked="0"/>
            <c:spPr>
              <a:noFill/>
              <a:ln>
                <a:noFill/>
              </a:ln>
              <a:effectLst/>
            </c:spPr>
            <c:txPr>
              <a:bodyPr wrap="square" lIns="38100" tIns="19050" rIns="38100" bIns="19050" anchor="ctr">
                <a:spAutoFit/>
              </a:bodyPr>
              <a:lstStyle/>
              <a:p>
                <a:pPr>
                  <a:defRPr>
                    <a:solidFill>
                      <a:srgbClr val="262626"/>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Taul1!$A$5:$A$14</c:f>
              <c:strCache>
                <c:ptCount val="10"/>
                <c:pt idx="0">
                  <c:v>Kaikki, n=1094</c:v>
                </c:pt>
                <c:pt idx="1">
                  <c:v>SUKUPUOLI</c:v>
                </c:pt>
                <c:pt idx="2">
                  <c:v>Mies, n=516</c:v>
                </c:pt>
                <c:pt idx="3">
                  <c:v>Nainen, n=578</c:v>
                </c:pt>
                <c:pt idx="4">
                  <c:v>IKÄRYHMÄ</c:v>
                </c:pt>
                <c:pt idx="5">
                  <c:v>15-24 vuotta, n=96</c:v>
                </c:pt>
                <c:pt idx="6">
                  <c:v>25-34 vuotta, n=218</c:v>
                </c:pt>
                <c:pt idx="7">
                  <c:v>35-49 vuotta, n=263</c:v>
                </c:pt>
                <c:pt idx="8">
                  <c:v>50-64 vuotta, n=236</c:v>
                </c:pt>
                <c:pt idx="9">
                  <c:v>65-79 vuotta, n=281</c:v>
                </c:pt>
              </c:strCache>
            </c:strRef>
          </c:cat>
          <c:val>
            <c:numRef>
              <c:f>Taul1!$E$5:$E$14</c:f>
              <c:numCache>
                <c:formatCode>General</c:formatCode>
                <c:ptCount val="10"/>
                <c:pt idx="0">
                  <c:v>0.43160999999999999</c:v>
                </c:pt>
                <c:pt idx="2">
                  <c:v>0.43953999999999999</c:v>
                </c:pt>
                <c:pt idx="3">
                  <c:v>0.42366999999999999</c:v>
                </c:pt>
                <c:pt idx="6">
                  <c:v>0.30558999999999997</c:v>
                </c:pt>
                <c:pt idx="9">
                  <c:v>1.80481</c:v>
                </c:pt>
              </c:numCache>
            </c:numRef>
          </c:val>
          <c:extLst>
            <c:ext xmlns:c16="http://schemas.microsoft.com/office/drawing/2014/chart" uri="{C3380CC4-5D6E-409C-BE32-E72D297353CC}">
              <c16:uniqueId val="{00000000-5B70-48C0-888F-FC7365AF3366}"/>
            </c:ext>
          </c:extLst>
        </c:ser>
        <c:ser>
          <c:idx val="4"/>
          <c:order val="4"/>
          <c:tx>
            <c:strRef>
              <c:f>Taul1!$F$4</c:f>
              <c:strCache>
                <c:ptCount val="1"/>
                <c:pt idx="0">
                  <c:v>En tee tällä hetkellä, enkä aio
aloittaa lähitulevaisuudessa</c:v>
                </c:pt>
              </c:strCache>
            </c:strRef>
          </c:tx>
          <c:spPr>
            <a:solidFill>
              <a:srgbClr val="C10F70"/>
            </a:solidFill>
          </c:spPr>
          <c:invertIfNegative val="0"/>
          <c:dLbls>
            <c:numFmt formatCode="#,##0" sourceLinked="0"/>
            <c:spPr>
              <a:noFill/>
              <a:ln>
                <a:noFill/>
              </a:ln>
              <a:effectLst/>
            </c:spPr>
            <c:txPr>
              <a:bodyPr wrap="square" lIns="38100" tIns="19050" rIns="38100" bIns="19050" anchor="ctr">
                <a:spAutoFit/>
              </a:bodyPr>
              <a:lstStyle/>
              <a:p>
                <a:pP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Taul1!$A$5:$A$14</c:f>
              <c:strCache>
                <c:ptCount val="10"/>
                <c:pt idx="0">
                  <c:v>Kaikki, n=1094</c:v>
                </c:pt>
                <c:pt idx="1">
                  <c:v>SUKUPUOLI</c:v>
                </c:pt>
                <c:pt idx="2">
                  <c:v>Mies, n=516</c:v>
                </c:pt>
                <c:pt idx="3">
                  <c:v>Nainen, n=578</c:v>
                </c:pt>
                <c:pt idx="4">
                  <c:v>IKÄRYHMÄ</c:v>
                </c:pt>
                <c:pt idx="5">
                  <c:v>15-24 vuotta, n=96</c:v>
                </c:pt>
                <c:pt idx="6">
                  <c:v>25-34 vuotta, n=218</c:v>
                </c:pt>
                <c:pt idx="7">
                  <c:v>35-49 vuotta, n=263</c:v>
                </c:pt>
                <c:pt idx="8">
                  <c:v>50-64 vuotta, n=236</c:v>
                </c:pt>
                <c:pt idx="9">
                  <c:v>65-79 vuotta, n=281</c:v>
                </c:pt>
              </c:strCache>
            </c:strRef>
          </c:cat>
          <c:val>
            <c:numRef>
              <c:f>Taul1!$F$5:$F$14</c:f>
              <c:numCache>
                <c:formatCode>General</c:formatCode>
                <c:ptCount val="10"/>
                <c:pt idx="0">
                  <c:v>28.877359999999999</c:v>
                </c:pt>
                <c:pt idx="2">
                  <c:v>29.05331</c:v>
                </c:pt>
                <c:pt idx="3">
                  <c:v>28.701509999999999</c:v>
                </c:pt>
                <c:pt idx="5">
                  <c:v>25.392389999999999</c:v>
                </c:pt>
                <c:pt idx="6">
                  <c:v>26.750599999999999</c:v>
                </c:pt>
                <c:pt idx="7">
                  <c:v>22.88579</c:v>
                </c:pt>
                <c:pt idx="8">
                  <c:v>31.575949999999999</c:v>
                </c:pt>
                <c:pt idx="9">
                  <c:v>36.308450000000001</c:v>
                </c:pt>
              </c:numCache>
            </c:numRef>
          </c:val>
          <c:extLst>
            <c:ext xmlns:c16="http://schemas.microsoft.com/office/drawing/2014/chart" uri="{C3380CC4-5D6E-409C-BE32-E72D297353CC}">
              <c16:uniqueId val="{00000000-F9C9-4617-95F3-CCF6631FA0D3}"/>
            </c:ext>
          </c:extLst>
        </c:ser>
        <c:dLbls>
          <c:showLegendKey val="0"/>
          <c:showVal val="0"/>
          <c:showCatName val="0"/>
          <c:showSerName val="0"/>
          <c:showPercent val="0"/>
          <c:showBubbleSize val="0"/>
        </c:dLbls>
        <c:gapWidth val="30"/>
        <c:overlap val="100"/>
        <c:axId val="485419376"/>
        <c:axId val="485417136"/>
      </c:barChart>
      <c:catAx>
        <c:axId val="485419376"/>
        <c:scaling>
          <c:orientation val="maxMin"/>
        </c:scaling>
        <c:delete val="0"/>
        <c:axPos val="l"/>
        <c:numFmt formatCode="General" sourceLinked="0"/>
        <c:majorTickMark val="none"/>
        <c:minorTickMark val="none"/>
        <c:tickLblPos val="low"/>
        <c:spPr>
          <a:ln>
            <a:noFill/>
          </a:ln>
        </c:spPr>
        <c:txPr>
          <a:bodyPr/>
          <a:lstStyle/>
          <a:p>
            <a:pPr>
              <a:defRPr>
                <a:solidFill>
                  <a:srgbClr val="262626"/>
                </a:solidFill>
                <a:latin typeface="Calibri" panose="020F0502020204030204" pitchFamily="34" charset="0"/>
                <a:cs typeface="Arial" panose="020B0604020202020204" pitchFamily="34" charset="0"/>
              </a:defRPr>
            </a:pPr>
            <a:endParaRPr lang="fi-FI"/>
          </a:p>
        </c:txPr>
        <c:crossAx val="485417136"/>
        <c:crosses val="autoZero"/>
        <c:auto val="1"/>
        <c:lblAlgn val="ctr"/>
        <c:lblOffset val="100"/>
        <c:tickLblSkip val="1"/>
        <c:noMultiLvlLbl val="0"/>
      </c:catAx>
      <c:valAx>
        <c:axId val="485417136"/>
        <c:scaling>
          <c:orientation val="minMax"/>
          <c:max val="100.01"/>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758663153077809"/>
              <c:y val="0.9454249322195537"/>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fi-FI"/>
          </a:p>
        </c:txPr>
        <c:crossAx val="485419376"/>
        <c:crosses val="autoZero"/>
        <c:crossBetween val="between"/>
        <c:majorUnit val="10"/>
        <c:minorUnit val="1"/>
      </c:valAx>
      <c:spPr>
        <a:ln>
          <a:noFill/>
        </a:ln>
      </c:spPr>
    </c:plotArea>
    <c:legend>
      <c:legendPos val="t"/>
      <c:layout>
        <c:manualLayout>
          <c:xMode val="edge"/>
          <c:yMode val="edge"/>
          <c:x val="0.13767530572606565"/>
          <c:y val="2.5514526201466197E-2"/>
          <c:w val="0.82679784728160477"/>
          <c:h val="9.0204473777647814E-2"/>
        </c:manualLayout>
      </c:layout>
      <c:overlay val="0"/>
      <c:txPr>
        <a:bodyPr/>
        <a:lstStyle/>
        <a:p>
          <a:pPr>
            <a:defRPr sz="1100">
              <a:solidFill>
                <a:srgbClr val="262626"/>
              </a:solidFill>
              <a:latin typeface="Calibri" panose="020F0502020204030204" pitchFamily="34" charset="0"/>
              <a:cs typeface="Arial" panose="020B0604020202020204" pitchFamily="34" charset="0"/>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892147918328942"/>
          <c:y val="0.1264984641769068"/>
          <c:w val="0.76468969638787077"/>
          <c:h val="0.80794874643558123"/>
        </c:manualLayout>
      </c:layout>
      <c:barChart>
        <c:barDir val="bar"/>
        <c:grouping val="stacked"/>
        <c:varyColors val="0"/>
        <c:ser>
          <c:idx val="0"/>
          <c:order val="0"/>
          <c:tx>
            <c:strRef>
              <c:f>Taul1!$B$4</c:f>
              <c:strCache>
                <c:ptCount val="1"/>
                <c:pt idx="0">
                  <c:v>Etänä netissä
tai puhelimitse</c:v>
                </c:pt>
              </c:strCache>
            </c:strRef>
          </c:tx>
          <c:spPr>
            <a:solidFill>
              <a:srgbClr val="4A7040"/>
            </a:solidFill>
            <a:ln>
              <a:noFill/>
            </a:ln>
          </c:spPr>
          <c:invertIfNegative val="0"/>
          <c:dLbls>
            <c:numFmt formatCode="#,##0" sourceLinked="0"/>
            <c:spPr>
              <a:noFill/>
              <a:ln>
                <a:noFill/>
              </a:ln>
              <a:effectLst/>
            </c:spPr>
            <c:txPr>
              <a:bodyPr/>
              <a:lstStyle/>
              <a:p>
                <a:pPr>
                  <a:defRPr b="0">
                    <a:solidFill>
                      <a:schemeClr val="bg1"/>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Taul1!$A$5:$A$14</c:f>
              <c:strCache>
                <c:ptCount val="10"/>
                <c:pt idx="0">
                  <c:v>Kaikki, n=782</c:v>
                </c:pt>
                <c:pt idx="1">
                  <c:v>SUKUPUOLI</c:v>
                </c:pt>
                <c:pt idx="2">
                  <c:v>Mies, n=362</c:v>
                </c:pt>
                <c:pt idx="3">
                  <c:v>Nainen, n=420</c:v>
                </c:pt>
                <c:pt idx="4">
                  <c:v>IKÄRYHMÄ</c:v>
                </c:pt>
                <c:pt idx="5">
                  <c:v>15-24 vuotta, n=72</c:v>
                </c:pt>
                <c:pt idx="6">
                  <c:v>25-34 vuotta, n=161</c:v>
                </c:pt>
                <c:pt idx="7">
                  <c:v>35-49 vuotta, n=203</c:v>
                </c:pt>
                <c:pt idx="8">
                  <c:v>50-64 vuotta, n=160</c:v>
                </c:pt>
                <c:pt idx="9">
                  <c:v>65-79 vuotta, n=186</c:v>
                </c:pt>
              </c:strCache>
            </c:strRef>
          </c:cat>
          <c:val>
            <c:numRef>
              <c:f>Taul1!$B$5:$B$14</c:f>
              <c:numCache>
                <c:formatCode>General</c:formatCode>
                <c:ptCount val="10"/>
                <c:pt idx="0">
                  <c:v>10.811730000000001</c:v>
                </c:pt>
                <c:pt idx="2">
                  <c:v>7.4562600000000003</c:v>
                </c:pt>
                <c:pt idx="3">
                  <c:v>14.14776</c:v>
                </c:pt>
                <c:pt idx="5">
                  <c:v>6.3694499999999996</c:v>
                </c:pt>
                <c:pt idx="6">
                  <c:v>14.47978</c:v>
                </c:pt>
                <c:pt idx="7">
                  <c:v>11.37778</c:v>
                </c:pt>
                <c:pt idx="8">
                  <c:v>9.8432700000000004</c:v>
                </c:pt>
                <c:pt idx="9">
                  <c:v>11.52732</c:v>
                </c:pt>
              </c:numCache>
            </c:numRef>
          </c:val>
          <c:extLst>
            <c:ext xmlns:c16="http://schemas.microsoft.com/office/drawing/2014/chart" uri="{C3380CC4-5D6E-409C-BE32-E72D297353CC}">
              <c16:uniqueId val="{00000000-6D36-4774-B6AB-0202421678B8}"/>
            </c:ext>
          </c:extLst>
        </c:ser>
        <c:ser>
          <c:idx val="1"/>
          <c:order val="1"/>
          <c:tx>
            <c:strRef>
              <c:f>Taul1!$C$4</c:f>
              <c:strCache>
                <c:ptCount val="1"/>
                <c:pt idx="0">
                  <c:v>Kasvotusten</c:v>
                </c:pt>
              </c:strCache>
            </c:strRef>
          </c:tx>
          <c:spPr>
            <a:solidFill>
              <a:srgbClr val="70AD47"/>
            </a:solidFill>
            <a:ln>
              <a:noFill/>
            </a:ln>
          </c:spPr>
          <c:invertIfNegative val="0"/>
          <c:dLbls>
            <c:numFmt formatCode="#,##0" sourceLinked="0"/>
            <c:spPr>
              <a:noFill/>
              <a:ln>
                <a:noFill/>
              </a:ln>
              <a:effectLst/>
            </c:spPr>
            <c:txPr>
              <a:bodyPr/>
              <a:lstStyle/>
              <a:p>
                <a:pPr>
                  <a:defRPr b="0">
                    <a:solidFill>
                      <a:srgbClr val="262626"/>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Taul1!$A$5:$A$14</c:f>
              <c:strCache>
                <c:ptCount val="10"/>
                <c:pt idx="0">
                  <c:v>Kaikki, n=782</c:v>
                </c:pt>
                <c:pt idx="1">
                  <c:v>SUKUPUOLI</c:v>
                </c:pt>
                <c:pt idx="2">
                  <c:v>Mies, n=362</c:v>
                </c:pt>
                <c:pt idx="3">
                  <c:v>Nainen, n=420</c:v>
                </c:pt>
                <c:pt idx="4">
                  <c:v>IKÄRYHMÄ</c:v>
                </c:pt>
                <c:pt idx="5">
                  <c:v>15-24 vuotta, n=72</c:v>
                </c:pt>
                <c:pt idx="6">
                  <c:v>25-34 vuotta, n=161</c:v>
                </c:pt>
                <c:pt idx="7">
                  <c:v>35-49 vuotta, n=203</c:v>
                </c:pt>
                <c:pt idx="8">
                  <c:v>50-64 vuotta, n=160</c:v>
                </c:pt>
                <c:pt idx="9">
                  <c:v>65-79 vuotta, n=186</c:v>
                </c:pt>
              </c:strCache>
            </c:strRef>
          </c:cat>
          <c:val>
            <c:numRef>
              <c:f>Taul1!$C$5:$C$14</c:f>
              <c:numCache>
                <c:formatCode>General</c:formatCode>
                <c:ptCount val="10"/>
                <c:pt idx="0">
                  <c:v>56.05227</c:v>
                </c:pt>
                <c:pt idx="2">
                  <c:v>60.2502</c:v>
                </c:pt>
                <c:pt idx="3">
                  <c:v>51.87867</c:v>
                </c:pt>
                <c:pt idx="5">
                  <c:v>57.573830000000001</c:v>
                </c:pt>
                <c:pt idx="6">
                  <c:v>53.783920000000002</c:v>
                </c:pt>
                <c:pt idx="7">
                  <c:v>52.161850000000001</c:v>
                </c:pt>
                <c:pt idx="8">
                  <c:v>62.27102</c:v>
                </c:pt>
                <c:pt idx="9">
                  <c:v>54.164999999999999</c:v>
                </c:pt>
              </c:numCache>
            </c:numRef>
          </c:val>
          <c:extLst>
            <c:ext xmlns:c16="http://schemas.microsoft.com/office/drawing/2014/chart" uri="{C3380CC4-5D6E-409C-BE32-E72D297353CC}">
              <c16:uniqueId val="{00000001-6D36-4774-B6AB-0202421678B8}"/>
            </c:ext>
          </c:extLst>
        </c:ser>
        <c:ser>
          <c:idx val="2"/>
          <c:order val="2"/>
          <c:tx>
            <c:strRef>
              <c:f>Taul1!$D$4</c:f>
              <c:strCache>
                <c:ptCount val="1"/>
                <c:pt idx="0">
                  <c:v>Molempia
yhtä paljon</c:v>
                </c:pt>
              </c:strCache>
            </c:strRef>
          </c:tx>
          <c:spPr>
            <a:solidFill>
              <a:srgbClr val="B9E6FD"/>
            </a:solidFill>
            <a:ln>
              <a:noFill/>
            </a:ln>
          </c:spPr>
          <c:invertIfNegative val="0"/>
          <c:dPt>
            <c:idx val="5"/>
            <c:invertIfNegative val="0"/>
            <c:bubble3D val="0"/>
            <c:extLst>
              <c:ext xmlns:c16="http://schemas.microsoft.com/office/drawing/2014/chart" uri="{C3380CC4-5D6E-409C-BE32-E72D297353CC}">
                <c16:uniqueId val="{00000002-6D36-4774-B6AB-0202421678B8}"/>
              </c:ext>
            </c:extLst>
          </c:dPt>
          <c:dLbls>
            <c:numFmt formatCode="#,##0" sourceLinked="0"/>
            <c:spPr>
              <a:noFill/>
              <a:ln>
                <a:noFill/>
              </a:ln>
              <a:effectLst/>
            </c:spPr>
            <c:txPr>
              <a:bodyPr/>
              <a:lstStyle/>
              <a:p>
                <a:pPr>
                  <a:defRPr b="0">
                    <a:solidFill>
                      <a:srgbClr val="262626"/>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Taul1!$A$5:$A$14</c:f>
              <c:strCache>
                <c:ptCount val="10"/>
                <c:pt idx="0">
                  <c:v>Kaikki, n=782</c:v>
                </c:pt>
                <c:pt idx="1">
                  <c:v>SUKUPUOLI</c:v>
                </c:pt>
                <c:pt idx="2">
                  <c:v>Mies, n=362</c:v>
                </c:pt>
                <c:pt idx="3">
                  <c:v>Nainen, n=420</c:v>
                </c:pt>
                <c:pt idx="4">
                  <c:v>IKÄRYHMÄ</c:v>
                </c:pt>
                <c:pt idx="5">
                  <c:v>15-24 vuotta, n=72</c:v>
                </c:pt>
                <c:pt idx="6">
                  <c:v>25-34 vuotta, n=161</c:v>
                </c:pt>
                <c:pt idx="7">
                  <c:v>35-49 vuotta, n=203</c:v>
                </c:pt>
                <c:pt idx="8">
                  <c:v>50-64 vuotta, n=160</c:v>
                </c:pt>
                <c:pt idx="9">
                  <c:v>65-79 vuotta, n=186</c:v>
                </c:pt>
              </c:strCache>
            </c:strRef>
          </c:cat>
          <c:val>
            <c:numRef>
              <c:f>Taul1!$D$5:$D$14</c:f>
              <c:numCache>
                <c:formatCode>General</c:formatCode>
                <c:ptCount val="10"/>
                <c:pt idx="0">
                  <c:v>33.136000000000003</c:v>
                </c:pt>
                <c:pt idx="2">
                  <c:v>32.29354</c:v>
                </c:pt>
                <c:pt idx="3">
                  <c:v>33.973570000000002</c:v>
                </c:pt>
                <c:pt idx="5">
                  <c:v>36.056719999999999</c:v>
                </c:pt>
                <c:pt idx="6">
                  <c:v>31.7363</c:v>
                </c:pt>
                <c:pt idx="7">
                  <c:v>36.460369999999998</c:v>
                </c:pt>
                <c:pt idx="8">
                  <c:v>27.88571</c:v>
                </c:pt>
                <c:pt idx="9">
                  <c:v>34.307679999999998</c:v>
                </c:pt>
              </c:numCache>
            </c:numRef>
          </c:val>
          <c:extLst>
            <c:ext xmlns:c16="http://schemas.microsoft.com/office/drawing/2014/chart" uri="{C3380CC4-5D6E-409C-BE32-E72D297353CC}">
              <c16:uniqueId val="{00000003-6D36-4774-B6AB-0202421678B8}"/>
            </c:ext>
          </c:extLst>
        </c:ser>
        <c:dLbls>
          <c:showLegendKey val="0"/>
          <c:showVal val="0"/>
          <c:showCatName val="0"/>
          <c:showSerName val="0"/>
          <c:showPercent val="0"/>
          <c:showBubbleSize val="0"/>
        </c:dLbls>
        <c:gapWidth val="30"/>
        <c:overlap val="100"/>
        <c:axId val="485419376"/>
        <c:axId val="485417136"/>
      </c:barChart>
      <c:catAx>
        <c:axId val="485419376"/>
        <c:scaling>
          <c:orientation val="maxMin"/>
        </c:scaling>
        <c:delete val="0"/>
        <c:axPos val="l"/>
        <c:numFmt formatCode="General" sourceLinked="0"/>
        <c:majorTickMark val="none"/>
        <c:minorTickMark val="none"/>
        <c:tickLblPos val="low"/>
        <c:spPr>
          <a:ln>
            <a:noFill/>
          </a:ln>
        </c:spPr>
        <c:txPr>
          <a:bodyPr/>
          <a:lstStyle/>
          <a:p>
            <a:pPr>
              <a:defRPr>
                <a:solidFill>
                  <a:srgbClr val="262626"/>
                </a:solidFill>
                <a:latin typeface="Calibri" panose="020F0502020204030204" pitchFamily="34" charset="0"/>
                <a:cs typeface="Arial" panose="020B0604020202020204" pitchFamily="34" charset="0"/>
              </a:defRPr>
            </a:pPr>
            <a:endParaRPr lang="fi-FI"/>
          </a:p>
        </c:txPr>
        <c:crossAx val="485417136"/>
        <c:crosses val="autoZero"/>
        <c:auto val="1"/>
        <c:lblAlgn val="ctr"/>
        <c:lblOffset val="100"/>
        <c:tickLblSkip val="1"/>
        <c:noMultiLvlLbl val="0"/>
      </c:catAx>
      <c:valAx>
        <c:axId val="485417136"/>
        <c:scaling>
          <c:orientation val="minMax"/>
          <c:max val="100.01"/>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758663153077809"/>
              <c:y val="0.9454249322195537"/>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fi-FI"/>
          </a:p>
        </c:txPr>
        <c:crossAx val="485419376"/>
        <c:crosses val="autoZero"/>
        <c:crossBetween val="between"/>
        <c:majorUnit val="10"/>
        <c:minorUnit val="1"/>
      </c:valAx>
      <c:spPr>
        <a:ln>
          <a:noFill/>
        </a:ln>
      </c:spPr>
    </c:plotArea>
    <c:legend>
      <c:legendPos val="t"/>
      <c:layout>
        <c:manualLayout>
          <c:xMode val="edge"/>
          <c:yMode val="edge"/>
          <c:x val="0.19903985962190734"/>
          <c:y val="3.0819565989264604E-2"/>
          <c:w val="0.76216581526421023"/>
          <c:h val="8.2214540821654594E-2"/>
        </c:manualLayout>
      </c:layout>
      <c:overlay val="0"/>
      <c:txPr>
        <a:bodyPr/>
        <a:lstStyle/>
        <a:p>
          <a:pPr>
            <a:defRPr>
              <a:solidFill>
                <a:srgbClr val="262626"/>
              </a:solidFill>
              <a:latin typeface="Calibri" panose="020F0502020204030204" pitchFamily="34" charset="0"/>
              <a:cs typeface="Arial" panose="020B0604020202020204" pitchFamily="34" charset="0"/>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892147918328942"/>
          <c:y val="0.1264984641769068"/>
          <c:w val="0.76468969638787077"/>
          <c:h val="0.80794874643558123"/>
        </c:manualLayout>
      </c:layout>
      <c:barChart>
        <c:barDir val="bar"/>
        <c:grouping val="stacked"/>
        <c:varyColors val="0"/>
        <c:ser>
          <c:idx val="0"/>
          <c:order val="0"/>
          <c:tx>
            <c:strRef>
              <c:f>Taul1!$B$4</c:f>
              <c:strCache>
                <c:ptCount val="1"/>
                <c:pt idx="0">
                  <c:v>Jonkin yhteisön
organisoimana</c:v>
                </c:pt>
              </c:strCache>
            </c:strRef>
          </c:tx>
          <c:spPr>
            <a:solidFill>
              <a:srgbClr val="4A7040"/>
            </a:solidFill>
            <a:ln>
              <a:noFill/>
            </a:ln>
          </c:spPr>
          <c:invertIfNegative val="0"/>
          <c:dLbls>
            <c:numFmt formatCode="#,##0" sourceLinked="0"/>
            <c:spPr>
              <a:noFill/>
              <a:ln>
                <a:noFill/>
              </a:ln>
              <a:effectLst/>
            </c:spPr>
            <c:txPr>
              <a:bodyPr/>
              <a:lstStyle/>
              <a:p>
                <a:pPr>
                  <a:defRPr b="0">
                    <a:solidFill>
                      <a:schemeClr val="bg1"/>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Taul1!$A$5:$A$14</c:f>
              <c:strCache>
                <c:ptCount val="10"/>
                <c:pt idx="0">
                  <c:v>Kaikki, n=782</c:v>
                </c:pt>
                <c:pt idx="1">
                  <c:v>SUKUPUOLI</c:v>
                </c:pt>
                <c:pt idx="2">
                  <c:v>Mies, n=362</c:v>
                </c:pt>
                <c:pt idx="3">
                  <c:v>Nainen, n=420</c:v>
                </c:pt>
                <c:pt idx="4">
                  <c:v>IKÄRYHMÄ</c:v>
                </c:pt>
                <c:pt idx="5">
                  <c:v>15-24 vuotta, n=72</c:v>
                </c:pt>
                <c:pt idx="6">
                  <c:v>25-34 vuotta, n=161</c:v>
                </c:pt>
                <c:pt idx="7">
                  <c:v>35-49 vuotta, n=203</c:v>
                </c:pt>
                <c:pt idx="8">
                  <c:v>50-64 vuotta, n=160</c:v>
                </c:pt>
                <c:pt idx="9">
                  <c:v>65-79 vuotta, n=186</c:v>
                </c:pt>
              </c:strCache>
            </c:strRef>
          </c:cat>
          <c:val>
            <c:numRef>
              <c:f>Taul1!$B$5:$B$14</c:f>
              <c:numCache>
                <c:formatCode>General</c:formatCode>
                <c:ptCount val="10"/>
                <c:pt idx="0">
                  <c:v>54.637709999999998</c:v>
                </c:pt>
                <c:pt idx="2">
                  <c:v>51.756279999999997</c:v>
                </c:pt>
                <c:pt idx="3">
                  <c:v>57.502429999999997</c:v>
                </c:pt>
                <c:pt idx="5">
                  <c:v>64.753770000000003</c:v>
                </c:pt>
                <c:pt idx="6">
                  <c:v>45.77646</c:v>
                </c:pt>
                <c:pt idx="7">
                  <c:v>58.160029999999999</c:v>
                </c:pt>
                <c:pt idx="8">
                  <c:v>51.605150000000002</c:v>
                </c:pt>
                <c:pt idx="9">
                  <c:v>53.637479999999996</c:v>
                </c:pt>
              </c:numCache>
            </c:numRef>
          </c:val>
          <c:extLst>
            <c:ext xmlns:c16="http://schemas.microsoft.com/office/drawing/2014/chart" uri="{C3380CC4-5D6E-409C-BE32-E72D297353CC}">
              <c16:uniqueId val="{00000000-6D36-4774-B6AB-0202421678B8}"/>
            </c:ext>
          </c:extLst>
        </c:ser>
        <c:ser>
          <c:idx val="1"/>
          <c:order val="1"/>
          <c:tx>
            <c:strRef>
              <c:f>Taul1!$C$4</c:f>
              <c:strCache>
                <c:ptCount val="1"/>
                <c:pt idx="0">
                  <c:v>Vapaasti
organisoituen</c:v>
                </c:pt>
              </c:strCache>
            </c:strRef>
          </c:tx>
          <c:spPr>
            <a:solidFill>
              <a:srgbClr val="70AD47"/>
            </a:solidFill>
            <a:ln>
              <a:noFill/>
            </a:ln>
          </c:spPr>
          <c:invertIfNegative val="0"/>
          <c:dLbls>
            <c:numFmt formatCode="#,##0" sourceLinked="0"/>
            <c:spPr>
              <a:noFill/>
              <a:ln>
                <a:noFill/>
              </a:ln>
              <a:effectLst/>
            </c:spPr>
            <c:txPr>
              <a:bodyPr/>
              <a:lstStyle/>
              <a:p>
                <a:pPr>
                  <a:defRPr b="0">
                    <a:solidFill>
                      <a:srgbClr val="262626"/>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Taul1!$A$5:$A$14</c:f>
              <c:strCache>
                <c:ptCount val="10"/>
                <c:pt idx="0">
                  <c:v>Kaikki, n=782</c:v>
                </c:pt>
                <c:pt idx="1">
                  <c:v>SUKUPUOLI</c:v>
                </c:pt>
                <c:pt idx="2">
                  <c:v>Mies, n=362</c:v>
                </c:pt>
                <c:pt idx="3">
                  <c:v>Nainen, n=420</c:v>
                </c:pt>
                <c:pt idx="4">
                  <c:v>IKÄRYHMÄ</c:v>
                </c:pt>
                <c:pt idx="5">
                  <c:v>15-24 vuotta, n=72</c:v>
                </c:pt>
                <c:pt idx="6">
                  <c:v>25-34 vuotta, n=161</c:v>
                </c:pt>
                <c:pt idx="7">
                  <c:v>35-49 vuotta, n=203</c:v>
                </c:pt>
                <c:pt idx="8">
                  <c:v>50-64 vuotta, n=160</c:v>
                </c:pt>
                <c:pt idx="9">
                  <c:v>65-79 vuotta, n=186</c:v>
                </c:pt>
              </c:strCache>
            </c:strRef>
          </c:cat>
          <c:val>
            <c:numRef>
              <c:f>Taul1!$C$5:$C$14</c:f>
              <c:numCache>
                <c:formatCode>General</c:formatCode>
                <c:ptCount val="10"/>
                <c:pt idx="0">
                  <c:v>18.624459999999999</c:v>
                </c:pt>
                <c:pt idx="2">
                  <c:v>22.775880000000001</c:v>
                </c:pt>
                <c:pt idx="3">
                  <c:v>14.497109999999999</c:v>
                </c:pt>
                <c:pt idx="5">
                  <c:v>5.2138099999999996</c:v>
                </c:pt>
                <c:pt idx="6">
                  <c:v>15.438190000000001</c:v>
                </c:pt>
                <c:pt idx="7">
                  <c:v>15.56706</c:v>
                </c:pt>
                <c:pt idx="8">
                  <c:v>23.35971</c:v>
                </c:pt>
                <c:pt idx="9">
                  <c:v>30.324470000000002</c:v>
                </c:pt>
              </c:numCache>
            </c:numRef>
          </c:val>
          <c:extLst>
            <c:ext xmlns:c16="http://schemas.microsoft.com/office/drawing/2014/chart" uri="{C3380CC4-5D6E-409C-BE32-E72D297353CC}">
              <c16:uniqueId val="{00000001-6D36-4774-B6AB-0202421678B8}"/>
            </c:ext>
          </c:extLst>
        </c:ser>
        <c:ser>
          <c:idx val="2"/>
          <c:order val="2"/>
          <c:tx>
            <c:strRef>
              <c:f>Taul1!$D$4</c:f>
              <c:strCache>
                <c:ptCount val="1"/>
                <c:pt idx="0">
                  <c:v>En tiedä</c:v>
                </c:pt>
              </c:strCache>
            </c:strRef>
          </c:tx>
          <c:spPr>
            <a:solidFill>
              <a:srgbClr val="E1E1E1"/>
            </a:solidFill>
            <a:ln>
              <a:noFill/>
            </a:ln>
          </c:spPr>
          <c:invertIfNegative val="0"/>
          <c:dPt>
            <c:idx val="5"/>
            <c:invertIfNegative val="0"/>
            <c:bubble3D val="0"/>
            <c:extLst>
              <c:ext xmlns:c16="http://schemas.microsoft.com/office/drawing/2014/chart" uri="{C3380CC4-5D6E-409C-BE32-E72D297353CC}">
                <c16:uniqueId val="{00000002-6D36-4774-B6AB-0202421678B8}"/>
              </c:ext>
            </c:extLst>
          </c:dPt>
          <c:dLbls>
            <c:numFmt formatCode="#,##0" sourceLinked="0"/>
            <c:spPr>
              <a:noFill/>
              <a:ln>
                <a:noFill/>
              </a:ln>
              <a:effectLst/>
            </c:spPr>
            <c:txPr>
              <a:bodyPr/>
              <a:lstStyle/>
              <a:p>
                <a:pPr>
                  <a:defRPr b="0">
                    <a:solidFill>
                      <a:srgbClr val="262626"/>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Taul1!$A$5:$A$14</c:f>
              <c:strCache>
                <c:ptCount val="10"/>
                <c:pt idx="0">
                  <c:v>Kaikki, n=782</c:v>
                </c:pt>
                <c:pt idx="1">
                  <c:v>SUKUPUOLI</c:v>
                </c:pt>
                <c:pt idx="2">
                  <c:v>Mies, n=362</c:v>
                </c:pt>
                <c:pt idx="3">
                  <c:v>Nainen, n=420</c:v>
                </c:pt>
                <c:pt idx="4">
                  <c:v>IKÄRYHMÄ</c:v>
                </c:pt>
                <c:pt idx="5">
                  <c:v>15-24 vuotta, n=72</c:v>
                </c:pt>
                <c:pt idx="6">
                  <c:v>25-34 vuotta, n=161</c:v>
                </c:pt>
                <c:pt idx="7">
                  <c:v>35-49 vuotta, n=203</c:v>
                </c:pt>
                <c:pt idx="8">
                  <c:v>50-64 vuotta, n=160</c:v>
                </c:pt>
                <c:pt idx="9">
                  <c:v>65-79 vuotta, n=186</c:v>
                </c:pt>
              </c:strCache>
            </c:strRef>
          </c:cat>
          <c:val>
            <c:numRef>
              <c:f>Taul1!$D$5:$D$14</c:f>
              <c:numCache>
                <c:formatCode>General</c:formatCode>
                <c:ptCount val="10"/>
                <c:pt idx="0">
                  <c:v>26.737829999999999</c:v>
                </c:pt>
                <c:pt idx="2">
                  <c:v>25.467849999999999</c:v>
                </c:pt>
                <c:pt idx="3">
                  <c:v>28.000450000000001</c:v>
                </c:pt>
                <c:pt idx="5">
                  <c:v>30.032419999999998</c:v>
                </c:pt>
                <c:pt idx="6">
                  <c:v>38.785350000000001</c:v>
                </c:pt>
                <c:pt idx="7">
                  <c:v>26.27291</c:v>
                </c:pt>
                <c:pt idx="8">
                  <c:v>25.035139999999998</c:v>
                </c:pt>
                <c:pt idx="9">
                  <c:v>16.038049999999998</c:v>
                </c:pt>
              </c:numCache>
            </c:numRef>
          </c:val>
          <c:extLst>
            <c:ext xmlns:c16="http://schemas.microsoft.com/office/drawing/2014/chart" uri="{C3380CC4-5D6E-409C-BE32-E72D297353CC}">
              <c16:uniqueId val="{00000003-6D36-4774-B6AB-0202421678B8}"/>
            </c:ext>
          </c:extLst>
        </c:ser>
        <c:dLbls>
          <c:showLegendKey val="0"/>
          <c:showVal val="0"/>
          <c:showCatName val="0"/>
          <c:showSerName val="0"/>
          <c:showPercent val="0"/>
          <c:showBubbleSize val="0"/>
        </c:dLbls>
        <c:gapWidth val="30"/>
        <c:overlap val="100"/>
        <c:axId val="485419376"/>
        <c:axId val="485417136"/>
      </c:barChart>
      <c:catAx>
        <c:axId val="485419376"/>
        <c:scaling>
          <c:orientation val="maxMin"/>
        </c:scaling>
        <c:delete val="0"/>
        <c:axPos val="l"/>
        <c:numFmt formatCode="General" sourceLinked="0"/>
        <c:majorTickMark val="none"/>
        <c:minorTickMark val="none"/>
        <c:tickLblPos val="low"/>
        <c:spPr>
          <a:ln>
            <a:noFill/>
          </a:ln>
        </c:spPr>
        <c:txPr>
          <a:bodyPr/>
          <a:lstStyle/>
          <a:p>
            <a:pPr>
              <a:defRPr>
                <a:solidFill>
                  <a:srgbClr val="262626"/>
                </a:solidFill>
                <a:latin typeface="Calibri" panose="020F0502020204030204" pitchFamily="34" charset="0"/>
                <a:cs typeface="Arial" panose="020B0604020202020204" pitchFamily="34" charset="0"/>
              </a:defRPr>
            </a:pPr>
            <a:endParaRPr lang="fi-FI"/>
          </a:p>
        </c:txPr>
        <c:crossAx val="485417136"/>
        <c:crosses val="autoZero"/>
        <c:auto val="1"/>
        <c:lblAlgn val="ctr"/>
        <c:lblOffset val="100"/>
        <c:tickLblSkip val="1"/>
        <c:noMultiLvlLbl val="0"/>
      </c:catAx>
      <c:valAx>
        <c:axId val="485417136"/>
        <c:scaling>
          <c:orientation val="minMax"/>
          <c:max val="100.01"/>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758663153077809"/>
              <c:y val="0.9454249322195537"/>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fi-FI"/>
          </a:p>
        </c:txPr>
        <c:crossAx val="485419376"/>
        <c:crosses val="autoZero"/>
        <c:crossBetween val="between"/>
        <c:majorUnit val="10"/>
        <c:minorUnit val="1"/>
      </c:valAx>
      <c:spPr>
        <a:ln>
          <a:noFill/>
        </a:ln>
      </c:spPr>
    </c:plotArea>
    <c:legend>
      <c:legendPos val="t"/>
      <c:layout>
        <c:manualLayout>
          <c:xMode val="edge"/>
          <c:yMode val="edge"/>
          <c:x val="0.19903985962190734"/>
          <c:y val="3.0819565989264604E-2"/>
          <c:w val="0.76216581526421023"/>
          <c:h val="8.2214540821654594E-2"/>
        </c:manualLayout>
      </c:layout>
      <c:overlay val="0"/>
      <c:txPr>
        <a:bodyPr/>
        <a:lstStyle/>
        <a:p>
          <a:pPr>
            <a:defRPr>
              <a:solidFill>
                <a:srgbClr val="262626"/>
              </a:solidFill>
              <a:latin typeface="Calibri" panose="020F0502020204030204" pitchFamily="34" charset="0"/>
              <a:cs typeface="Arial" panose="020B0604020202020204" pitchFamily="34" charset="0"/>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892147918328942"/>
          <c:y val="0.1264984641769068"/>
          <c:w val="0.76468969638787077"/>
          <c:h val="0.80794874643558123"/>
        </c:manualLayout>
      </c:layout>
      <c:barChart>
        <c:barDir val="bar"/>
        <c:grouping val="stacked"/>
        <c:varyColors val="0"/>
        <c:ser>
          <c:idx val="0"/>
          <c:order val="0"/>
          <c:tx>
            <c:strRef>
              <c:f>Taul1!$B$4</c:f>
              <c:strCache>
                <c:ptCount val="1"/>
                <c:pt idx="0">
                  <c:v>Kunnan</c:v>
                </c:pt>
              </c:strCache>
            </c:strRef>
          </c:tx>
          <c:spPr>
            <a:solidFill>
              <a:srgbClr val="4A7040"/>
            </a:solidFill>
            <a:ln>
              <a:noFill/>
            </a:ln>
          </c:spPr>
          <c:invertIfNegative val="0"/>
          <c:dLbls>
            <c:numFmt formatCode="#,##0" sourceLinked="0"/>
            <c:spPr>
              <a:noFill/>
              <a:ln>
                <a:noFill/>
              </a:ln>
              <a:effectLst/>
            </c:spPr>
            <c:txPr>
              <a:bodyPr/>
              <a:lstStyle/>
              <a:p>
                <a:pPr>
                  <a:defRPr b="0">
                    <a:solidFill>
                      <a:schemeClr val="bg1"/>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Taul1!$A$5:$A$14</c:f>
              <c:strCache>
                <c:ptCount val="10"/>
                <c:pt idx="0">
                  <c:v>Kaikki, n=426</c:v>
                </c:pt>
                <c:pt idx="1">
                  <c:v>SUKUPUOLI</c:v>
                </c:pt>
                <c:pt idx="2">
                  <c:v>Mies, n=192</c:v>
                </c:pt>
                <c:pt idx="3">
                  <c:v>Nainen, n=234</c:v>
                </c:pt>
                <c:pt idx="4">
                  <c:v>IKÄRYHMÄ</c:v>
                </c:pt>
                <c:pt idx="5">
                  <c:v>15-24 vuotta, n=44</c:v>
                </c:pt>
                <c:pt idx="6">
                  <c:v>25-34 vuotta, n=80</c:v>
                </c:pt>
                <c:pt idx="7">
                  <c:v>35-49 vuotta, n=116</c:v>
                </c:pt>
                <c:pt idx="8">
                  <c:v>50-64 vuotta, n=86</c:v>
                </c:pt>
                <c:pt idx="9">
                  <c:v>65-79 vuotta, n=100</c:v>
                </c:pt>
              </c:strCache>
            </c:strRef>
          </c:cat>
          <c:val>
            <c:numRef>
              <c:f>Taul1!$B$5:$B$14</c:f>
              <c:numCache>
                <c:formatCode>General</c:formatCode>
                <c:ptCount val="10"/>
                <c:pt idx="0">
                  <c:v>2.0960000000000001</c:v>
                </c:pt>
                <c:pt idx="2">
                  <c:v>2.2533500000000002</c:v>
                </c:pt>
                <c:pt idx="3">
                  <c:v>1.95519</c:v>
                </c:pt>
                <c:pt idx="5">
                  <c:v>1.54251</c:v>
                </c:pt>
                <c:pt idx="6">
                  <c:v>1.8013999999999999</c:v>
                </c:pt>
                <c:pt idx="7">
                  <c:v>0.90754000000000001</c:v>
                </c:pt>
                <c:pt idx="8">
                  <c:v>2.1272099999999998</c:v>
                </c:pt>
                <c:pt idx="9">
                  <c:v>4.6059099999999997</c:v>
                </c:pt>
              </c:numCache>
            </c:numRef>
          </c:val>
          <c:extLst>
            <c:ext xmlns:c16="http://schemas.microsoft.com/office/drawing/2014/chart" uri="{C3380CC4-5D6E-409C-BE32-E72D297353CC}">
              <c16:uniqueId val="{00000000-6D36-4774-B6AB-0202421678B8}"/>
            </c:ext>
          </c:extLst>
        </c:ser>
        <c:ser>
          <c:idx val="1"/>
          <c:order val="1"/>
          <c:tx>
            <c:strRef>
              <c:f>Taul1!$C$4</c:f>
              <c:strCache>
                <c:ptCount val="1"/>
                <c:pt idx="0">
                  <c:v>Ev. lut. seurakunnan</c:v>
                </c:pt>
              </c:strCache>
            </c:strRef>
          </c:tx>
          <c:spPr>
            <a:solidFill>
              <a:srgbClr val="70AD47"/>
            </a:solidFill>
            <a:ln>
              <a:noFill/>
            </a:ln>
          </c:spPr>
          <c:invertIfNegative val="0"/>
          <c:dLbls>
            <c:numFmt formatCode="#,##0" sourceLinked="0"/>
            <c:spPr>
              <a:noFill/>
              <a:ln>
                <a:noFill/>
              </a:ln>
              <a:effectLst/>
            </c:spPr>
            <c:txPr>
              <a:bodyPr/>
              <a:lstStyle/>
              <a:p>
                <a:pPr>
                  <a:defRPr b="0">
                    <a:solidFill>
                      <a:srgbClr val="262626"/>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Taul1!$A$5:$A$14</c:f>
              <c:strCache>
                <c:ptCount val="10"/>
                <c:pt idx="0">
                  <c:v>Kaikki, n=426</c:v>
                </c:pt>
                <c:pt idx="1">
                  <c:v>SUKUPUOLI</c:v>
                </c:pt>
                <c:pt idx="2">
                  <c:v>Mies, n=192</c:v>
                </c:pt>
                <c:pt idx="3">
                  <c:v>Nainen, n=234</c:v>
                </c:pt>
                <c:pt idx="4">
                  <c:v>IKÄRYHMÄ</c:v>
                </c:pt>
                <c:pt idx="5">
                  <c:v>15-24 vuotta, n=44</c:v>
                </c:pt>
                <c:pt idx="6">
                  <c:v>25-34 vuotta, n=80</c:v>
                </c:pt>
                <c:pt idx="7">
                  <c:v>35-49 vuotta, n=116</c:v>
                </c:pt>
                <c:pt idx="8">
                  <c:v>50-64 vuotta, n=86</c:v>
                </c:pt>
                <c:pt idx="9">
                  <c:v>65-79 vuotta, n=100</c:v>
                </c:pt>
              </c:strCache>
            </c:strRef>
          </c:cat>
          <c:val>
            <c:numRef>
              <c:f>Taul1!$C$5:$C$14</c:f>
              <c:numCache>
                <c:formatCode>General</c:formatCode>
                <c:ptCount val="10"/>
                <c:pt idx="0">
                  <c:v>7.3281099999999997</c:v>
                </c:pt>
                <c:pt idx="2">
                  <c:v>4.1077000000000004</c:v>
                </c:pt>
                <c:pt idx="3">
                  <c:v>10.209910000000001</c:v>
                </c:pt>
                <c:pt idx="5">
                  <c:v>13.902990000000001</c:v>
                </c:pt>
                <c:pt idx="6">
                  <c:v>3.25556</c:v>
                </c:pt>
                <c:pt idx="7">
                  <c:v>2.4397099999999998</c:v>
                </c:pt>
                <c:pt idx="8">
                  <c:v>8.0442</c:v>
                </c:pt>
                <c:pt idx="9">
                  <c:v>10.5593</c:v>
                </c:pt>
              </c:numCache>
            </c:numRef>
          </c:val>
          <c:extLst>
            <c:ext xmlns:c16="http://schemas.microsoft.com/office/drawing/2014/chart" uri="{C3380CC4-5D6E-409C-BE32-E72D297353CC}">
              <c16:uniqueId val="{00000001-6D36-4774-B6AB-0202421678B8}"/>
            </c:ext>
          </c:extLst>
        </c:ser>
        <c:ser>
          <c:idx val="2"/>
          <c:order val="2"/>
          <c:tx>
            <c:strRef>
              <c:f>Taul1!$D$4</c:f>
              <c:strCache>
                <c:ptCount val="1"/>
                <c:pt idx="0">
                  <c:v>Järjestön, yhdistyksen tai seuran</c:v>
                </c:pt>
              </c:strCache>
            </c:strRef>
          </c:tx>
          <c:spPr>
            <a:solidFill>
              <a:srgbClr val="B9E6FD"/>
            </a:solidFill>
            <a:ln>
              <a:noFill/>
            </a:ln>
          </c:spPr>
          <c:invertIfNegative val="0"/>
          <c:dPt>
            <c:idx val="5"/>
            <c:invertIfNegative val="0"/>
            <c:bubble3D val="0"/>
            <c:extLst>
              <c:ext xmlns:c16="http://schemas.microsoft.com/office/drawing/2014/chart" uri="{C3380CC4-5D6E-409C-BE32-E72D297353CC}">
                <c16:uniqueId val="{00000002-6D36-4774-B6AB-0202421678B8}"/>
              </c:ext>
            </c:extLst>
          </c:dPt>
          <c:dLbls>
            <c:numFmt formatCode="#,##0" sourceLinked="0"/>
            <c:spPr>
              <a:noFill/>
              <a:ln>
                <a:noFill/>
              </a:ln>
              <a:effectLst/>
            </c:spPr>
            <c:txPr>
              <a:bodyPr/>
              <a:lstStyle/>
              <a:p>
                <a:pPr>
                  <a:defRPr b="0">
                    <a:solidFill>
                      <a:srgbClr val="262626"/>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Taul1!$A$5:$A$14</c:f>
              <c:strCache>
                <c:ptCount val="10"/>
                <c:pt idx="0">
                  <c:v>Kaikki, n=426</c:v>
                </c:pt>
                <c:pt idx="1">
                  <c:v>SUKUPUOLI</c:v>
                </c:pt>
                <c:pt idx="2">
                  <c:v>Mies, n=192</c:v>
                </c:pt>
                <c:pt idx="3">
                  <c:v>Nainen, n=234</c:v>
                </c:pt>
                <c:pt idx="4">
                  <c:v>IKÄRYHMÄ</c:v>
                </c:pt>
                <c:pt idx="5">
                  <c:v>15-24 vuotta, n=44</c:v>
                </c:pt>
                <c:pt idx="6">
                  <c:v>25-34 vuotta, n=80</c:v>
                </c:pt>
                <c:pt idx="7">
                  <c:v>35-49 vuotta, n=116</c:v>
                </c:pt>
                <c:pt idx="8">
                  <c:v>50-64 vuotta, n=86</c:v>
                </c:pt>
                <c:pt idx="9">
                  <c:v>65-79 vuotta, n=100</c:v>
                </c:pt>
              </c:strCache>
            </c:strRef>
          </c:cat>
          <c:val>
            <c:numRef>
              <c:f>Taul1!$D$5:$D$14</c:f>
              <c:numCache>
                <c:formatCode>General</c:formatCode>
                <c:ptCount val="10"/>
                <c:pt idx="0">
                  <c:v>86.26746</c:v>
                </c:pt>
                <c:pt idx="2">
                  <c:v>88.703270000000003</c:v>
                </c:pt>
                <c:pt idx="3">
                  <c:v>84.087760000000003</c:v>
                </c:pt>
                <c:pt idx="5">
                  <c:v>84.554500000000004</c:v>
                </c:pt>
                <c:pt idx="6">
                  <c:v>86.633489999999995</c:v>
                </c:pt>
                <c:pt idx="7">
                  <c:v>91.907650000000004</c:v>
                </c:pt>
                <c:pt idx="8">
                  <c:v>84.914659999999998</c:v>
                </c:pt>
                <c:pt idx="9">
                  <c:v>80.867840000000001</c:v>
                </c:pt>
              </c:numCache>
            </c:numRef>
          </c:val>
          <c:extLst>
            <c:ext xmlns:c16="http://schemas.microsoft.com/office/drawing/2014/chart" uri="{C3380CC4-5D6E-409C-BE32-E72D297353CC}">
              <c16:uniqueId val="{00000003-6D36-4774-B6AB-0202421678B8}"/>
            </c:ext>
          </c:extLst>
        </c:ser>
        <c:ser>
          <c:idx val="3"/>
          <c:order val="3"/>
          <c:tx>
            <c:strRef>
              <c:f>Taul1!$E$4</c:f>
              <c:strCache>
                <c:ptCount val="1"/>
                <c:pt idx="0">
                  <c:v>Muu</c:v>
                </c:pt>
              </c:strCache>
            </c:strRef>
          </c:tx>
          <c:spPr>
            <a:solidFill>
              <a:srgbClr val="EB599E"/>
            </a:solidFill>
          </c:spPr>
          <c:invertIfNegative val="0"/>
          <c:dLbls>
            <c:numFmt formatCode="#,##0" sourceLinked="0"/>
            <c:spPr>
              <a:noFill/>
              <a:ln>
                <a:noFill/>
              </a:ln>
              <a:effectLst/>
            </c:spPr>
            <c:txPr>
              <a:bodyPr wrap="square" lIns="38100" tIns="19050" rIns="38100" bIns="19050" anchor="ctr">
                <a:spAutoFit/>
              </a:bodyPr>
              <a:lstStyle/>
              <a:p>
                <a:pPr>
                  <a:defRPr>
                    <a:solidFill>
                      <a:srgbClr val="262626"/>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Taul1!$A$5:$A$14</c:f>
              <c:strCache>
                <c:ptCount val="10"/>
                <c:pt idx="0">
                  <c:v>Kaikki, n=426</c:v>
                </c:pt>
                <c:pt idx="1">
                  <c:v>SUKUPUOLI</c:v>
                </c:pt>
                <c:pt idx="2">
                  <c:v>Mies, n=192</c:v>
                </c:pt>
                <c:pt idx="3">
                  <c:v>Nainen, n=234</c:v>
                </c:pt>
                <c:pt idx="4">
                  <c:v>IKÄRYHMÄ</c:v>
                </c:pt>
                <c:pt idx="5">
                  <c:v>15-24 vuotta, n=44</c:v>
                </c:pt>
                <c:pt idx="6">
                  <c:v>25-34 vuotta, n=80</c:v>
                </c:pt>
                <c:pt idx="7">
                  <c:v>35-49 vuotta, n=116</c:v>
                </c:pt>
                <c:pt idx="8">
                  <c:v>50-64 vuotta, n=86</c:v>
                </c:pt>
                <c:pt idx="9">
                  <c:v>65-79 vuotta, n=100</c:v>
                </c:pt>
              </c:strCache>
            </c:strRef>
          </c:cat>
          <c:val>
            <c:numRef>
              <c:f>Taul1!$E$5:$E$14</c:f>
              <c:numCache>
                <c:formatCode>General</c:formatCode>
                <c:ptCount val="10"/>
                <c:pt idx="0">
                  <c:v>4.3084300000000004</c:v>
                </c:pt>
                <c:pt idx="2">
                  <c:v>4.93567</c:v>
                </c:pt>
                <c:pt idx="3">
                  <c:v>3.7471399999999999</c:v>
                </c:pt>
                <c:pt idx="6">
                  <c:v>8.3095400000000001</c:v>
                </c:pt>
                <c:pt idx="7">
                  <c:v>4.7450999999999999</c:v>
                </c:pt>
                <c:pt idx="8">
                  <c:v>4.9139299999999997</c:v>
                </c:pt>
                <c:pt idx="9">
                  <c:v>3.9669500000000002</c:v>
                </c:pt>
              </c:numCache>
            </c:numRef>
          </c:val>
          <c:extLst>
            <c:ext xmlns:c16="http://schemas.microsoft.com/office/drawing/2014/chart" uri="{C3380CC4-5D6E-409C-BE32-E72D297353CC}">
              <c16:uniqueId val="{00000000-A8F4-45CB-8EF0-B9D223BAB335}"/>
            </c:ext>
          </c:extLst>
        </c:ser>
        <c:dLbls>
          <c:showLegendKey val="0"/>
          <c:showVal val="0"/>
          <c:showCatName val="0"/>
          <c:showSerName val="0"/>
          <c:showPercent val="0"/>
          <c:showBubbleSize val="0"/>
        </c:dLbls>
        <c:gapWidth val="30"/>
        <c:overlap val="100"/>
        <c:axId val="485419376"/>
        <c:axId val="485417136"/>
      </c:barChart>
      <c:catAx>
        <c:axId val="485419376"/>
        <c:scaling>
          <c:orientation val="maxMin"/>
        </c:scaling>
        <c:delete val="0"/>
        <c:axPos val="l"/>
        <c:numFmt formatCode="General" sourceLinked="0"/>
        <c:majorTickMark val="none"/>
        <c:minorTickMark val="none"/>
        <c:tickLblPos val="low"/>
        <c:spPr>
          <a:ln>
            <a:noFill/>
          </a:ln>
        </c:spPr>
        <c:txPr>
          <a:bodyPr/>
          <a:lstStyle/>
          <a:p>
            <a:pPr>
              <a:defRPr>
                <a:solidFill>
                  <a:srgbClr val="262626"/>
                </a:solidFill>
                <a:latin typeface="Calibri" panose="020F0502020204030204" pitchFamily="34" charset="0"/>
                <a:cs typeface="Arial" panose="020B0604020202020204" pitchFamily="34" charset="0"/>
              </a:defRPr>
            </a:pPr>
            <a:endParaRPr lang="fi-FI"/>
          </a:p>
        </c:txPr>
        <c:crossAx val="485417136"/>
        <c:crosses val="autoZero"/>
        <c:auto val="1"/>
        <c:lblAlgn val="ctr"/>
        <c:lblOffset val="100"/>
        <c:tickLblSkip val="1"/>
        <c:noMultiLvlLbl val="0"/>
      </c:catAx>
      <c:valAx>
        <c:axId val="485417136"/>
        <c:scaling>
          <c:orientation val="minMax"/>
          <c:max val="100.01"/>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758663153077809"/>
              <c:y val="0.9454249322195537"/>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fi-FI"/>
          </a:p>
        </c:txPr>
        <c:crossAx val="485419376"/>
        <c:crosses val="autoZero"/>
        <c:crossBetween val="between"/>
        <c:majorUnit val="10"/>
        <c:minorUnit val="1"/>
      </c:valAx>
      <c:spPr>
        <a:ln>
          <a:noFill/>
        </a:ln>
      </c:spPr>
    </c:plotArea>
    <c:legend>
      <c:legendPos val="t"/>
      <c:layout>
        <c:manualLayout>
          <c:xMode val="edge"/>
          <c:yMode val="edge"/>
          <c:x val="0.19903985962190734"/>
          <c:y val="5.7344764928256638E-2"/>
          <c:w val="0.76216581526421023"/>
          <c:h val="5.568934188266253E-2"/>
        </c:manualLayout>
      </c:layout>
      <c:overlay val="0"/>
      <c:txPr>
        <a:bodyPr/>
        <a:lstStyle/>
        <a:p>
          <a:pPr>
            <a:defRPr>
              <a:solidFill>
                <a:srgbClr val="262626"/>
              </a:solidFill>
              <a:latin typeface="Calibri" panose="020F0502020204030204" pitchFamily="34" charset="0"/>
              <a:cs typeface="Arial" panose="020B0604020202020204" pitchFamily="34" charset="0"/>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892147918328942"/>
          <c:y val="0.1264984641769068"/>
          <c:w val="0.76468969638787077"/>
          <c:h val="0.80794874643558123"/>
        </c:manualLayout>
      </c:layout>
      <c:barChart>
        <c:barDir val="bar"/>
        <c:grouping val="stacked"/>
        <c:varyColors val="0"/>
        <c:ser>
          <c:idx val="0"/>
          <c:order val="0"/>
          <c:tx>
            <c:strRef>
              <c:f>Taul1!$B$4</c:f>
              <c:strCache>
                <c:ptCount val="1"/>
                <c:pt idx="0">
                  <c:v>Kyllä, minulla on
riittävästi osaamista</c:v>
                </c:pt>
              </c:strCache>
            </c:strRef>
          </c:tx>
          <c:spPr>
            <a:solidFill>
              <a:srgbClr val="4A7040"/>
            </a:solidFill>
            <a:ln>
              <a:noFill/>
            </a:ln>
          </c:spPr>
          <c:invertIfNegative val="0"/>
          <c:dLbls>
            <c:numFmt formatCode="#,##0" sourceLinked="0"/>
            <c:spPr>
              <a:noFill/>
              <a:ln>
                <a:noFill/>
              </a:ln>
              <a:effectLst/>
            </c:spPr>
            <c:txPr>
              <a:bodyPr/>
              <a:lstStyle/>
              <a:p>
                <a:pPr>
                  <a:defRPr b="0">
                    <a:solidFill>
                      <a:schemeClr val="bg1"/>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Taul1!$A$5:$A$14</c:f>
              <c:strCache>
                <c:ptCount val="10"/>
                <c:pt idx="0">
                  <c:v>Kaikki, n=782</c:v>
                </c:pt>
                <c:pt idx="1">
                  <c:v>SUKUPUOLI</c:v>
                </c:pt>
                <c:pt idx="2">
                  <c:v>Mies, n=362</c:v>
                </c:pt>
                <c:pt idx="3">
                  <c:v>Nainen, n=420</c:v>
                </c:pt>
                <c:pt idx="4">
                  <c:v>IKÄRYHMÄ</c:v>
                </c:pt>
                <c:pt idx="5">
                  <c:v>15-24 vuotta, n=72</c:v>
                </c:pt>
                <c:pt idx="6">
                  <c:v>25-34 vuotta, n=161</c:v>
                </c:pt>
                <c:pt idx="7">
                  <c:v>35-49 vuotta, n=203</c:v>
                </c:pt>
                <c:pt idx="8">
                  <c:v>50-64 vuotta, n=160</c:v>
                </c:pt>
                <c:pt idx="9">
                  <c:v>65-79 vuotta, n=186</c:v>
                </c:pt>
              </c:strCache>
            </c:strRef>
          </c:cat>
          <c:val>
            <c:numRef>
              <c:f>Taul1!$B$5:$B$14</c:f>
              <c:numCache>
                <c:formatCode>General</c:formatCode>
                <c:ptCount val="10"/>
                <c:pt idx="0">
                  <c:v>54.955680000000001</c:v>
                </c:pt>
                <c:pt idx="2">
                  <c:v>57.070439999999998</c:v>
                </c:pt>
                <c:pt idx="3">
                  <c:v>52.853169999999999</c:v>
                </c:pt>
                <c:pt idx="5">
                  <c:v>41.856960000000001</c:v>
                </c:pt>
                <c:pt idx="6">
                  <c:v>50.22683</c:v>
                </c:pt>
                <c:pt idx="7">
                  <c:v>58.688879999999997</c:v>
                </c:pt>
                <c:pt idx="8">
                  <c:v>58.57752</c:v>
                </c:pt>
                <c:pt idx="9">
                  <c:v>59.849260000000001</c:v>
                </c:pt>
              </c:numCache>
            </c:numRef>
          </c:val>
          <c:extLst>
            <c:ext xmlns:c16="http://schemas.microsoft.com/office/drawing/2014/chart" uri="{C3380CC4-5D6E-409C-BE32-E72D297353CC}">
              <c16:uniqueId val="{00000000-6D36-4774-B6AB-0202421678B8}"/>
            </c:ext>
          </c:extLst>
        </c:ser>
        <c:ser>
          <c:idx val="1"/>
          <c:order val="1"/>
          <c:tx>
            <c:strRef>
              <c:f>Taul1!$C$4</c:f>
              <c:strCache>
                <c:ptCount val="1"/>
                <c:pt idx="0">
                  <c:v>Kyllä, tarvitsen vain
hieman osaamisen päivittämistä</c:v>
                </c:pt>
              </c:strCache>
            </c:strRef>
          </c:tx>
          <c:spPr>
            <a:solidFill>
              <a:srgbClr val="70AD47"/>
            </a:solidFill>
            <a:ln>
              <a:noFill/>
            </a:ln>
          </c:spPr>
          <c:invertIfNegative val="0"/>
          <c:dLbls>
            <c:numFmt formatCode="#,##0" sourceLinked="0"/>
            <c:spPr>
              <a:noFill/>
              <a:ln>
                <a:noFill/>
              </a:ln>
              <a:effectLst/>
            </c:spPr>
            <c:txPr>
              <a:bodyPr/>
              <a:lstStyle/>
              <a:p>
                <a:pPr>
                  <a:defRPr b="0">
                    <a:solidFill>
                      <a:srgbClr val="262626"/>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Taul1!$A$5:$A$14</c:f>
              <c:strCache>
                <c:ptCount val="10"/>
                <c:pt idx="0">
                  <c:v>Kaikki, n=782</c:v>
                </c:pt>
                <c:pt idx="1">
                  <c:v>SUKUPUOLI</c:v>
                </c:pt>
                <c:pt idx="2">
                  <c:v>Mies, n=362</c:v>
                </c:pt>
                <c:pt idx="3">
                  <c:v>Nainen, n=420</c:v>
                </c:pt>
                <c:pt idx="4">
                  <c:v>IKÄRYHMÄ</c:v>
                </c:pt>
                <c:pt idx="5">
                  <c:v>15-24 vuotta, n=72</c:v>
                </c:pt>
                <c:pt idx="6">
                  <c:v>25-34 vuotta, n=161</c:v>
                </c:pt>
                <c:pt idx="7">
                  <c:v>35-49 vuotta, n=203</c:v>
                </c:pt>
                <c:pt idx="8">
                  <c:v>50-64 vuotta, n=160</c:v>
                </c:pt>
                <c:pt idx="9">
                  <c:v>65-79 vuotta, n=186</c:v>
                </c:pt>
              </c:strCache>
            </c:strRef>
          </c:cat>
          <c:val>
            <c:numRef>
              <c:f>Taul1!$C$5:$C$14</c:f>
              <c:numCache>
                <c:formatCode>General</c:formatCode>
                <c:ptCount val="10"/>
                <c:pt idx="0">
                  <c:v>32.44162</c:v>
                </c:pt>
                <c:pt idx="2">
                  <c:v>29.63166</c:v>
                </c:pt>
                <c:pt idx="3">
                  <c:v>35.235289999999999</c:v>
                </c:pt>
                <c:pt idx="5">
                  <c:v>41.217170000000003</c:v>
                </c:pt>
                <c:pt idx="6">
                  <c:v>33.670290000000001</c:v>
                </c:pt>
                <c:pt idx="7">
                  <c:v>26.218779999999999</c:v>
                </c:pt>
                <c:pt idx="8">
                  <c:v>32.212319999999998</c:v>
                </c:pt>
                <c:pt idx="9">
                  <c:v>33.211080000000003</c:v>
                </c:pt>
              </c:numCache>
            </c:numRef>
          </c:val>
          <c:extLst>
            <c:ext xmlns:c16="http://schemas.microsoft.com/office/drawing/2014/chart" uri="{C3380CC4-5D6E-409C-BE32-E72D297353CC}">
              <c16:uniqueId val="{00000001-6D36-4774-B6AB-0202421678B8}"/>
            </c:ext>
          </c:extLst>
        </c:ser>
        <c:ser>
          <c:idx val="2"/>
          <c:order val="2"/>
          <c:tx>
            <c:strRef>
              <c:f>Taul1!$D$4</c:f>
              <c:strCache>
                <c:ptCount val="1"/>
                <c:pt idx="0">
                  <c:v>Ei, tarvitsen huomattavasti
enemmän osaamista</c:v>
                </c:pt>
              </c:strCache>
            </c:strRef>
          </c:tx>
          <c:spPr>
            <a:solidFill>
              <a:srgbClr val="EB599E"/>
            </a:solidFill>
            <a:ln>
              <a:noFill/>
            </a:ln>
          </c:spPr>
          <c:invertIfNegative val="0"/>
          <c:dPt>
            <c:idx val="5"/>
            <c:invertIfNegative val="0"/>
            <c:bubble3D val="0"/>
            <c:extLst>
              <c:ext xmlns:c16="http://schemas.microsoft.com/office/drawing/2014/chart" uri="{C3380CC4-5D6E-409C-BE32-E72D297353CC}">
                <c16:uniqueId val="{00000002-6D36-4774-B6AB-0202421678B8}"/>
              </c:ext>
            </c:extLst>
          </c:dPt>
          <c:dLbls>
            <c:numFmt formatCode="#,##0" sourceLinked="0"/>
            <c:spPr>
              <a:noFill/>
              <a:ln>
                <a:noFill/>
              </a:ln>
              <a:effectLst/>
            </c:spPr>
            <c:txPr>
              <a:bodyPr/>
              <a:lstStyle/>
              <a:p>
                <a:pPr>
                  <a:defRPr b="0">
                    <a:solidFill>
                      <a:srgbClr val="262626"/>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Taul1!$A$5:$A$14</c:f>
              <c:strCache>
                <c:ptCount val="10"/>
                <c:pt idx="0">
                  <c:v>Kaikki, n=782</c:v>
                </c:pt>
                <c:pt idx="1">
                  <c:v>SUKUPUOLI</c:v>
                </c:pt>
                <c:pt idx="2">
                  <c:v>Mies, n=362</c:v>
                </c:pt>
                <c:pt idx="3">
                  <c:v>Nainen, n=420</c:v>
                </c:pt>
                <c:pt idx="4">
                  <c:v>IKÄRYHMÄ</c:v>
                </c:pt>
                <c:pt idx="5">
                  <c:v>15-24 vuotta, n=72</c:v>
                </c:pt>
                <c:pt idx="6">
                  <c:v>25-34 vuotta, n=161</c:v>
                </c:pt>
                <c:pt idx="7">
                  <c:v>35-49 vuotta, n=203</c:v>
                </c:pt>
                <c:pt idx="8">
                  <c:v>50-64 vuotta, n=160</c:v>
                </c:pt>
                <c:pt idx="9">
                  <c:v>65-79 vuotta, n=186</c:v>
                </c:pt>
              </c:strCache>
            </c:strRef>
          </c:cat>
          <c:val>
            <c:numRef>
              <c:f>Taul1!$D$5:$D$14</c:f>
              <c:numCache>
                <c:formatCode>General</c:formatCode>
                <c:ptCount val="10"/>
                <c:pt idx="0">
                  <c:v>12.6027</c:v>
                </c:pt>
                <c:pt idx="2">
                  <c:v>13.2979</c:v>
                </c:pt>
                <c:pt idx="3">
                  <c:v>11.91154</c:v>
                </c:pt>
                <c:pt idx="5">
                  <c:v>16.925879999999999</c:v>
                </c:pt>
                <c:pt idx="6">
                  <c:v>16.102879999999999</c:v>
                </c:pt>
                <c:pt idx="7">
                  <c:v>15.09234</c:v>
                </c:pt>
                <c:pt idx="8">
                  <c:v>9.2101600000000001</c:v>
                </c:pt>
                <c:pt idx="9">
                  <c:v>6.9396599999999999</c:v>
                </c:pt>
              </c:numCache>
            </c:numRef>
          </c:val>
          <c:extLst>
            <c:ext xmlns:c16="http://schemas.microsoft.com/office/drawing/2014/chart" uri="{C3380CC4-5D6E-409C-BE32-E72D297353CC}">
              <c16:uniqueId val="{00000003-6D36-4774-B6AB-0202421678B8}"/>
            </c:ext>
          </c:extLst>
        </c:ser>
        <c:dLbls>
          <c:showLegendKey val="0"/>
          <c:showVal val="0"/>
          <c:showCatName val="0"/>
          <c:showSerName val="0"/>
          <c:showPercent val="0"/>
          <c:showBubbleSize val="0"/>
        </c:dLbls>
        <c:gapWidth val="30"/>
        <c:overlap val="100"/>
        <c:axId val="485419376"/>
        <c:axId val="485417136"/>
      </c:barChart>
      <c:catAx>
        <c:axId val="485419376"/>
        <c:scaling>
          <c:orientation val="maxMin"/>
        </c:scaling>
        <c:delete val="0"/>
        <c:axPos val="l"/>
        <c:numFmt formatCode="General" sourceLinked="0"/>
        <c:majorTickMark val="none"/>
        <c:minorTickMark val="none"/>
        <c:tickLblPos val="low"/>
        <c:spPr>
          <a:ln>
            <a:noFill/>
          </a:ln>
        </c:spPr>
        <c:txPr>
          <a:bodyPr/>
          <a:lstStyle/>
          <a:p>
            <a:pPr>
              <a:defRPr>
                <a:solidFill>
                  <a:srgbClr val="262626"/>
                </a:solidFill>
                <a:latin typeface="Calibri" panose="020F0502020204030204" pitchFamily="34" charset="0"/>
                <a:cs typeface="Arial" panose="020B0604020202020204" pitchFamily="34" charset="0"/>
              </a:defRPr>
            </a:pPr>
            <a:endParaRPr lang="fi-FI"/>
          </a:p>
        </c:txPr>
        <c:crossAx val="485417136"/>
        <c:crosses val="autoZero"/>
        <c:auto val="1"/>
        <c:lblAlgn val="ctr"/>
        <c:lblOffset val="100"/>
        <c:tickLblSkip val="1"/>
        <c:noMultiLvlLbl val="0"/>
      </c:catAx>
      <c:valAx>
        <c:axId val="485417136"/>
        <c:scaling>
          <c:orientation val="minMax"/>
          <c:max val="100.01"/>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758663153077809"/>
              <c:y val="0.9454249322195537"/>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fi-FI"/>
          </a:p>
        </c:txPr>
        <c:crossAx val="485419376"/>
        <c:crosses val="autoZero"/>
        <c:crossBetween val="between"/>
        <c:majorUnit val="10"/>
        <c:minorUnit val="1"/>
      </c:valAx>
      <c:spPr>
        <a:ln>
          <a:noFill/>
        </a:ln>
      </c:spPr>
    </c:plotArea>
    <c:legend>
      <c:legendPos val="t"/>
      <c:layout>
        <c:manualLayout>
          <c:xMode val="edge"/>
          <c:yMode val="edge"/>
          <c:x val="0.19903985962190734"/>
          <c:y val="3.0819565989264604E-2"/>
          <c:w val="0.76216581526421023"/>
          <c:h val="8.2214540821654594E-2"/>
        </c:manualLayout>
      </c:layout>
      <c:overlay val="0"/>
      <c:txPr>
        <a:bodyPr/>
        <a:lstStyle/>
        <a:p>
          <a:pPr>
            <a:defRPr sz="1100">
              <a:solidFill>
                <a:srgbClr val="262626"/>
              </a:solidFill>
              <a:latin typeface="Calibri" panose="020F0502020204030204" pitchFamily="34" charset="0"/>
              <a:cs typeface="Arial" panose="020B0604020202020204" pitchFamily="34" charset="0"/>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963128498723693"/>
          <c:y val="1.2420372697243342E-2"/>
          <c:w val="0.62714637658584982"/>
          <c:h val="0.92020426193132265"/>
        </c:manualLayout>
      </c:layout>
      <c:barChart>
        <c:barDir val="bar"/>
        <c:grouping val="clustered"/>
        <c:varyColors val="0"/>
        <c:ser>
          <c:idx val="0"/>
          <c:order val="0"/>
          <c:tx>
            <c:strRef>
              <c:f>Taul1!$B$4</c:f>
              <c:strCache>
                <c:ptCount val="1"/>
                <c:pt idx="0">
                  <c:v>2021, n=782</c:v>
                </c:pt>
              </c:strCache>
            </c:strRef>
          </c:tx>
          <c:spPr>
            <a:solidFill>
              <a:srgbClr val="4DA7BC"/>
            </a:solidFill>
          </c:spPr>
          <c:invertIfNegative val="0"/>
          <c:dLbls>
            <c:numFmt formatCode="#,##0" sourceLinked="0"/>
            <c:spPr>
              <a:noFill/>
              <a:ln>
                <a:noFill/>
              </a:ln>
              <a:effectLst/>
            </c:spPr>
            <c:txPr>
              <a:bodyPr/>
              <a:lstStyle/>
              <a:p>
                <a:pPr>
                  <a:defRPr sz="1200" b="0">
                    <a:solidFill>
                      <a:srgbClr val="262626"/>
                    </a:solidFill>
                    <a:latin typeface="Calibri" panose="020F0502020204030204" pitchFamily="34" charset="0"/>
                    <a:cs typeface="Arial" panose="020B0604020202020204" pitchFamily="34" charset="0"/>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Taul1!$A$5:$A$14</c:f>
              <c:strCache>
                <c:ptCount val="10"/>
                <c:pt idx="0">
                  <c:v>Vuorovaikutustaidot</c:v>
                </c:pt>
                <c:pt idx="1">
                  <c:v>Jokin muu vapaaehtoistoimintani sisältöihin liittyvä osaaminen</c:v>
                </c:pt>
                <c:pt idx="2">
                  <c:v>Organisointitaidot</c:v>
                </c:pt>
                <c:pt idx="3">
                  <c:v>Digitaidot</c:v>
                </c:pt>
                <c:pt idx="4">
                  <c:v>Hallintoon tai johtamiseen liittyvät taidot</c:v>
                </c:pt>
                <c:pt idx="5">
                  <c:v>Kädentaidot</c:v>
                </c:pt>
                <c:pt idx="6">
                  <c:v>Moninaisuuden, monikulttuurisuuden ja erilaisuuden huomioimisen taidot</c:v>
                </c:pt>
                <c:pt idx="7">
                  <c:v>Kestävään kehitykseen liittyvät taidot</c:v>
                </c:pt>
                <c:pt idx="8">
                  <c:v>Muu</c:v>
                </c:pt>
                <c:pt idx="9">
                  <c:v>Ei osaa sanoa/ei mitään</c:v>
                </c:pt>
              </c:strCache>
            </c:strRef>
          </c:cat>
          <c:val>
            <c:numRef>
              <c:f>Taul1!$B$5:$B$14</c:f>
              <c:numCache>
                <c:formatCode>General</c:formatCode>
                <c:ptCount val="10"/>
                <c:pt idx="0">
                  <c:v>49.754539999999999</c:v>
                </c:pt>
                <c:pt idx="1">
                  <c:v>31.714780000000001</c:v>
                </c:pt>
                <c:pt idx="2">
                  <c:v>30.944900000000001</c:v>
                </c:pt>
                <c:pt idx="3">
                  <c:v>30.838180000000001</c:v>
                </c:pt>
                <c:pt idx="4">
                  <c:v>29.11947</c:v>
                </c:pt>
                <c:pt idx="5">
                  <c:v>28.93364</c:v>
                </c:pt>
                <c:pt idx="6">
                  <c:v>20.48563</c:v>
                </c:pt>
                <c:pt idx="7">
                  <c:v>18.088460000000001</c:v>
                </c:pt>
                <c:pt idx="8">
                  <c:v>1.48617</c:v>
                </c:pt>
                <c:pt idx="9">
                  <c:v>1.3390299999999999</c:v>
                </c:pt>
              </c:numCache>
            </c:numRef>
          </c:val>
          <c:extLst>
            <c:ext xmlns:c16="http://schemas.microsoft.com/office/drawing/2014/chart" uri="{C3380CC4-5D6E-409C-BE32-E72D297353CC}">
              <c16:uniqueId val="{00000000-B0DA-4A0D-AA51-A907E6EDDB0B}"/>
            </c:ext>
          </c:extLst>
        </c:ser>
        <c:dLbls>
          <c:showLegendKey val="0"/>
          <c:showVal val="0"/>
          <c:showCatName val="0"/>
          <c:showSerName val="0"/>
          <c:showPercent val="0"/>
          <c:showBubbleSize val="0"/>
        </c:dLbls>
        <c:gapWidth val="40"/>
        <c:axId val="603916192"/>
        <c:axId val="603908912"/>
      </c:barChart>
      <c:catAx>
        <c:axId val="603916192"/>
        <c:scaling>
          <c:orientation val="maxMin"/>
        </c:scaling>
        <c:delete val="0"/>
        <c:axPos val="l"/>
        <c:numFmt formatCode="General" sourceLinked="0"/>
        <c:majorTickMark val="none"/>
        <c:minorTickMark val="none"/>
        <c:tickLblPos val="nextTo"/>
        <c:spPr>
          <a:ln>
            <a:noFill/>
          </a:ln>
        </c:spPr>
        <c:txPr>
          <a:bodyPr/>
          <a:lstStyle/>
          <a:p>
            <a:pPr>
              <a:defRPr sz="1100">
                <a:solidFill>
                  <a:srgbClr val="262626"/>
                </a:solidFill>
                <a:latin typeface="Calibri" panose="020F0502020204030204" pitchFamily="34" charset="0"/>
                <a:cs typeface="Arial" panose="020B0604020202020204" pitchFamily="34" charset="0"/>
              </a:defRPr>
            </a:pPr>
            <a:endParaRPr lang="fi-FI"/>
          </a:p>
        </c:txPr>
        <c:crossAx val="603908912"/>
        <c:crosses val="autoZero"/>
        <c:auto val="1"/>
        <c:lblAlgn val="ctr"/>
        <c:lblOffset val="100"/>
        <c:tickLblSkip val="1"/>
        <c:noMultiLvlLbl val="0"/>
      </c:catAx>
      <c:valAx>
        <c:axId val="603908912"/>
        <c:scaling>
          <c:orientation val="minMax"/>
          <c:max val="70"/>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7637401574803151"/>
              <c:y val="0.94540313633340589"/>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fi-FI"/>
          </a:p>
        </c:txPr>
        <c:crossAx val="603916192"/>
        <c:crosses val="autoZero"/>
        <c:crossBetween val="between"/>
        <c:majorUnit val="10"/>
        <c:minorUnit val="1"/>
      </c:valAx>
      <c:spPr>
        <a:noFill/>
        <a:ln w="25400">
          <a:noFill/>
        </a:ln>
      </c:spPr>
    </c:plotArea>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963128498723693"/>
          <c:y val="1.2420372697243342E-2"/>
          <c:w val="0.62714637658584982"/>
          <c:h val="0.92020426193132265"/>
        </c:manualLayout>
      </c:layout>
      <c:barChart>
        <c:barDir val="bar"/>
        <c:grouping val="clustered"/>
        <c:varyColors val="0"/>
        <c:ser>
          <c:idx val="0"/>
          <c:order val="0"/>
          <c:tx>
            <c:strRef>
              <c:f>Taul1!$B$4</c:f>
              <c:strCache>
                <c:ptCount val="1"/>
                <c:pt idx="0">
                  <c:v>Mies, n=362</c:v>
                </c:pt>
              </c:strCache>
            </c:strRef>
          </c:tx>
          <c:spPr>
            <a:solidFill>
              <a:srgbClr val="70AD47"/>
            </a:solidFill>
          </c:spPr>
          <c:invertIfNegative val="0"/>
          <c:dLbls>
            <c:numFmt formatCode="#,##0" sourceLinked="0"/>
            <c:spPr>
              <a:noFill/>
              <a:ln>
                <a:noFill/>
              </a:ln>
              <a:effectLst/>
            </c:spPr>
            <c:txPr>
              <a:bodyPr/>
              <a:lstStyle/>
              <a:p>
                <a:pPr>
                  <a:defRPr sz="1100" b="0">
                    <a:solidFill>
                      <a:srgbClr val="262626"/>
                    </a:solidFill>
                    <a:latin typeface="Calibri" panose="020F0502020204030204" pitchFamily="34" charset="0"/>
                    <a:cs typeface="Arial" panose="020B0604020202020204" pitchFamily="34" charset="0"/>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Taul1!$A$5:$A$14</c:f>
              <c:strCache>
                <c:ptCount val="10"/>
                <c:pt idx="0">
                  <c:v>Vuorovaikutustaidot</c:v>
                </c:pt>
                <c:pt idx="1">
                  <c:v>Jokin muu vapaaehtoistoimintani sisältöihin liittyvä osaaminen</c:v>
                </c:pt>
                <c:pt idx="2">
                  <c:v>Organisointitaidot</c:v>
                </c:pt>
                <c:pt idx="3">
                  <c:v>Digitaidot</c:v>
                </c:pt>
                <c:pt idx="4">
                  <c:v>Hallintoon tai johtamiseen liittyvät taidot</c:v>
                </c:pt>
                <c:pt idx="5">
                  <c:v>Kädentaidot</c:v>
                </c:pt>
                <c:pt idx="6">
                  <c:v>Moninaisuuden, monikulttuurisuuden ja erilaisuuden huomioimisen taidot</c:v>
                </c:pt>
                <c:pt idx="7">
                  <c:v>Kestävään kehitykseen liittyvät taidot</c:v>
                </c:pt>
                <c:pt idx="8">
                  <c:v>Muu</c:v>
                </c:pt>
                <c:pt idx="9">
                  <c:v>Ei osaa sanoa/ei mitään</c:v>
                </c:pt>
              </c:strCache>
            </c:strRef>
          </c:cat>
          <c:val>
            <c:numRef>
              <c:f>Taul1!$B$5:$B$14</c:f>
              <c:numCache>
                <c:formatCode>General</c:formatCode>
                <c:ptCount val="10"/>
                <c:pt idx="0">
                  <c:v>45.035449999999997</c:v>
                </c:pt>
                <c:pt idx="1">
                  <c:v>28.60267</c:v>
                </c:pt>
                <c:pt idx="2">
                  <c:v>32.677320000000002</c:v>
                </c:pt>
                <c:pt idx="3">
                  <c:v>32.338479999999997</c:v>
                </c:pt>
                <c:pt idx="4">
                  <c:v>33.08455</c:v>
                </c:pt>
                <c:pt idx="5">
                  <c:v>31.94603</c:v>
                </c:pt>
                <c:pt idx="6">
                  <c:v>14.92428</c:v>
                </c:pt>
                <c:pt idx="7">
                  <c:v>17.71369</c:v>
                </c:pt>
                <c:pt idx="8">
                  <c:v>0.62905</c:v>
                </c:pt>
                <c:pt idx="9">
                  <c:v>0.56557999999999997</c:v>
                </c:pt>
              </c:numCache>
            </c:numRef>
          </c:val>
          <c:extLst>
            <c:ext xmlns:c16="http://schemas.microsoft.com/office/drawing/2014/chart" uri="{C3380CC4-5D6E-409C-BE32-E72D297353CC}">
              <c16:uniqueId val="{00000000-B0DA-4A0D-AA51-A907E6EDDB0B}"/>
            </c:ext>
          </c:extLst>
        </c:ser>
        <c:ser>
          <c:idx val="1"/>
          <c:order val="1"/>
          <c:tx>
            <c:strRef>
              <c:f>Taul1!$C$4</c:f>
              <c:strCache>
                <c:ptCount val="1"/>
                <c:pt idx="0">
                  <c:v>Nainen, n=420</c:v>
                </c:pt>
              </c:strCache>
            </c:strRef>
          </c:tx>
          <c:spPr>
            <a:solidFill>
              <a:srgbClr val="EB599E"/>
            </a:solidFill>
          </c:spPr>
          <c:invertIfNegative val="0"/>
          <c:dLbls>
            <c:numFmt formatCode="#,##0" sourceLinked="0"/>
            <c:spPr>
              <a:noFill/>
              <a:ln>
                <a:noFill/>
              </a:ln>
              <a:effectLst/>
            </c:spPr>
            <c:txPr>
              <a:bodyPr/>
              <a:lstStyle/>
              <a:p>
                <a:pPr>
                  <a:defRPr sz="1100">
                    <a:solidFill>
                      <a:srgbClr val="262626"/>
                    </a:solidFill>
                    <a:latin typeface="Calibri" panose="020F0502020204030204" pitchFamily="34" charset="0"/>
                    <a:cs typeface="Arial" panose="020B060402020202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Taul1!$A$5:$A$14</c:f>
              <c:strCache>
                <c:ptCount val="10"/>
                <c:pt idx="0">
                  <c:v>Vuorovaikutustaidot</c:v>
                </c:pt>
                <c:pt idx="1">
                  <c:v>Jokin muu vapaaehtoistoimintani sisältöihin liittyvä osaaminen</c:v>
                </c:pt>
                <c:pt idx="2">
                  <c:v>Organisointitaidot</c:v>
                </c:pt>
                <c:pt idx="3">
                  <c:v>Digitaidot</c:v>
                </c:pt>
                <c:pt idx="4">
                  <c:v>Hallintoon tai johtamiseen liittyvät taidot</c:v>
                </c:pt>
                <c:pt idx="5">
                  <c:v>Kädentaidot</c:v>
                </c:pt>
                <c:pt idx="6">
                  <c:v>Moninaisuuden, monikulttuurisuuden ja erilaisuuden huomioimisen taidot</c:v>
                </c:pt>
                <c:pt idx="7">
                  <c:v>Kestävään kehitykseen liittyvät taidot</c:v>
                </c:pt>
                <c:pt idx="8">
                  <c:v>Muu</c:v>
                </c:pt>
                <c:pt idx="9">
                  <c:v>Ei osaa sanoa/ei mitään</c:v>
                </c:pt>
              </c:strCache>
            </c:strRef>
          </c:cat>
          <c:val>
            <c:numRef>
              <c:f>Taul1!$C$5:$C$14</c:f>
              <c:numCache>
                <c:formatCode>General</c:formatCode>
                <c:ptCount val="10"/>
                <c:pt idx="0">
                  <c:v>54.446280000000002</c:v>
                </c:pt>
                <c:pt idx="1">
                  <c:v>34.808860000000003</c:v>
                </c:pt>
                <c:pt idx="2">
                  <c:v>29.222529999999999</c:v>
                </c:pt>
                <c:pt idx="3">
                  <c:v>29.346579999999999</c:v>
                </c:pt>
                <c:pt idx="4">
                  <c:v>25.17737</c:v>
                </c:pt>
                <c:pt idx="5">
                  <c:v>25.93871</c:v>
                </c:pt>
                <c:pt idx="6">
                  <c:v>26.014749999999999</c:v>
                </c:pt>
                <c:pt idx="7">
                  <c:v>18.461069999999999</c:v>
                </c:pt>
                <c:pt idx="8">
                  <c:v>2.33832</c:v>
                </c:pt>
                <c:pt idx="9">
                  <c:v>2.10799</c:v>
                </c:pt>
              </c:numCache>
            </c:numRef>
          </c:val>
          <c:extLst>
            <c:ext xmlns:c16="http://schemas.microsoft.com/office/drawing/2014/chart" uri="{C3380CC4-5D6E-409C-BE32-E72D297353CC}">
              <c16:uniqueId val="{00000001-B0DA-4A0D-AA51-A907E6EDDB0B}"/>
            </c:ext>
          </c:extLst>
        </c:ser>
        <c:dLbls>
          <c:showLegendKey val="0"/>
          <c:showVal val="0"/>
          <c:showCatName val="0"/>
          <c:showSerName val="0"/>
          <c:showPercent val="0"/>
          <c:showBubbleSize val="0"/>
        </c:dLbls>
        <c:gapWidth val="40"/>
        <c:axId val="603916192"/>
        <c:axId val="603908912"/>
      </c:barChart>
      <c:catAx>
        <c:axId val="603916192"/>
        <c:scaling>
          <c:orientation val="maxMin"/>
        </c:scaling>
        <c:delete val="0"/>
        <c:axPos val="l"/>
        <c:numFmt formatCode="General" sourceLinked="0"/>
        <c:majorTickMark val="none"/>
        <c:minorTickMark val="none"/>
        <c:tickLblPos val="nextTo"/>
        <c:spPr>
          <a:ln>
            <a:noFill/>
          </a:ln>
        </c:spPr>
        <c:txPr>
          <a:bodyPr/>
          <a:lstStyle/>
          <a:p>
            <a:pPr>
              <a:defRPr sz="1100">
                <a:solidFill>
                  <a:srgbClr val="262626"/>
                </a:solidFill>
                <a:latin typeface="Calibri" panose="020F0502020204030204" pitchFamily="34" charset="0"/>
                <a:cs typeface="Arial" panose="020B0604020202020204" pitchFamily="34" charset="0"/>
              </a:defRPr>
            </a:pPr>
            <a:endParaRPr lang="fi-FI"/>
          </a:p>
        </c:txPr>
        <c:crossAx val="603908912"/>
        <c:crosses val="autoZero"/>
        <c:auto val="1"/>
        <c:lblAlgn val="ctr"/>
        <c:lblOffset val="100"/>
        <c:tickLblSkip val="1"/>
        <c:noMultiLvlLbl val="0"/>
      </c:catAx>
      <c:valAx>
        <c:axId val="603908912"/>
        <c:scaling>
          <c:orientation val="minMax"/>
          <c:max val="70"/>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7637401574803151"/>
              <c:y val="0.94540313633340589"/>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fi-FI"/>
          </a:p>
        </c:txPr>
        <c:crossAx val="603916192"/>
        <c:crosses val="autoZero"/>
        <c:crossBetween val="between"/>
        <c:majorUnit val="10"/>
        <c:minorUnit val="1"/>
      </c:valAx>
      <c:spPr>
        <a:ln w="6350">
          <a:noFill/>
        </a:ln>
      </c:spPr>
    </c:plotArea>
    <c:legend>
      <c:legendPos val="r"/>
      <c:layout>
        <c:manualLayout>
          <c:xMode val="edge"/>
          <c:yMode val="edge"/>
          <c:x val="0.77971612854004879"/>
          <c:y val="0.43963491300987906"/>
          <c:w val="0.16146557780398565"/>
          <c:h val="0.13097370454687857"/>
        </c:manualLayout>
      </c:layout>
      <c:overlay val="0"/>
      <c:spPr>
        <a:solidFill>
          <a:schemeClr val="bg1"/>
        </a:solidFill>
      </c:spPr>
      <c:txPr>
        <a:bodyPr/>
        <a:lstStyle/>
        <a:p>
          <a:pPr>
            <a:defRPr>
              <a:solidFill>
                <a:srgbClr val="262626"/>
              </a:solidFill>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640127365718281"/>
          <c:y val="2.1586290440485392E-2"/>
          <c:w val="0.56037646111342676"/>
          <c:h val="0.91269032352388313"/>
        </c:manualLayout>
      </c:layout>
      <c:barChart>
        <c:barDir val="bar"/>
        <c:grouping val="clustered"/>
        <c:varyColors val="0"/>
        <c:ser>
          <c:idx val="0"/>
          <c:order val="0"/>
          <c:tx>
            <c:strRef>
              <c:f>Taul1!$B$3</c:f>
              <c:strCache>
                <c:ptCount val="1"/>
                <c:pt idx="0">
                  <c:v>X</c:v>
                </c:pt>
              </c:strCache>
            </c:strRef>
          </c:tx>
          <c:spPr>
            <a:solidFill>
              <a:srgbClr val="4DA7BC"/>
            </a:solidFill>
          </c:spPr>
          <c:invertIfNegative val="0"/>
          <c:dLbls>
            <c:numFmt formatCode="#,##0" sourceLinked="0"/>
            <c:spPr>
              <a:noFill/>
              <a:ln>
                <a:noFill/>
              </a:ln>
              <a:effectLst/>
            </c:spPr>
            <c:txPr>
              <a:bodyPr/>
              <a:lstStyle/>
              <a:p>
                <a:pPr>
                  <a:defRPr sz="1100" b="0">
                    <a:solidFill>
                      <a:srgbClr val="262626"/>
                    </a:solidFill>
                    <a:latin typeface="Calibri" panose="020F0502020204030204" pitchFamily="34" charset="0"/>
                    <a:cs typeface="Arial" panose="020B0604020202020204" pitchFamily="34" charset="0"/>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Taul1!$A$4:$A$24</c:f>
              <c:strCache>
                <c:ptCount val="21"/>
                <c:pt idx="0">
                  <c:v>SUKUPUOLI</c:v>
                </c:pt>
                <c:pt idx="1">
                  <c:v>Mies</c:v>
                </c:pt>
                <c:pt idx="2">
                  <c:v>Nainen</c:v>
                </c:pt>
                <c:pt idx="3">
                  <c:v>IKÄRYHMÄ</c:v>
                </c:pt>
                <c:pt idx="4">
                  <c:v>15-24 vuotta</c:v>
                </c:pt>
                <c:pt idx="5">
                  <c:v>25-34 vuotta</c:v>
                </c:pt>
                <c:pt idx="6">
                  <c:v>35-49 vuotta</c:v>
                </c:pt>
                <c:pt idx="7">
                  <c:v>50-64 vuotta</c:v>
                </c:pt>
                <c:pt idx="8">
                  <c:v>65-79 vuotta</c:v>
                </c:pt>
                <c:pt idx="9">
                  <c:v>TALOUDEN ELINVAIHE</c:v>
                </c:pt>
                <c:pt idx="10">
                  <c:v>Yhden hengen talous</c:v>
                </c:pt>
                <c:pt idx="11">
                  <c:v>Lapseton pari</c:v>
                </c:pt>
                <c:pt idx="12">
                  <c:v>Muu aikuistalous</c:v>
                </c:pt>
                <c:pt idx="13">
                  <c:v>Talous, jossa alle 18-v. lapsia</c:v>
                </c:pt>
                <c:pt idx="14">
                  <c:v>KOULUTUS</c:v>
                </c:pt>
                <c:pt idx="15">
                  <c:v>Perus-/kansakoulu</c:v>
                </c:pt>
                <c:pt idx="16">
                  <c:v>Ammatti-/tekninen-/kauppakoulu</c:v>
                </c:pt>
                <c:pt idx="17">
                  <c:v>Ylioppilas/lukio</c:v>
                </c:pt>
                <c:pt idx="18">
                  <c:v>Opisto</c:v>
                </c:pt>
                <c:pt idx="19">
                  <c:v>Ammattikorkeakoulu</c:v>
                </c:pt>
                <c:pt idx="20">
                  <c:v>Yliopisto/korkeakoulu</c:v>
                </c:pt>
              </c:strCache>
            </c:strRef>
          </c:cat>
          <c:val>
            <c:numRef>
              <c:f>Taul1!$B$4:$B$24</c:f>
              <c:numCache>
                <c:formatCode>General</c:formatCode>
                <c:ptCount val="21"/>
                <c:pt idx="1">
                  <c:v>49.98471</c:v>
                </c:pt>
                <c:pt idx="2">
                  <c:v>50.01529</c:v>
                </c:pt>
                <c:pt idx="4">
                  <c:v>14.07315</c:v>
                </c:pt>
                <c:pt idx="5">
                  <c:v>16.27638</c:v>
                </c:pt>
                <c:pt idx="6">
                  <c:v>23.524239999999999</c:v>
                </c:pt>
                <c:pt idx="7">
                  <c:v>24.968019999999999</c:v>
                </c:pt>
                <c:pt idx="8">
                  <c:v>21.15822</c:v>
                </c:pt>
                <c:pt idx="10">
                  <c:v>24.936450000000001</c:v>
                </c:pt>
                <c:pt idx="11">
                  <c:v>24.129349999999999</c:v>
                </c:pt>
                <c:pt idx="12">
                  <c:v>20.966699999999999</c:v>
                </c:pt>
                <c:pt idx="13">
                  <c:v>29.967500000000001</c:v>
                </c:pt>
                <c:pt idx="15">
                  <c:v>9.2719799999999992</c:v>
                </c:pt>
                <c:pt idx="16">
                  <c:v>21.781030000000001</c:v>
                </c:pt>
                <c:pt idx="17">
                  <c:v>17.02957</c:v>
                </c:pt>
                <c:pt idx="18">
                  <c:v>12.343070000000001</c:v>
                </c:pt>
                <c:pt idx="19">
                  <c:v>14.37758</c:v>
                </c:pt>
                <c:pt idx="20">
                  <c:v>25.196770000000001</c:v>
                </c:pt>
              </c:numCache>
            </c:numRef>
          </c:val>
          <c:extLst>
            <c:ext xmlns:c16="http://schemas.microsoft.com/office/drawing/2014/chart" uri="{C3380CC4-5D6E-409C-BE32-E72D297353CC}">
              <c16:uniqueId val="{00000000-B0DA-4A0D-AA51-A907E6EDDB0B}"/>
            </c:ext>
          </c:extLst>
        </c:ser>
        <c:dLbls>
          <c:showLegendKey val="0"/>
          <c:showVal val="0"/>
          <c:showCatName val="0"/>
          <c:showSerName val="0"/>
          <c:showPercent val="0"/>
          <c:showBubbleSize val="0"/>
        </c:dLbls>
        <c:gapWidth val="30"/>
        <c:axId val="603916192"/>
        <c:axId val="603908912"/>
      </c:barChart>
      <c:catAx>
        <c:axId val="603916192"/>
        <c:scaling>
          <c:orientation val="maxMin"/>
        </c:scaling>
        <c:delete val="0"/>
        <c:axPos val="l"/>
        <c:numFmt formatCode="General" sourceLinked="0"/>
        <c:majorTickMark val="none"/>
        <c:minorTickMark val="none"/>
        <c:tickLblPos val="nextTo"/>
        <c:spPr>
          <a:ln>
            <a:noFill/>
          </a:ln>
        </c:spPr>
        <c:txPr>
          <a:bodyPr/>
          <a:lstStyle/>
          <a:p>
            <a:pPr>
              <a:defRPr sz="1100">
                <a:solidFill>
                  <a:srgbClr val="262626"/>
                </a:solidFill>
                <a:latin typeface="Calibri" panose="020F0502020204030204" pitchFamily="34" charset="0"/>
                <a:cs typeface="Arial" panose="020B0604020202020204" pitchFamily="34" charset="0"/>
              </a:defRPr>
            </a:pPr>
            <a:endParaRPr lang="fi-FI"/>
          </a:p>
        </c:txPr>
        <c:crossAx val="603908912"/>
        <c:crosses val="autoZero"/>
        <c:auto val="1"/>
        <c:lblAlgn val="ctr"/>
        <c:lblOffset val="100"/>
        <c:tickLblSkip val="1"/>
        <c:noMultiLvlLbl val="0"/>
      </c:catAx>
      <c:valAx>
        <c:axId val="603908912"/>
        <c:scaling>
          <c:orientation val="minMax"/>
          <c:max val="70"/>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7637401574803151"/>
              <c:y val="0.94540313633340589"/>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fi-FI"/>
          </a:p>
        </c:txPr>
        <c:crossAx val="603916192"/>
        <c:crosses val="autoZero"/>
        <c:crossBetween val="between"/>
        <c:majorUnit val="10"/>
        <c:minorUnit val="1"/>
      </c:valAx>
      <c:spPr>
        <a:ln w="6350">
          <a:noFill/>
        </a:ln>
      </c:spPr>
    </c:plotArea>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171443126041039"/>
          <c:y val="2.0130537396353308E-2"/>
          <c:w val="0.56504254494825701"/>
          <c:h val="0.91486622527621708"/>
        </c:manualLayout>
      </c:layout>
      <c:barChart>
        <c:barDir val="bar"/>
        <c:grouping val="clustered"/>
        <c:varyColors val="0"/>
        <c:ser>
          <c:idx val="0"/>
          <c:order val="0"/>
          <c:tx>
            <c:strRef>
              <c:f>Taul1!$B$3</c:f>
              <c:strCache>
                <c:ptCount val="1"/>
                <c:pt idx="0">
                  <c:v>X</c:v>
                </c:pt>
              </c:strCache>
            </c:strRef>
          </c:tx>
          <c:spPr>
            <a:solidFill>
              <a:srgbClr val="4DA7BC"/>
            </a:solidFill>
          </c:spPr>
          <c:invertIfNegative val="0"/>
          <c:dLbls>
            <c:numFmt formatCode="#,##0" sourceLinked="0"/>
            <c:spPr>
              <a:noFill/>
              <a:ln>
                <a:noFill/>
              </a:ln>
              <a:effectLst/>
            </c:spPr>
            <c:txPr>
              <a:bodyPr/>
              <a:lstStyle/>
              <a:p>
                <a:pPr>
                  <a:defRPr sz="1100" b="0">
                    <a:solidFill>
                      <a:srgbClr val="262626"/>
                    </a:solidFill>
                    <a:latin typeface="Calibri" panose="020F0502020204030204" pitchFamily="34" charset="0"/>
                    <a:cs typeface="Arial" panose="020B0604020202020204" pitchFamily="34" charset="0"/>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Taul1!$A$4:$A$23</c:f>
              <c:strCache>
                <c:ptCount val="20"/>
                <c:pt idx="0">
                  <c:v>AMMATTI/ASEMA</c:v>
                </c:pt>
                <c:pt idx="1">
                  <c:v>Työntekijä/maanviljelijä</c:v>
                </c:pt>
                <c:pt idx="2">
                  <c:v>Toimihenkilö</c:v>
                </c:pt>
                <c:pt idx="3">
                  <c:v>Muu ylempi toimihlö/asiantuntija</c:v>
                </c:pt>
                <c:pt idx="4">
                  <c:v>Yrittäjä/johtava asema</c:v>
                </c:pt>
                <c:pt idx="5">
                  <c:v>Kotiäiti/-isä/työtön</c:v>
                </c:pt>
                <c:pt idx="6">
                  <c:v>Opiskelija/koululainen</c:v>
                </c:pt>
                <c:pt idx="7">
                  <c:v>Eläkeläinen</c:v>
                </c:pt>
                <c:pt idx="8">
                  <c:v>TALOUDEN BRUTTOTULOT</c:v>
                </c:pt>
                <c:pt idx="9">
                  <c:v>Alle 10 000 euroa/v</c:v>
                </c:pt>
                <c:pt idx="10">
                  <c:v>10 000-20 000 euroa/v</c:v>
                </c:pt>
                <c:pt idx="11">
                  <c:v>20 001-30 000 euroa/v</c:v>
                </c:pt>
                <c:pt idx="12">
                  <c:v>30 001-50 000 euroa/v</c:v>
                </c:pt>
                <c:pt idx="13">
                  <c:v>50 001-70 001 euroa/v</c:v>
                </c:pt>
                <c:pt idx="14">
                  <c:v>Yli 70 000 euroa/v</c:v>
                </c:pt>
                <c:pt idx="15">
                  <c:v>SUURALUE</c:v>
                </c:pt>
                <c:pt idx="16">
                  <c:v>Helsinki-Uusimaa</c:v>
                </c:pt>
                <c:pt idx="17">
                  <c:v>Etelä-Suomi</c:v>
                </c:pt>
                <c:pt idx="18">
                  <c:v>Länsi-Suomi</c:v>
                </c:pt>
                <c:pt idx="19">
                  <c:v>Pohjois- ja Itä-Suomi</c:v>
                </c:pt>
              </c:strCache>
            </c:strRef>
          </c:cat>
          <c:val>
            <c:numRef>
              <c:f>Taul1!$B$4:$B$23</c:f>
              <c:numCache>
                <c:formatCode>General</c:formatCode>
                <c:ptCount val="20"/>
                <c:pt idx="1">
                  <c:v>22.49775</c:v>
                </c:pt>
                <c:pt idx="2">
                  <c:v>13.68371</c:v>
                </c:pt>
                <c:pt idx="3">
                  <c:v>12.83835</c:v>
                </c:pt>
                <c:pt idx="4">
                  <c:v>7.1331499999999997</c:v>
                </c:pt>
                <c:pt idx="5">
                  <c:v>6.65639</c:v>
                </c:pt>
                <c:pt idx="6">
                  <c:v>21.435890000000001</c:v>
                </c:pt>
                <c:pt idx="7">
                  <c:v>15.754759999999999</c:v>
                </c:pt>
                <c:pt idx="9">
                  <c:v>9.3834300000000006</c:v>
                </c:pt>
                <c:pt idx="10">
                  <c:v>8.0335900000000002</c:v>
                </c:pt>
                <c:pt idx="11">
                  <c:v>9.7296099999999992</c:v>
                </c:pt>
                <c:pt idx="12">
                  <c:v>19.599519999999998</c:v>
                </c:pt>
                <c:pt idx="13">
                  <c:v>16.335699999999999</c:v>
                </c:pt>
                <c:pt idx="14">
                  <c:v>21.641210000000001</c:v>
                </c:pt>
                <c:pt idx="16">
                  <c:v>31.098040000000001</c:v>
                </c:pt>
                <c:pt idx="17">
                  <c:v>19.42351</c:v>
                </c:pt>
                <c:pt idx="18">
                  <c:v>25.36889</c:v>
                </c:pt>
                <c:pt idx="19">
                  <c:v>24.109549999999999</c:v>
                </c:pt>
              </c:numCache>
            </c:numRef>
          </c:val>
          <c:extLst>
            <c:ext xmlns:c16="http://schemas.microsoft.com/office/drawing/2014/chart" uri="{C3380CC4-5D6E-409C-BE32-E72D297353CC}">
              <c16:uniqueId val="{00000000-4D4A-4E85-A81B-74ECD1E6B219}"/>
            </c:ext>
          </c:extLst>
        </c:ser>
        <c:dLbls>
          <c:showLegendKey val="0"/>
          <c:showVal val="0"/>
          <c:showCatName val="0"/>
          <c:showSerName val="0"/>
          <c:showPercent val="0"/>
          <c:showBubbleSize val="0"/>
        </c:dLbls>
        <c:gapWidth val="30"/>
        <c:axId val="603916192"/>
        <c:axId val="603908912"/>
      </c:barChart>
      <c:catAx>
        <c:axId val="603916192"/>
        <c:scaling>
          <c:orientation val="maxMin"/>
        </c:scaling>
        <c:delete val="0"/>
        <c:axPos val="l"/>
        <c:numFmt formatCode="General" sourceLinked="0"/>
        <c:majorTickMark val="none"/>
        <c:minorTickMark val="none"/>
        <c:tickLblPos val="nextTo"/>
        <c:spPr>
          <a:ln>
            <a:noFill/>
          </a:ln>
        </c:spPr>
        <c:txPr>
          <a:bodyPr/>
          <a:lstStyle/>
          <a:p>
            <a:pPr>
              <a:defRPr sz="1100">
                <a:solidFill>
                  <a:srgbClr val="262626"/>
                </a:solidFill>
                <a:latin typeface="Calibri" panose="020F0502020204030204" pitchFamily="34" charset="0"/>
                <a:cs typeface="Arial" panose="020B0604020202020204" pitchFamily="34" charset="0"/>
              </a:defRPr>
            </a:pPr>
            <a:endParaRPr lang="fi-FI"/>
          </a:p>
        </c:txPr>
        <c:crossAx val="603908912"/>
        <c:crosses val="autoZero"/>
        <c:auto val="1"/>
        <c:lblAlgn val="ctr"/>
        <c:lblOffset val="100"/>
        <c:tickLblSkip val="1"/>
        <c:noMultiLvlLbl val="0"/>
      </c:catAx>
      <c:valAx>
        <c:axId val="603908912"/>
        <c:scaling>
          <c:orientation val="minMax"/>
          <c:max val="70"/>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7637401574803151"/>
              <c:y val="0.94540313633340589"/>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fi-FI"/>
          </a:p>
        </c:txPr>
        <c:crossAx val="603916192"/>
        <c:crosses val="autoZero"/>
        <c:crossBetween val="between"/>
        <c:majorUnit val="10"/>
        <c:minorUnit val="1"/>
      </c:valAx>
      <c:spPr>
        <a:ln w="6350">
          <a:noFill/>
        </a:ln>
      </c:spPr>
    </c:plotArea>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073781256561683"/>
          <c:y val="1.2420372697243342E-2"/>
          <c:w val="0.58603992220499279"/>
          <c:h val="0.90428914555441842"/>
        </c:manualLayout>
      </c:layout>
      <c:barChart>
        <c:barDir val="bar"/>
        <c:grouping val="clustered"/>
        <c:varyColors val="0"/>
        <c:ser>
          <c:idx val="0"/>
          <c:order val="0"/>
          <c:tx>
            <c:strRef>
              <c:f>Taul1!$B$5</c:f>
              <c:strCache>
                <c:ptCount val="1"/>
                <c:pt idx="0">
                  <c:v>2021</c:v>
                </c:pt>
              </c:strCache>
            </c:strRef>
          </c:tx>
          <c:spPr>
            <a:solidFill>
              <a:srgbClr val="4DA7BC"/>
            </a:solidFill>
          </c:spPr>
          <c:invertIfNegative val="0"/>
          <c:dLbls>
            <c:numFmt formatCode="#,##0.00" sourceLinked="0"/>
            <c:spPr>
              <a:noFill/>
              <a:ln>
                <a:noFill/>
              </a:ln>
              <a:effectLst/>
            </c:spPr>
            <c:txPr>
              <a:bodyPr/>
              <a:lstStyle/>
              <a:p>
                <a:pPr>
                  <a:defRPr sz="1100" b="0">
                    <a:solidFill>
                      <a:srgbClr val="262626"/>
                    </a:solidFill>
                    <a:latin typeface="Calibri" panose="020F0502020204030204" pitchFamily="34" charset="0"/>
                    <a:cs typeface="Arial" panose="020B0604020202020204" pitchFamily="34" charset="0"/>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Taul1!$A$6:$A$14</c:f>
              <c:strCache>
                <c:ptCount val="9"/>
                <c:pt idx="0">
                  <c:v>Pelastuspalvelut</c:v>
                </c:pt>
                <c:pt idx="1">
                  <c:v>Sosiaali- ja terveysala</c:v>
                </c:pt>
                <c:pt idx="2">
                  <c:v>Maanpuolustus</c:v>
                </c:pt>
                <c:pt idx="3">
                  <c:v>Nuoret*</c:v>
                </c:pt>
                <c:pt idx="4">
                  <c:v>Liikunta ja urheilu</c:v>
                </c:pt>
                <c:pt idx="5">
                  <c:v>Poliittinen toiminta</c:v>
                </c:pt>
                <c:pt idx="6">
                  <c:v>Kulttuuri ja taide</c:v>
                </c:pt>
                <c:pt idx="7">
                  <c:v>Muiden uskonnollisten yhteisöjen vapaaehtoistoiminta</c:v>
                </c:pt>
                <c:pt idx="8">
                  <c:v>Lapset*</c:v>
                </c:pt>
              </c:strCache>
            </c:strRef>
          </c:cat>
          <c:val>
            <c:numRef>
              <c:f>Taul1!$B$6:$B$14</c:f>
              <c:numCache>
                <c:formatCode>General</c:formatCode>
                <c:ptCount val="9"/>
                <c:pt idx="0">
                  <c:v>27.68</c:v>
                </c:pt>
                <c:pt idx="1">
                  <c:v>13.81</c:v>
                </c:pt>
                <c:pt idx="2">
                  <c:v>11.42</c:v>
                </c:pt>
                <c:pt idx="3">
                  <c:v>11.31</c:v>
                </c:pt>
                <c:pt idx="4">
                  <c:v>9.6199999999999992</c:v>
                </c:pt>
                <c:pt idx="5">
                  <c:v>9.3699999999999992</c:v>
                </c:pt>
                <c:pt idx="6">
                  <c:v>8.82</c:v>
                </c:pt>
                <c:pt idx="7">
                  <c:v>7.54</c:v>
                </c:pt>
                <c:pt idx="8">
                  <c:v>7.18</c:v>
                </c:pt>
              </c:numCache>
            </c:numRef>
          </c:val>
          <c:extLst>
            <c:ext xmlns:c16="http://schemas.microsoft.com/office/drawing/2014/chart" uri="{C3380CC4-5D6E-409C-BE32-E72D297353CC}">
              <c16:uniqueId val="{00000000-B0DA-4A0D-AA51-A907E6EDDB0B}"/>
            </c:ext>
          </c:extLst>
        </c:ser>
        <c:ser>
          <c:idx val="1"/>
          <c:order val="1"/>
          <c:tx>
            <c:strRef>
              <c:f>Taul1!$C$5</c:f>
              <c:strCache>
                <c:ptCount val="1"/>
                <c:pt idx="0">
                  <c:v>2018</c:v>
                </c:pt>
              </c:strCache>
            </c:strRef>
          </c:tx>
          <c:spPr>
            <a:solidFill>
              <a:srgbClr val="797979"/>
            </a:solidFill>
          </c:spPr>
          <c:invertIfNegative val="0"/>
          <c:dLbls>
            <c:numFmt formatCode="#,##0.00" sourceLinked="0"/>
            <c:spPr>
              <a:noFill/>
              <a:ln>
                <a:noFill/>
              </a:ln>
              <a:effectLst/>
            </c:spPr>
            <c:txPr>
              <a:bodyPr/>
              <a:lstStyle/>
              <a:p>
                <a:pPr>
                  <a:defRPr sz="1100">
                    <a:solidFill>
                      <a:srgbClr val="262626"/>
                    </a:solidFill>
                    <a:latin typeface="Calibri" panose="020F0502020204030204" pitchFamily="34" charset="0"/>
                    <a:cs typeface="Arial" panose="020B060402020202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Taul1!$A$6:$A$14</c:f>
              <c:strCache>
                <c:ptCount val="9"/>
                <c:pt idx="0">
                  <c:v>Pelastuspalvelut</c:v>
                </c:pt>
                <c:pt idx="1">
                  <c:v>Sosiaali- ja terveysala</c:v>
                </c:pt>
                <c:pt idx="2">
                  <c:v>Maanpuolustus</c:v>
                </c:pt>
                <c:pt idx="3">
                  <c:v>Nuoret*</c:v>
                </c:pt>
                <c:pt idx="4">
                  <c:v>Liikunta ja urheilu</c:v>
                </c:pt>
                <c:pt idx="5">
                  <c:v>Poliittinen toiminta</c:v>
                </c:pt>
                <c:pt idx="6">
                  <c:v>Kulttuuri ja taide</c:v>
                </c:pt>
                <c:pt idx="7">
                  <c:v>Muiden uskonnollisten yhteisöjen vapaaehtoistoiminta</c:v>
                </c:pt>
                <c:pt idx="8">
                  <c:v>Lapset*</c:v>
                </c:pt>
              </c:strCache>
            </c:strRef>
          </c:cat>
          <c:val>
            <c:numRef>
              <c:f>Taul1!$C$6:$C$14</c:f>
              <c:numCache>
                <c:formatCode>General</c:formatCode>
                <c:ptCount val="9"/>
                <c:pt idx="0">
                  <c:v>7.0501124194961999</c:v>
                </c:pt>
                <c:pt idx="1">
                  <c:v>10.220006904223</c:v>
                </c:pt>
                <c:pt idx="2">
                  <c:v>10.2303067582046</c:v>
                </c:pt>
                <c:pt idx="3">
                  <c:v>16.313152085511799</c:v>
                </c:pt>
                <c:pt idx="4">
                  <c:v>12.9652230324104</c:v>
                </c:pt>
                <c:pt idx="5">
                  <c:v>6.9698494974916203</c:v>
                </c:pt>
                <c:pt idx="6">
                  <c:v>6.5469678300024201</c:v>
                </c:pt>
                <c:pt idx="7">
                  <c:v>7.4137720628482704</c:v>
                </c:pt>
                <c:pt idx="8">
                  <c:v>16.313152085511799</c:v>
                </c:pt>
              </c:numCache>
            </c:numRef>
          </c:val>
          <c:extLst>
            <c:ext xmlns:c16="http://schemas.microsoft.com/office/drawing/2014/chart" uri="{C3380CC4-5D6E-409C-BE32-E72D297353CC}">
              <c16:uniqueId val="{00000001-B0DA-4A0D-AA51-A907E6EDDB0B}"/>
            </c:ext>
          </c:extLst>
        </c:ser>
        <c:ser>
          <c:idx val="2"/>
          <c:order val="2"/>
          <c:tx>
            <c:strRef>
              <c:f>Taul1!$D$5</c:f>
              <c:strCache>
                <c:ptCount val="1"/>
                <c:pt idx="0">
                  <c:v>2015</c:v>
                </c:pt>
              </c:strCache>
            </c:strRef>
          </c:tx>
          <c:spPr>
            <a:solidFill>
              <a:srgbClr val="A0A0A0"/>
            </a:solidFill>
          </c:spPr>
          <c:invertIfNegative val="0"/>
          <c:dLbls>
            <c:numFmt formatCode="#,##0.00" sourceLinked="0"/>
            <c:spPr>
              <a:noFill/>
              <a:ln>
                <a:noFill/>
              </a:ln>
              <a:effectLst/>
            </c:spPr>
            <c:txPr>
              <a:bodyPr/>
              <a:lstStyle/>
              <a:p>
                <a:pPr>
                  <a:defRPr sz="1100">
                    <a:solidFill>
                      <a:srgbClr val="262626"/>
                    </a:solidFill>
                    <a:latin typeface="Calibri" panose="020F0502020204030204" pitchFamily="34" charset="0"/>
                    <a:cs typeface="Arial" panose="020B060402020202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Taul1!$A$6:$A$14</c:f>
              <c:strCache>
                <c:ptCount val="9"/>
                <c:pt idx="0">
                  <c:v>Pelastuspalvelut</c:v>
                </c:pt>
                <c:pt idx="1">
                  <c:v>Sosiaali- ja terveysala</c:v>
                </c:pt>
                <c:pt idx="2">
                  <c:v>Maanpuolustus</c:v>
                </c:pt>
                <c:pt idx="3">
                  <c:v>Nuoret*</c:v>
                </c:pt>
                <c:pt idx="4">
                  <c:v>Liikunta ja urheilu</c:v>
                </c:pt>
                <c:pt idx="5">
                  <c:v>Poliittinen toiminta</c:v>
                </c:pt>
                <c:pt idx="6">
                  <c:v>Kulttuuri ja taide</c:v>
                </c:pt>
                <c:pt idx="7">
                  <c:v>Muiden uskonnollisten yhteisöjen vapaaehtoistoiminta</c:v>
                </c:pt>
                <c:pt idx="8">
                  <c:v>Lapset*</c:v>
                </c:pt>
              </c:strCache>
            </c:strRef>
          </c:cat>
          <c:val>
            <c:numRef>
              <c:f>Taul1!$D$6:$D$14</c:f>
              <c:numCache>
                <c:formatCode>General</c:formatCode>
                <c:ptCount val="9"/>
                <c:pt idx="0">
                  <c:v>9.2799999999999994</c:v>
                </c:pt>
                <c:pt idx="1">
                  <c:v>13.86</c:v>
                </c:pt>
                <c:pt idx="2">
                  <c:v>11.59</c:v>
                </c:pt>
                <c:pt idx="3">
                  <c:v>16.82</c:v>
                </c:pt>
                <c:pt idx="4">
                  <c:v>7.71</c:v>
                </c:pt>
                <c:pt idx="5">
                  <c:v>13</c:v>
                </c:pt>
                <c:pt idx="6">
                  <c:v>22.11</c:v>
                </c:pt>
                <c:pt idx="7">
                  <c:v>7.81</c:v>
                </c:pt>
                <c:pt idx="8">
                  <c:v>16.82</c:v>
                </c:pt>
              </c:numCache>
            </c:numRef>
          </c:val>
          <c:extLst>
            <c:ext xmlns:c16="http://schemas.microsoft.com/office/drawing/2014/chart" uri="{C3380CC4-5D6E-409C-BE32-E72D297353CC}">
              <c16:uniqueId val="{00000002-B0DA-4A0D-AA51-A907E6EDDB0B}"/>
            </c:ext>
          </c:extLst>
        </c:ser>
        <c:dLbls>
          <c:showLegendKey val="0"/>
          <c:showVal val="0"/>
          <c:showCatName val="0"/>
          <c:showSerName val="0"/>
          <c:showPercent val="0"/>
          <c:showBubbleSize val="0"/>
        </c:dLbls>
        <c:gapWidth val="40"/>
        <c:axId val="603916192"/>
        <c:axId val="603908912"/>
      </c:barChart>
      <c:catAx>
        <c:axId val="603916192"/>
        <c:scaling>
          <c:orientation val="maxMin"/>
        </c:scaling>
        <c:delete val="0"/>
        <c:axPos val="l"/>
        <c:numFmt formatCode="General" sourceLinked="0"/>
        <c:majorTickMark val="none"/>
        <c:minorTickMark val="none"/>
        <c:tickLblPos val="nextTo"/>
        <c:spPr>
          <a:ln>
            <a:noFill/>
          </a:ln>
        </c:spPr>
        <c:txPr>
          <a:bodyPr/>
          <a:lstStyle/>
          <a:p>
            <a:pPr>
              <a:defRPr sz="1100">
                <a:solidFill>
                  <a:srgbClr val="262626"/>
                </a:solidFill>
                <a:latin typeface="Calibri" panose="020F0502020204030204" pitchFamily="34" charset="0"/>
                <a:cs typeface="Arial" panose="020B0604020202020204" pitchFamily="34" charset="0"/>
              </a:defRPr>
            </a:pPr>
            <a:endParaRPr lang="fi-FI"/>
          </a:p>
        </c:txPr>
        <c:crossAx val="603908912"/>
        <c:crosses val="autoZero"/>
        <c:auto val="1"/>
        <c:lblAlgn val="ctr"/>
        <c:lblOffset val="100"/>
        <c:tickLblSkip val="1"/>
        <c:noMultiLvlLbl val="0"/>
      </c:catAx>
      <c:valAx>
        <c:axId val="603908912"/>
        <c:scaling>
          <c:orientation val="minMax"/>
          <c:max val="30"/>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dirty="0">
                    <a:solidFill>
                      <a:srgbClr val="A0A0A0"/>
                    </a:solidFill>
                    <a:latin typeface="Calibri" panose="020F0502020204030204" pitchFamily="34" charset="0"/>
                    <a:cs typeface="Arial" panose="020B0604020202020204" pitchFamily="34" charset="0"/>
                  </a:rPr>
                  <a:t>Tuntia</a:t>
                </a:r>
              </a:p>
            </c:rich>
          </c:tx>
          <c:layout>
            <c:manualLayout>
              <c:xMode val="edge"/>
              <c:yMode val="edge"/>
              <c:x val="0.66679495335477645"/>
              <c:y val="0.95866580337935214"/>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fi-FI"/>
          </a:p>
        </c:txPr>
        <c:crossAx val="603916192"/>
        <c:crosses val="autoZero"/>
        <c:crossBetween val="between"/>
        <c:majorUnit val="5"/>
        <c:minorUnit val="1"/>
      </c:valAx>
      <c:spPr>
        <a:ln w="6350">
          <a:noFill/>
        </a:ln>
      </c:spPr>
    </c:plotArea>
    <c:legend>
      <c:legendPos val="r"/>
      <c:layout>
        <c:manualLayout>
          <c:xMode val="edge"/>
          <c:yMode val="edge"/>
          <c:x val="0.8089663026080286"/>
          <c:y val="0.35210175651120534"/>
          <c:w val="0.12179966812019465"/>
          <c:h val="0.17076150295536668"/>
        </c:manualLayout>
      </c:layout>
      <c:overlay val="0"/>
      <c:spPr>
        <a:solidFill>
          <a:schemeClr val="bg1"/>
        </a:solidFill>
      </c:spPr>
      <c:txPr>
        <a:bodyPr/>
        <a:lstStyle/>
        <a:p>
          <a:pPr>
            <a:defRPr sz="1100">
              <a:solidFill>
                <a:srgbClr val="262626"/>
              </a:solidFill>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52609139976453"/>
          <c:y val="1.2420372697243342E-2"/>
          <c:w val="0.50299814256796638"/>
          <c:h val="0.90428914555441842"/>
        </c:manualLayout>
      </c:layout>
      <c:barChart>
        <c:barDir val="bar"/>
        <c:grouping val="clustered"/>
        <c:varyColors val="0"/>
        <c:ser>
          <c:idx val="0"/>
          <c:order val="0"/>
          <c:tx>
            <c:strRef>
              <c:f>Taul1!$B$5</c:f>
              <c:strCache>
                <c:ptCount val="1"/>
                <c:pt idx="0">
                  <c:v>2021</c:v>
                </c:pt>
              </c:strCache>
            </c:strRef>
          </c:tx>
          <c:spPr>
            <a:solidFill>
              <a:srgbClr val="4DA7BC"/>
            </a:solidFill>
          </c:spPr>
          <c:invertIfNegative val="0"/>
          <c:dLbls>
            <c:numFmt formatCode="#,##0.00" sourceLinked="0"/>
            <c:spPr>
              <a:noFill/>
              <a:ln>
                <a:noFill/>
              </a:ln>
              <a:effectLst/>
            </c:spPr>
            <c:txPr>
              <a:bodyPr/>
              <a:lstStyle/>
              <a:p>
                <a:pPr>
                  <a:defRPr sz="1100" b="0">
                    <a:solidFill>
                      <a:srgbClr val="262626"/>
                    </a:solidFill>
                    <a:latin typeface="Calibri" panose="020F0502020204030204" pitchFamily="34" charset="0"/>
                    <a:cs typeface="Arial" panose="020B0604020202020204" pitchFamily="34" charset="0"/>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Taul1!$A$6:$A$13</c:f>
              <c:strCache>
                <c:ptCount val="8"/>
                <c:pt idx="0">
                  <c:v>Ev.lut. seurakuntien vapaaehtoistoiminta</c:v>
                </c:pt>
                <c:pt idx="1">
                  <c:v>Ammattiyhdistystoiminta</c:v>
                </c:pt>
                <c:pt idx="2">
                  <c:v>Luonto, ympäristö, eläintensuojelu</c:v>
                </c:pt>
                <c:pt idx="3">
                  <c:v>Asukas-, asuinalue- tai kylätoiminta</c:v>
                </c:pt>
                <c:pt idx="4">
                  <c:v>Seniorit ja ikäihmiset</c:v>
                </c:pt>
                <c:pt idx="5">
                  <c:v>Pakolaiset, maahanmuutto, etniset yhdistykset, vähemmistöt</c:v>
                </c:pt>
                <c:pt idx="6">
                  <c:v>Kansainvälisyys, kehitysyhteistyö ja muu avustustoiminta ulkomaille</c:v>
                </c:pt>
                <c:pt idx="7">
                  <c:v>Muu toimiala</c:v>
                </c:pt>
              </c:strCache>
            </c:strRef>
          </c:cat>
          <c:val>
            <c:numRef>
              <c:f>Taul1!$B$6:$B$13</c:f>
              <c:numCache>
                <c:formatCode>General</c:formatCode>
                <c:ptCount val="8"/>
                <c:pt idx="0">
                  <c:v>7.02</c:v>
                </c:pt>
                <c:pt idx="1">
                  <c:v>6.85</c:v>
                </c:pt>
                <c:pt idx="2">
                  <c:v>5.6</c:v>
                </c:pt>
                <c:pt idx="3">
                  <c:v>5.27</c:v>
                </c:pt>
                <c:pt idx="4">
                  <c:v>5.21</c:v>
                </c:pt>
                <c:pt idx="5">
                  <c:v>3.43</c:v>
                </c:pt>
                <c:pt idx="6">
                  <c:v>2.11</c:v>
                </c:pt>
                <c:pt idx="7">
                  <c:v>11.06</c:v>
                </c:pt>
              </c:numCache>
            </c:numRef>
          </c:val>
          <c:extLst>
            <c:ext xmlns:c16="http://schemas.microsoft.com/office/drawing/2014/chart" uri="{C3380CC4-5D6E-409C-BE32-E72D297353CC}">
              <c16:uniqueId val="{00000000-9AE4-4BB9-85D1-EF034BF9CD7E}"/>
            </c:ext>
          </c:extLst>
        </c:ser>
        <c:ser>
          <c:idx val="1"/>
          <c:order val="1"/>
          <c:tx>
            <c:strRef>
              <c:f>Taul1!$C$5</c:f>
              <c:strCache>
                <c:ptCount val="1"/>
                <c:pt idx="0">
                  <c:v>2018</c:v>
                </c:pt>
              </c:strCache>
            </c:strRef>
          </c:tx>
          <c:spPr>
            <a:solidFill>
              <a:srgbClr val="797979"/>
            </a:solidFill>
          </c:spPr>
          <c:invertIfNegative val="0"/>
          <c:dLbls>
            <c:numFmt formatCode="#,##0.00" sourceLinked="0"/>
            <c:spPr>
              <a:noFill/>
              <a:ln>
                <a:noFill/>
              </a:ln>
              <a:effectLst/>
            </c:spPr>
            <c:txPr>
              <a:bodyPr/>
              <a:lstStyle/>
              <a:p>
                <a:pPr>
                  <a:defRPr sz="1100">
                    <a:solidFill>
                      <a:srgbClr val="262626"/>
                    </a:solidFill>
                    <a:latin typeface="Calibri" panose="020F0502020204030204" pitchFamily="34" charset="0"/>
                    <a:cs typeface="Arial" panose="020B060402020202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Taul1!$A$6:$A$13</c:f>
              <c:strCache>
                <c:ptCount val="8"/>
                <c:pt idx="0">
                  <c:v>Ev.lut. seurakuntien vapaaehtoistoiminta</c:v>
                </c:pt>
                <c:pt idx="1">
                  <c:v>Ammattiyhdistystoiminta</c:v>
                </c:pt>
                <c:pt idx="2">
                  <c:v>Luonto, ympäristö, eläintensuojelu</c:v>
                </c:pt>
                <c:pt idx="3">
                  <c:v>Asukas-, asuinalue- tai kylätoiminta</c:v>
                </c:pt>
                <c:pt idx="4">
                  <c:v>Seniorit ja ikäihmiset</c:v>
                </c:pt>
                <c:pt idx="5">
                  <c:v>Pakolaiset, maahanmuutto, etniset yhdistykset, vähemmistöt</c:v>
                </c:pt>
                <c:pt idx="6">
                  <c:v>Kansainvälisyys, kehitysyhteistyö ja muu avustustoiminta ulkomaille</c:v>
                </c:pt>
                <c:pt idx="7">
                  <c:v>Muu toimiala</c:v>
                </c:pt>
              </c:strCache>
            </c:strRef>
          </c:cat>
          <c:val>
            <c:numRef>
              <c:f>Taul1!$C$6:$C$13</c:f>
              <c:numCache>
                <c:formatCode>General</c:formatCode>
                <c:ptCount val="8"/>
                <c:pt idx="0">
                  <c:v>5.7515819176832697</c:v>
                </c:pt>
                <c:pt idx="1">
                  <c:v>2.3916522252129302</c:v>
                </c:pt>
                <c:pt idx="2">
                  <c:v>6.2320017606008697</c:v>
                </c:pt>
                <c:pt idx="3">
                  <c:v>3.4548373895468201</c:v>
                </c:pt>
                <c:pt idx="4">
                  <c:v>10.6103773840853</c:v>
                </c:pt>
                <c:pt idx="5">
                  <c:v>7.6808766297817304</c:v>
                </c:pt>
                <c:pt idx="6">
                  <c:v>9.7485618092658992</c:v>
                </c:pt>
                <c:pt idx="7">
                  <c:v>5.1755483664545396</c:v>
                </c:pt>
              </c:numCache>
            </c:numRef>
          </c:val>
          <c:extLst>
            <c:ext xmlns:c16="http://schemas.microsoft.com/office/drawing/2014/chart" uri="{C3380CC4-5D6E-409C-BE32-E72D297353CC}">
              <c16:uniqueId val="{00000001-9AE4-4BB9-85D1-EF034BF9CD7E}"/>
            </c:ext>
          </c:extLst>
        </c:ser>
        <c:ser>
          <c:idx val="2"/>
          <c:order val="2"/>
          <c:tx>
            <c:strRef>
              <c:f>Taul1!$D$5</c:f>
              <c:strCache>
                <c:ptCount val="1"/>
                <c:pt idx="0">
                  <c:v>2015</c:v>
                </c:pt>
              </c:strCache>
            </c:strRef>
          </c:tx>
          <c:spPr>
            <a:solidFill>
              <a:srgbClr val="A0A0A0"/>
            </a:solidFill>
          </c:spPr>
          <c:invertIfNegative val="0"/>
          <c:dLbls>
            <c:numFmt formatCode="#,##0.00" sourceLinked="0"/>
            <c:spPr>
              <a:noFill/>
              <a:ln>
                <a:noFill/>
              </a:ln>
              <a:effectLst/>
            </c:spPr>
            <c:txPr>
              <a:bodyPr/>
              <a:lstStyle/>
              <a:p>
                <a:pPr>
                  <a:defRPr sz="1100">
                    <a:solidFill>
                      <a:srgbClr val="262626"/>
                    </a:solidFill>
                    <a:latin typeface="Calibri" panose="020F0502020204030204" pitchFamily="34" charset="0"/>
                    <a:cs typeface="Arial" panose="020B060402020202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Taul1!$A$6:$A$13</c:f>
              <c:strCache>
                <c:ptCount val="8"/>
                <c:pt idx="0">
                  <c:v>Ev.lut. seurakuntien vapaaehtoistoiminta</c:v>
                </c:pt>
                <c:pt idx="1">
                  <c:v>Ammattiyhdistystoiminta</c:v>
                </c:pt>
                <c:pt idx="2">
                  <c:v>Luonto, ympäristö, eläintensuojelu</c:v>
                </c:pt>
                <c:pt idx="3">
                  <c:v>Asukas-, asuinalue- tai kylätoiminta</c:v>
                </c:pt>
                <c:pt idx="4">
                  <c:v>Seniorit ja ikäihmiset</c:v>
                </c:pt>
                <c:pt idx="5">
                  <c:v>Pakolaiset, maahanmuutto, etniset yhdistykset, vähemmistöt</c:v>
                </c:pt>
                <c:pt idx="6">
                  <c:v>Kansainvälisyys, kehitysyhteistyö ja muu avustustoiminta ulkomaille</c:v>
                </c:pt>
                <c:pt idx="7">
                  <c:v>Muu toimiala</c:v>
                </c:pt>
              </c:strCache>
            </c:strRef>
          </c:cat>
          <c:val>
            <c:numRef>
              <c:f>Taul1!$D$6:$D$13</c:f>
              <c:numCache>
                <c:formatCode>General</c:formatCode>
                <c:ptCount val="8"/>
                <c:pt idx="0">
                  <c:v>7.83</c:v>
                </c:pt>
                <c:pt idx="1">
                  <c:v>4.5999999999999996</c:v>
                </c:pt>
                <c:pt idx="2">
                  <c:v>5.15</c:v>
                </c:pt>
                <c:pt idx="3">
                  <c:v>10.24</c:v>
                </c:pt>
                <c:pt idx="4">
                  <c:v>8.2100000000000009</c:v>
                </c:pt>
                <c:pt idx="5">
                  <c:v>7.15</c:v>
                </c:pt>
                <c:pt idx="6">
                  <c:v>3.99</c:v>
                </c:pt>
                <c:pt idx="7">
                  <c:v>10.7</c:v>
                </c:pt>
              </c:numCache>
            </c:numRef>
          </c:val>
          <c:extLst>
            <c:ext xmlns:c16="http://schemas.microsoft.com/office/drawing/2014/chart" uri="{C3380CC4-5D6E-409C-BE32-E72D297353CC}">
              <c16:uniqueId val="{00000002-9AE4-4BB9-85D1-EF034BF9CD7E}"/>
            </c:ext>
          </c:extLst>
        </c:ser>
        <c:dLbls>
          <c:showLegendKey val="0"/>
          <c:showVal val="0"/>
          <c:showCatName val="0"/>
          <c:showSerName val="0"/>
          <c:showPercent val="0"/>
          <c:showBubbleSize val="0"/>
        </c:dLbls>
        <c:gapWidth val="40"/>
        <c:axId val="603916192"/>
        <c:axId val="603908912"/>
      </c:barChart>
      <c:catAx>
        <c:axId val="603916192"/>
        <c:scaling>
          <c:orientation val="maxMin"/>
        </c:scaling>
        <c:delete val="0"/>
        <c:axPos val="l"/>
        <c:numFmt formatCode="General" sourceLinked="0"/>
        <c:majorTickMark val="none"/>
        <c:minorTickMark val="none"/>
        <c:tickLblPos val="nextTo"/>
        <c:spPr>
          <a:ln>
            <a:noFill/>
          </a:ln>
        </c:spPr>
        <c:txPr>
          <a:bodyPr/>
          <a:lstStyle/>
          <a:p>
            <a:pPr>
              <a:defRPr sz="1100">
                <a:solidFill>
                  <a:srgbClr val="262626"/>
                </a:solidFill>
                <a:latin typeface="Calibri" panose="020F0502020204030204" pitchFamily="34" charset="0"/>
                <a:cs typeface="Arial" panose="020B0604020202020204" pitchFamily="34" charset="0"/>
              </a:defRPr>
            </a:pPr>
            <a:endParaRPr lang="fi-FI"/>
          </a:p>
        </c:txPr>
        <c:crossAx val="603908912"/>
        <c:crosses val="autoZero"/>
        <c:auto val="1"/>
        <c:lblAlgn val="ctr"/>
        <c:lblOffset val="100"/>
        <c:tickLblSkip val="1"/>
        <c:noMultiLvlLbl val="0"/>
      </c:catAx>
      <c:valAx>
        <c:axId val="603908912"/>
        <c:scaling>
          <c:orientation val="minMax"/>
          <c:max val="30"/>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dirty="0">
                    <a:solidFill>
                      <a:srgbClr val="A0A0A0"/>
                    </a:solidFill>
                    <a:latin typeface="Calibri" panose="020F0502020204030204" pitchFamily="34" charset="0"/>
                    <a:cs typeface="Arial" panose="020B0604020202020204" pitchFamily="34" charset="0"/>
                  </a:rPr>
                  <a:t>Tuntia</a:t>
                </a:r>
              </a:p>
            </c:rich>
          </c:tx>
          <c:layout>
            <c:manualLayout>
              <c:xMode val="edge"/>
              <c:yMode val="edge"/>
              <c:x val="0.71578883362049339"/>
              <c:y val="0.95966833058334555"/>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fi-FI"/>
          </a:p>
        </c:txPr>
        <c:crossAx val="603916192"/>
        <c:crosses val="autoZero"/>
        <c:crossBetween val="between"/>
        <c:majorUnit val="5"/>
        <c:minorUnit val="1"/>
      </c:valAx>
      <c:spPr>
        <a:ln w="6350">
          <a:noFill/>
        </a:ln>
      </c:spPr>
    </c:plotArea>
    <c:legend>
      <c:legendPos val="r"/>
      <c:layout>
        <c:manualLayout>
          <c:xMode val="edge"/>
          <c:yMode val="edge"/>
          <c:x val="0.82296455411251912"/>
          <c:y val="0.35210175651120534"/>
          <c:w val="0.12179966812019465"/>
          <c:h val="0.17076150295536668"/>
        </c:manualLayout>
      </c:layout>
      <c:overlay val="0"/>
      <c:spPr>
        <a:solidFill>
          <a:schemeClr val="bg1"/>
        </a:solidFill>
      </c:spPr>
      <c:txPr>
        <a:bodyPr/>
        <a:lstStyle/>
        <a:p>
          <a:pPr>
            <a:defRPr sz="1100">
              <a:solidFill>
                <a:srgbClr val="262626"/>
              </a:solidFill>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232030342069645"/>
          <c:y val="1.2420372697243342E-2"/>
          <c:w val="0.69445754451951258"/>
          <c:h val="0.90959418534221681"/>
        </c:manualLayout>
      </c:layout>
      <c:barChart>
        <c:barDir val="bar"/>
        <c:grouping val="clustered"/>
        <c:varyColors val="0"/>
        <c:ser>
          <c:idx val="0"/>
          <c:order val="0"/>
          <c:tx>
            <c:strRef>
              <c:f>Taul1!$B$4</c:f>
              <c:strCache>
                <c:ptCount val="1"/>
                <c:pt idx="0">
                  <c:v>2021</c:v>
                </c:pt>
              </c:strCache>
            </c:strRef>
          </c:tx>
          <c:spPr>
            <a:solidFill>
              <a:srgbClr val="4DA7BC"/>
            </a:solidFill>
          </c:spPr>
          <c:invertIfNegative val="0"/>
          <c:dLbls>
            <c:numFmt formatCode="#,##0.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Taul1!$A$5:$A$14</c:f>
              <c:strCache>
                <c:ptCount val="10"/>
                <c:pt idx="0">
                  <c:v>Kaikki, n=383</c:v>
                </c:pt>
                <c:pt idx="1">
                  <c:v>SUKUPUOLI</c:v>
                </c:pt>
                <c:pt idx="2">
                  <c:v>Mies, n=185</c:v>
                </c:pt>
                <c:pt idx="3">
                  <c:v>Nainen, n=198</c:v>
                </c:pt>
                <c:pt idx="4">
                  <c:v>IKÄRYHMÄ</c:v>
                </c:pt>
                <c:pt idx="5">
                  <c:v>15-24 vuotta, n=36</c:v>
                </c:pt>
                <c:pt idx="6">
                  <c:v>25-34 vuotta, n=61</c:v>
                </c:pt>
                <c:pt idx="7">
                  <c:v>35-49 vuotta, n=88</c:v>
                </c:pt>
                <c:pt idx="8">
                  <c:v>50-64 vuotta, n=80</c:v>
                </c:pt>
                <c:pt idx="9">
                  <c:v>65-79 vuotta, n=118</c:v>
                </c:pt>
              </c:strCache>
            </c:strRef>
          </c:cat>
          <c:val>
            <c:numRef>
              <c:f>Taul1!$B$5:$B$14</c:f>
              <c:numCache>
                <c:formatCode>General</c:formatCode>
                <c:ptCount val="10"/>
                <c:pt idx="0">
                  <c:v>12.9</c:v>
                </c:pt>
                <c:pt idx="2">
                  <c:v>14.32</c:v>
                </c:pt>
                <c:pt idx="3">
                  <c:v>11.53</c:v>
                </c:pt>
                <c:pt idx="5">
                  <c:v>8.84</c:v>
                </c:pt>
                <c:pt idx="6">
                  <c:v>13.34</c:v>
                </c:pt>
                <c:pt idx="7">
                  <c:v>15.9</c:v>
                </c:pt>
                <c:pt idx="8">
                  <c:v>9.61</c:v>
                </c:pt>
                <c:pt idx="9">
                  <c:v>15.77</c:v>
                </c:pt>
              </c:numCache>
            </c:numRef>
          </c:val>
          <c:extLst>
            <c:ext xmlns:c16="http://schemas.microsoft.com/office/drawing/2014/chart" uri="{C3380CC4-5D6E-409C-BE32-E72D297353CC}">
              <c16:uniqueId val="{00000000-1AF8-49AF-A8F4-A948250B75E9}"/>
            </c:ext>
          </c:extLst>
        </c:ser>
        <c:dLbls>
          <c:showLegendKey val="0"/>
          <c:showVal val="0"/>
          <c:showCatName val="0"/>
          <c:showSerName val="0"/>
          <c:showPercent val="0"/>
          <c:showBubbleSize val="0"/>
        </c:dLbls>
        <c:gapWidth val="40"/>
        <c:axId val="639397440"/>
        <c:axId val="639421520"/>
      </c:barChart>
      <c:catAx>
        <c:axId val="639397440"/>
        <c:scaling>
          <c:orientation val="maxMin"/>
        </c:scaling>
        <c:delete val="0"/>
        <c:axPos val="l"/>
        <c:numFmt formatCode="General" sourceLinked="0"/>
        <c:majorTickMark val="none"/>
        <c:minorTickMark val="none"/>
        <c:tickLblPos val="low"/>
        <c:spPr>
          <a:ln>
            <a:noFill/>
          </a:ln>
        </c:spPr>
        <c:crossAx val="639421520"/>
        <c:crosses val="autoZero"/>
        <c:auto val="1"/>
        <c:lblAlgn val="ctr"/>
        <c:lblOffset val="100"/>
        <c:tickLblSkip val="1"/>
        <c:noMultiLvlLbl val="0"/>
      </c:catAx>
      <c:valAx>
        <c:axId val="639421520"/>
        <c:scaling>
          <c:orientation val="minMax"/>
          <c:max val="30"/>
          <c:min val="0"/>
        </c:scaling>
        <c:delete val="0"/>
        <c:axPos val="t"/>
        <c:majorGridlines>
          <c:spPr>
            <a:ln w="6350">
              <a:solidFill>
                <a:srgbClr val="A0A0A0"/>
              </a:solidFill>
              <a:prstDash val="dash"/>
            </a:ln>
          </c:spPr>
        </c:majorGridlines>
        <c:title>
          <c:tx>
            <c:rich>
              <a:bodyPr/>
              <a:lstStyle/>
              <a:p>
                <a:pPr>
                  <a:defRPr sz="1000" b="0">
                    <a:solidFill>
                      <a:srgbClr val="A0A0A0"/>
                    </a:solidFill>
                  </a:defRPr>
                </a:pPr>
                <a:r>
                  <a:rPr lang="fi-FI" sz="1000" b="0" dirty="0">
                    <a:solidFill>
                      <a:srgbClr val="A0A0A0"/>
                    </a:solidFill>
                  </a:rPr>
                  <a:t>Tuntia</a:t>
                </a:r>
              </a:p>
            </c:rich>
          </c:tx>
          <c:layout>
            <c:manualLayout>
              <c:xMode val="edge"/>
              <c:yMode val="edge"/>
              <c:x val="0.57922493236992945"/>
              <c:y val="0.95966833058334555"/>
            </c:manualLayout>
          </c:layout>
          <c:overlay val="0"/>
        </c:title>
        <c:numFmt formatCode="General" sourceLinked="0"/>
        <c:majorTickMark val="none"/>
        <c:minorTickMark val="none"/>
        <c:tickLblPos val="high"/>
        <c:spPr>
          <a:ln>
            <a:noFill/>
          </a:ln>
        </c:spPr>
        <c:txPr>
          <a:bodyPr rot="0" vert="horz"/>
          <a:lstStyle/>
          <a:p>
            <a:pPr>
              <a:defRPr sz="1000">
                <a:solidFill>
                  <a:srgbClr val="A0A0A0"/>
                </a:solidFill>
              </a:defRPr>
            </a:pPr>
            <a:endParaRPr lang="fi-FI"/>
          </a:p>
        </c:txPr>
        <c:crossAx val="639397440"/>
        <c:crosses val="autoZero"/>
        <c:crossBetween val="between"/>
        <c:majorUnit val="5"/>
        <c:minorUnit val="1"/>
      </c:valAx>
      <c:spPr>
        <a:ln w="6350">
          <a:noFill/>
        </a:ln>
      </c:spPr>
    </c:plotArea>
    <c:plotVisOnly val="1"/>
    <c:dispBlanksAs val="gap"/>
    <c:showDLblsOverMax val="0"/>
  </c:chart>
  <c:spPr>
    <a:ln>
      <a:noFill/>
    </a:ln>
  </c:spPr>
  <c:txPr>
    <a:bodyPr/>
    <a:lstStyle/>
    <a:p>
      <a:pPr>
        <a:defRPr sz="1200">
          <a:solidFill>
            <a:srgbClr val="262626"/>
          </a:solidFill>
          <a:latin typeface="Calibri" panose="020F0502020204030204" pitchFamily="34" charset="0"/>
        </a:defRPr>
      </a:pPr>
      <a:endParaRPr lang="fi-FI"/>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915108764412119"/>
          <c:y val="1.2420372697243342E-2"/>
          <c:w val="0.64762670108303477"/>
          <c:h val="0.90959418534221681"/>
        </c:manualLayout>
      </c:layout>
      <c:barChart>
        <c:barDir val="bar"/>
        <c:grouping val="clustered"/>
        <c:varyColors val="0"/>
        <c:ser>
          <c:idx val="0"/>
          <c:order val="0"/>
          <c:tx>
            <c:strRef>
              <c:f>Taul1!$B$4</c:f>
              <c:strCache>
                <c:ptCount val="1"/>
                <c:pt idx="0">
                  <c:v>2021</c:v>
                </c:pt>
              </c:strCache>
            </c:strRef>
          </c:tx>
          <c:spPr>
            <a:solidFill>
              <a:srgbClr val="4DA7BC"/>
            </a:solidFill>
          </c:spPr>
          <c:invertIfNegative val="0"/>
          <c:dLbls>
            <c:numFmt formatCode="#,##0.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Taul1!$A$5:$A$17</c:f>
              <c:strCache>
                <c:ptCount val="13"/>
                <c:pt idx="0">
                  <c:v>Kaikki, n=383</c:v>
                </c:pt>
                <c:pt idx="1">
                  <c:v>TALOUDEN ELINVAIHE</c:v>
                </c:pt>
                <c:pt idx="2">
                  <c:v>Yhden hengen talous, n=111</c:v>
                </c:pt>
                <c:pt idx="3">
                  <c:v>Lapseton pari, n=104</c:v>
                </c:pt>
                <c:pt idx="4">
                  <c:v>Muu aikuistalous, n=79</c:v>
                </c:pt>
                <c:pt idx="5">
                  <c:v>Talous, jossa alle 18-v. lapsia, n=89</c:v>
                </c:pt>
                <c:pt idx="6">
                  <c:v>TALOUDEN BRUTTOTULOT</c:v>
                </c:pt>
                <c:pt idx="7">
                  <c:v>Alle 10 000 euroa/v, n=25</c:v>
                </c:pt>
                <c:pt idx="8">
                  <c:v>10 000-20 000 euroa/v, n=33</c:v>
                </c:pt>
                <c:pt idx="9">
                  <c:v>20 001-30 000 euroa/v, n=41</c:v>
                </c:pt>
                <c:pt idx="10">
                  <c:v>30 001-50 000 euroa/v, n=80</c:v>
                </c:pt>
                <c:pt idx="11">
                  <c:v>50 001-70 001 euroa/v, n=64</c:v>
                </c:pt>
                <c:pt idx="12">
                  <c:v>Yli 70 000 euroa/v, n=87</c:v>
                </c:pt>
              </c:strCache>
            </c:strRef>
          </c:cat>
          <c:val>
            <c:numRef>
              <c:f>Taul1!$B$5:$B$17</c:f>
              <c:numCache>
                <c:formatCode>General</c:formatCode>
                <c:ptCount val="13"/>
                <c:pt idx="0">
                  <c:v>12.9</c:v>
                </c:pt>
                <c:pt idx="2">
                  <c:v>12.29</c:v>
                </c:pt>
                <c:pt idx="3">
                  <c:v>17.41</c:v>
                </c:pt>
                <c:pt idx="4">
                  <c:v>7.88</c:v>
                </c:pt>
                <c:pt idx="5">
                  <c:v>13.63</c:v>
                </c:pt>
                <c:pt idx="7">
                  <c:v>13.74</c:v>
                </c:pt>
                <c:pt idx="8">
                  <c:v>12.4</c:v>
                </c:pt>
                <c:pt idx="9">
                  <c:v>13.63</c:v>
                </c:pt>
                <c:pt idx="10">
                  <c:v>14.23</c:v>
                </c:pt>
                <c:pt idx="11">
                  <c:v>14.01</c:v>
                </c:pt>
                <c:pt idx="12">
                  <c:v>13.8</c:v>
                </c:pt>
              </c:numCache>
            </c:numRef>
          </c:val>
          <c:extLst>
            <c:ext xmlns:c16="http://schemas.microsoft.com/office/drawing/2014/chart" uri="{C3380CC4-5D6E-409C-BE32-E72D297353CC}">
              <c16:uniqueId val="{00000000-1AF8-49AF-A8F4-A948250B75E9}"/>
            </c:ext>
          </c:extLst>
        </c:ser>
        <c:dLbls>
          <c:showLegendKey val="0"/>
          <c:showVal val="0"/>
          <c:showCatName val="0"/>
          <c:showSerName val="0"/>
          <c:showPercent val="0"/>
          <c:showBubbleSize val="0"/>
        </c:dLbls>
        <c:gapWidth val="40"/>
        <c:axId val="639397440"/>
        <c:axId val="639421520"/>
      </c:barChart>
      <c:catAx>
        <c:axId val="639397440"/>
        <c:scaling>
          <c:orientation val="maxMin"/>
        </c:scaling>
        <c:delete val="0"/>
        <c:axPos val="l"/>
        <c:numFmt formatCode="General" sourceLinked="0"/>
        <c:majorTickMark val="none"/>
        <c:minorTickMark val="none"/>
        <c:tickLblPos val="low"/>
        <c:spPr>
          <a:ln>
            <a:noFill/>
          </a:ln>
        </c:spPr>
        <c:crossAx val="639421520"/>
        <c:crosses val="autoZero"/>
        <c:auto val="1"/>
        <c:lblAlgn val="ctr"/>
        <c:lblOffset val="100"/>
        <c:tickLblSkip val="1"/>
        <c:noMultiLvlLbl val="0"/>
      </c:catAx>
      <c:valAx>
        <c:axId val="639421520"/>
        <c:scaling>
          <c:orientation val="minMax"/>
          <c:max val="30"/>
          <c:min val="0"/>
        </c:scaling>
        <c:delete val="0"/>
        <c:axPos val="t"/>
        <c:majorGridlines>
          <c:spPr>
            <a:ln w="6350">
              <a:solidFill>
                <a:srgbClr val="A0A0A0"/>
              </a:solidFill>
              <a:prstDash val="dash"/>
            </a:ln>
          </c:spPr>
        </c:majorGridlines>
        <c:title>
          <c:tx>
            <c:rich>
              <a:bodyPr/>
              <a:lstStyle/>
              <a:p>
                <a:pPr>
                  <a:defRPr sz="1000" b="0">
                    <a:solidFill>
                      <a:srgbClr val="A0A0A0"/>
                    </a:solidFill>
                  </a:defRPr>
                </a:pPr>
                <a:r>
                  <a:rPr lang="fi-FI" sz="1000" b="0" dirty="0">
                    <a:solidFill>
                      <a:srgbClr val="A0A0A0"/>
                    </a:solidFill>
                  </a:rPr>
                  <a:t>Tuntia</a:t>
                </a:r>
              </a:p>
            </c:rich>
          </c:tx>
          <c:layout>
            <c:manualLayout>
              <c:xMode val="edge"/>
              <c:yMode val="edge"/>
              <c:x val="0.60344778259197218"/>
              <c:y val="0.95966833058334555"/>
            </c:manualLayout>
          </c:layout>
          <c:overlay val="0"/>
        </c:title>
        <c:numFmt formatCode="General" sourceLinked="0"/>
        <c:majorTickMark val="none"/>
        <c:minorTickMark val="none"/>
        <c:tickLblPos val="high"/>
        <c:spPr>
          <a:ln>
            <a:noFill/>
          </a:ln>
        </c:spPr>
        <c:txPr>
          <a:bodyPr rot="0" vert="horz"/>
          <a:lstStyle/>
          <a:p>
            <a:pPr>
              <a:defRPr sz="1000">
                <a:solidFill>
                  <a:srgbClr val="A0A0A0"/>
                </a:solidFill>
              </a:defRPr>
            </a:pPr>
            <a:endParaRPr lang="fi-FI"/>
          </a:p>
        </c:txPr>
        <c:crossAx val="639397440"/>
        <c:crosses val="autoZero"/>
        <c:crossBetween val="between"/>
        <c:majorUnit val="5"/>
        <c:minorUnit val="1"/>
      </c:valAx>
      <c:spPr>
        <a:ln w="6350">
          <a:noFill/>
        </a:ln>
      </c:spPr>
    </c:plotArea>
    <c:plotVisOnly val="1"/>
    <c:dispBlanksAs val="gap"/>
    <c:showDLblsOverMax val="0"/>
  </c:chart>
  <c:spPr>
    <a:ln>
      <a:noFill/>
    </a:ln>
  </c:spPr>
  <c:txPr>
    <a:bodyPr/>
    <a:lstStyle/>
    <a:p>
      <a:pPr>
        <a:defRPr sz="1200">
          <a:solidFill>
            <a:srgbClr val="262626"/>
          </a:solidFill>
          <a:latin typeface="Calibri" panose="020F0502020204030204" pitchFamily="34" charset="0"/>
        </a:defRPr>
      </a:pPr>
      <a:endParaRPr lang="fi-FI"/>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144822127351165"/>
          <c:y val="1.2420372697243342E-2"/>
          <c:w val="0.61532956745364442"/>
          <c:h val="0.90959418534221681"/>
        </c:manualLayout>
      </c:layout>
      <c:barChart>
        <c:barDir val="bar"/>
        <c:grouping val="clustered"/>
        <c:varyColors val="0"/>
        <c:ser>
          <c:idx val="0"/>
          <c:order val="0"/>
          <c:tx>
            <c:strRef>
              <c:f>Taul1!$B$4</c:f>
              <c:strCache>
                <c:ptCount val="1"/>
                <c:pt idx="0">
                  <c:v>2021</c:v>
                </c:pt>
              </c:strCache>
            </c:strRef>
          </c:tx>
          <c:spPr>
            <a:solidFill>
              <a:srgbClr val="4DA7BC"/>
            </a:solidFill>
          </c:spPr>
          <c:invertIfNegative val="0"/>
          <c:dLbls>
            <c:numFmt formatCode="#,##0.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Taul1!$A$5:$A$13</c:f>
              <c:strCache>
                <c:ptCount val="9"/>
                <c:pt idx="0">
                  <c:v>Kaikki, n=383</c:v>
                </c:pt>
                <c:pt idx="1">
                  <c:v>AMMATTI/ASEMA</c:v>
                </c:pt>
                <c:pt idx="2">
                  <c:v>Työntekijä/maanviljelijä, n=75</c:v>
                </c:pt>
                <c:pt idx="3">
                  <c:v>Toimihenkilö, n=50</c:v>
                </c:pt>
                <c:pt idx="4">
                  <c:v>Muu ylempi toimihlö/asiantuntija, n=52</c:v>
                </c:pt>
                <c:pt idx="5">
                  <c:v>Yrittäjä/johtava asema, n=31</c:v>
                </c:pt>
                <c:pt idx="6">
                  <c:v>Kotiäiti/-isä/työtön, n=26</c:v>
                </c:pt>
                <c:pt idx="7">
                  <c:v>Opiskelija/koululainen, n=69</c:v>
                </c:pt>
                <c:pt idx="8">
                  <c:v>Eläkeläinen, n=80</c:v>
                </c:pt>
              </c:strCache>
            </c:strRef>
          </c:cat>
          <c:val>
            <c:numRef>
              <c:f>Taul1!$B$5:$B$13</c:f>
              <c:numCache>
                <c:formatCode>General</c:formatCode>
                <c:ptCount val="9"/>
                <c:pt idx="0">
                  <c:v>12.9</c:v>
                </c:pt>
                <c:pt idx="2">
                  <c:v>12.07</c:v>
                </c:pt>
                <c:pt idx="3">
                  <c:v>15.17</c:v>
                </c:pt>
                <c:pt idx="4">
                  <c:v>11.94</c:v>
                </c:pt>
                <c:pt idx="5">
                  <c:v>11.55</c:v>
                </c:pt>
                <c:pt idx="6">
                  <c:v>8.56</c:v>
                </c:pt>
                <c:pt idx="7">
                  <c:v>11.66</c:v>
                </c:pt>
                <c:pt idx="8">
                  <c:v>17.18</c:v>
                </c:pt>
              </c:numCache>
            </c:numRef>
          </c:val>
          <c:extLst>
            <c:ext xmlns:c16="http://schemas.microsoft.com/office/drawing/2014/chart" uri="{C3380CC4-5D6E-409C-BE32-E72D297353CC}">
              <c16:uniqueId val="{00000000-1AF8-49AF-A8F4-A948250B75E9}"/>
            </c:ext>
          </c:extLst>
        </c:ser>
        <c:dLbls>
          <c:showLegendKey val="0"/>
          <c:showVal val="0"/>
          <c:showCatName val="0"/>
          <c:showSerName val="0"/>
          <c:showPercent val="0"/>
          <c:showBubbleSize val="0"/>
        </c:dLbls>
        <c:gapWidth val="40"/>
        <c:axId val="639397440"/>
        <c:axId val="639421520"/>
      </c:barChart>
      <c:catAx>
        <c:axId val="639397440"/>
        <c:scaling>
          <c:orientation val="maxMin"/>
        </c:scaling>
        <c:delete val="0"/>
        <c:axPos val="l"/>
        <c:numFmt formatCode="General" sourceLinked="0"/>
        <c:majorTickMark val="none"/>
        <c:minorTickMark val="none"/>
        <c:tickLblPos val="low"/>
        <c:spPr>
          <a:ln>
            <a:noFill/>
          </a:ln>
        </c:spPr>
        <c:crossAx val="639421520"/>
        <c:crosses val="autoZero"/>
        <c:auto val="1"/>
        <c:lblAlgn val="ctr"/>
        <c:lblOffset val="100"/>
        <c:tickLblSkip val="1"/>
        <c:noMultiLvlLbl val="0"/>
      </c:catAx>
      <c:valAx>
        <c:axId val="639421520"/>
        <c:scaling>
          <c:orientation val="minMax"/>
          <c:max val="30"/>
          <c:min val="0"/>
        </c:scaling>
        <c:delete val="0"/>
        <c:axPos val="t"/>
        <c:majorGridlines>
          <c:spPr>
            <a:ln w="6350">
              <a:solidFill>
                <a:srgbClr val="A0A0A0"/>
              </a:solidFill>
              <a:prstDash val="dash"/>
            </a:ln>
          </c:spPr>
        </c:majorGridlines>
        <c:title>
          <c:tx>
            <c:rich>
              <a:bodyPr/>
              <a:lstStyle/>
              <a:p>
                <a:pPr>
                  <a:defRPr sz="1000" b="0">
                    <a:solidFill>
                      <a:srgbClr val="A0A0A0"/>
                    </a:solidFill>
                  </a:defRPr>
                </a:pPr>
                <a:r>
                  <a:rPr lang="fi-FI" sz="1000" b="0" dirty="0">
                    <a:solidFill>
                      <a:srgbClr val="A0A0A0"/>
                    </a:solidFill>
                  </a:rPr>
                  <a:t>Tuntia</a:t>
                </a:r>
              </a:p>
            </c:rich>
          </c:tx>
          <c:layout>
            <c:manualLayout>
              <c:xMode val="edge"/>
              <c:yMode val="edge"/>
              <c:x val="0.6228260627696065"/>
              <c:y val="0.9570158106894463"/>
            </c:manualLayout>
          </c:layout>
          <c:overlay val="0"/>
        </c:title>
        <c:numFmt formatCode="General" sourceLinked="0"/>
        <c:majorTickMark val="none"/>
        <c:minorTickMark val="none"/>
        <c:tickLblPos val="high"/>
        <c:spPr>
          <a:ln>
            <a:noFill/>
          </a:ln>
        </c:spPr>
        <c:txPr>
          <a:bodyPr rot="0" vert="horz"/>
          <a:lstStyle/>
          <a:p>
            <a:pPr>
              <a:defRPr sz="1000">
                <a:solidFill>
                  <a:srgbClr val="A0A0A0"/>
                </a:solidFill>
              </a:defRPr>
            </a:pPr>
            <a:endParaRPr lang="fi-FI"/>
          </a:p>
        </c:txPr>
        <c:crossAx val="639397440"/>
        <c:crosses val="autoZero"/>
        <c:crossBetween val="between"/>
        <c:majorUnit val="5"/>
        <c:minorUnit val="1"/>
      </c:valAx>
      <c:spPr>
        <a:ln w="6350">
          <a:noFill/>
        </a:ln>
      </c:spPr>
    </c:plotArea>
    <c:plotVisOnly val="1"/>
    <c:dispBlanksAs val="gap"/>
    <c:showDLblsOverMax val="0"/>
  </c:chart>
  <c:spPr>
    <a:ln>
      <a:noFill/>
    </a:ln>
  </c:spPr>
  <c:txPr>
    <a:bodyPr/>
    <a:lstStyle/>
    <a:p>
      <a:pPr>
        <a:defRPr sz="1200">
          <a:solidFill>
            <a:srgbClr val="262626"/>
          </a:solidFill>
          <a:latin typeface="Calibri" panose="020F0502020204030204" pitchFamily="34" charset="0"/>
        </a:defRPr>
      </a:pPr>
      <a:endParaRPr lang="fi-FI"/>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144822127351165"/>
          <c:y val="1.2420372697243342E-2"/>
          <c:w val="0.61532956745364442"/>
          <c:h val="0.90959418534221681"/>
        </c:manualLayout>
      </c:layout>
      <c:barChart>
        <c:barDir val="bar"/>
        <c:grouping val="clustered"/>
        <c:varyColors val="0"/>
        <c:ser>
          <c:idx val="0"/>
          <c:order val="0"/>
          <c:tx>
            <c:strRef>
              <c:f>Taul1!$B$4</c:f>
              <c:strCache>
                <c:ptCount val="1"/>
                <c:pt idx="0">
                  <c:v>2021</c:v>
                </c:pt>
              </c:strCache>
            </c:strRef>
          </c:tx>
          <c:spPr>
            <a:solidFill>
              <a:srgbClr val="4DA7BC"/>
            </a:solidFill>
          </c:spPr>
          <c:invertIfNegative val="0"/>
          <c:dLbls>
            <c:numFmt formatCode="#,##0.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Taul1!$A$5:$A$16</c:f>
              <c:strCache>
                <c:ptCount val="12"/>
                <c:pt idx="0">
                  <c:v>Kaikki, n=383</c:v>
                </c:pt>
                <c:pt idx="1">
                  <c:v>KOULUTUS</c:v>
                </c:pt>
                <c:pt idx="2">
                  <c:v>Perus-/kansakoulu, n=34</c:v>
                </c:pt>
                <c:pt idx="3">
                  <c:v>Ammatti-/tekninen-/kauppakoulu, n=78</c:v>
                </c:pt>
                <c:pt idx="4">
                  <c:v>Ylioppilas/lukio, n=50</c:v>
                </c:pt>
                <c:pt idx="5">
                  <c:v>Opisto, n=45</c:v>
                </c:pt>
                <c:pt idx="6">
                  <c:v>Ammattikorkeakoulu, n=61</c:v>
                </c:pt>
                <c:pt idx="7">
                  <c:v>Yliopisto/korkeakoulu, n=115</c:v>
                </c:pt>
                <c:pt idx="8">
                  <c:v>ASUNNON TYYPPI</c:v>
                </c:pt>
                <c:pt idx="9">
                  <c:v>Omakotitalo, n=148</c:v>
                </c:pt>
                <c:pt idx="10">
                  <c:v>Rivi-/paritalo, n=69</c:v>
                </c:pt>
                <c:pt idx="11">
                  <c:v>Kerrostalo, n=166</c:v>
                </c:pt>
              </c:strCache>
            </c:strRef>
          </c:cat>
          <c:val>
            <c:numRef>
              <c:f>Taul1!$B$5:$B$16</c:f>
              <c:numCache>
                <c:formatCode>General</c:formatCode>
                <c:ptCount val="12"/>
                <c:pt idx="0">
                  <c:v>12.9</c:v>
                </c:pt>
                <c:pt idx="2">
                  <c:v>12.12</c:v>
                </c:pt>
                <c:pt idx="3">
                  <c:v>12.46</c:v>
                </c:pt>
                <c:pt idx="4">
                  <c:v>13.19</c:v>
                </c:pt>
                <c:pt idx="5">
                  <c:v>13.28</c:v>
                </c:pt>
                <c:pt idx="6">
                  <c:v>15.44</c:v>
                </c:pt>
                <c:pt idx="7">
                  <c:v>11.78</c:v>
                </c:pt>
                <c:pt idx="9">
                  <c:v>14.79</c:v>
                </c:pt>
                <c:pt idx="10">
                  <c:v>12.9</c:v>
                </c:pt>
                <c:pt idx="11">
                  <c:v>10.52</c:v>
                </c:pt>
              </c:numCache>
            </c:numRef>
          </c:val>
          <c:extLst>
            <c:ext xmlns:c16="http://schemas.microsoft.com/office/drawing/2014/chart" uri="{C3380CC4-5D6E-409C-BE32-E72D297353CC}">
              <c16:uniqueId val="{00000000-1AF8-49AF-A8F4-A948250B75E9}"/>
            </c:ext>
          </c:extLst>
        </c:ser>
        <c:dLbls>
          <c:showLegendKey val="0"/>
          <c:showVal val="0"/>
          <c:showCatName val="0"/>
          <c:showSerName val="0"/>
          <c:showPercent val="0"/>
          <c:showBubbleSize val="0"/>
        </c:dLbls>
        <c:gapWidth val="40"/>
        <c:axId val="639397440"/>
        <c:axId val="639421520"/>
      </c:barChart>
      <c:catAx>
        <c:axId val="639397440"/>
        <c:scaling>
          <c:orientation val="maxMin"/>
        </c:scaling>
        <c:delete val="0"/>
        <c:axPos val="l"/>
        <c:numFmt formatCode="General" sourceLinked="0"/>
        <c:majorTickMark val="none"/>
        <c:minorTickMark val="none"/>
        <c:tickLblPos val="low"/>
        <c:spPr>
          <a:ln>
            <a:noFill/>
          </a:ln>
        </c:spPr>
        <c:crossAx val="639421520"/>
        <c:crosses val="autoZero"/>
        <c:auto val="1"/>
        <c:lblAlgn val="ctr"/>
        <c:lblOffset val="100"/>
        <c:tickLblSkip val="1"/>
        <c:noMultiLvlLbl val="0"/>
      </c:catAx>
      <c:valAx>
        <c:axId val="639421520"/>
        <c:scaling>
          <c:orientation val="minMax"/>
          <c:max val="30"/>
          <c:min val="0"/>
        </c:scaling>
        <c:delete val="0"/>
        <c:axPos val="t"/>
        <c:majorGridlines>
          <c:spPr>
            <a:ln w="6350">
              <a:solidFill>
                <a:srgbClr val="A0A0A0"/>
              </a:solidFill>
              <a:prstDash val="dash"/>
            </a:ln>
          </c:spPr>
        </c:majorGridlines>
        <c:title>
          <c:tx>
            <c:rich>
              <a:bodyPr/>
              <a:lstStyle/>
              <a:p>
                <a:pPr>
                  <a:defRPr sz="1000" b="0">
                    <a:solidFill>
                      <a:srgbClr val="A0A0A0"/>
                    </a:solidFill>
                  </a:defRPr>
                </a:pPr>
                <a:r>
                  <a:rPr lang="fi-FI" sz="1000" b="0" dirty="0">
                    <a:solidFill>
                      <a:srgbClr val="A0A0A0"/>
                    </a:solidFill>
                  </a:rPr>
                  <a:t>Tuntia</a:t>
                </a:r>
              </a:p>
            </c:rich>
          </c:tx>
          <c:layout>
            <c:manualLayout>
              <c:xMode val="edge"/>
              <c:yMode val="edge"/>
              <c:x val="0.6228260627696065"/>
              <c:y val="0.9570158106894463"/>
            </c:manualLayout>
          </c:layout>
          <c:overlay val="0"/>
        </c:title>
        <c:numFmt formatCode="General" sourceLinked="0"/>
        <c:majorTickMark val="none"/>
        <c:minorTickMark val="none"/>
        <c:tickLblPos val="high"/>
        <c:spPr>
          <a:ln>
            <a:noFill/>
          </a:ln>
        </c:spPr>
        <c:txPr>
          <a:bodyPr rot="0" vert="horz"/>
          <a:lstStyle/>
          <a:p>
            <a:pPr>
              <a:defRPr sz="1000">
                <a:solidFill>
                  <a:srgbClr val="A0A0A0"/>
                </a:solidFill>
              </a:defRPr>
            </a:pPr>
            <a:endParaRPr lang="fi-FI"/>
          </a:p>
        </c:txPr>
        <c:crossAx val="639397440"/>
        <c:crosses val="autoZero"/>
        <c:crossBetween val="between"/>
        <c:majorUnit val="5"/>
        <c:minorUnit val="1"/>
      </c:valAx>
      <c:spPr>
        <a:ln w="6350">
          <a:noFill/>
        </a:ln>
      </c:spPr>
    </c:plotArea>
    <c:plotVisOnly val="1"/>
    <c:dispBlanksAs val="gap"/>
    <c:showDLblsOverMax val="0"/>
  </c:chart>
  <c:spPr>
    <a:ln>
      <a:noFill/>
    </a:ln>
  </c:spPr>
  <c:txPr>
    <a:bodyPr/>
    <a:lstStyle/>
    <a:p>
      <a:pPr>
        <a:defRPr sz="1200">
          <a:solidFill>
            <a:srgbClr val="262626"/>
          </a:solidFill>
          <a:latin typeface="Calibri" panose="020F0502020204030204" pitchFamily="34" charset="0"/>
        </a:defRPr>
      </a:pPr>
      <a:endParaRPr lang="fi-FI"/>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51851" cy="498852"/>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58536" y="0"/>
            <a:ext cx="2951851" cy="498852"/>
          </a:xfrm>
          <a:prstGeom prst="rect">
            <a:avLst/>
          </a:prstGeom>
        </p:spPr>
        <p:txBody>
          <a:bodyPr vert="horz" lIns="91440" tIns="45720" rIns="91440" bIns="45720" rtlCol="0"/>
          <a:lstStyle>
            <a:lvl1pPr algn="r">
              <a:defRPr sz="1200"/>
            </a:lvl1pPr>
          </a:lstStyle>
          <a:p>
            <a:fld id="{651BC38D-06CE-45D7-8357-95901C0F0F94}" type="datetimeFigureOut">
              <a:rPr lang="fi-FI" smtClean="0"/>
              <a:t>26.5.2021</a:t>
            </a:fld>
            <a:endParaRPr lang="fi-FI"/>
          </a:p>
        </p:txBody>
      </p:sp>
      <p:sp>
        <p:nvSpPr>
          <p:cNvPr id="4" name="Dian kuvan paikkamerkki 3"/>
          <p:cNvSpPr>
            <a:spLocks noGrp="1" noRot="1" noChangeAspect="1"/>
          </p:cNvSpPr>
          <p:nvPr>
            <p:ph type="sldImg" idx="2"/>
          </p:nvPr>
        </p:nvSpPr>
        <p:spPr>
          <a:xfrm>
            <a:off x="423863" y="1243013"/>
            <a:ext cx="5964237" cy="3355975"/>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1197" y="4784835"/>
            <a:ext cx="5449570" cy="3914864"/>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43662"/>
            <a:ext cx="2951851" cy="498851"/>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58536" y="9443662"/>
            <a:ext cx="2951851" cy="498851"/>
          </a:xfrm>
          <a:prstGeom prst="rect">
            <a:avLst/>
          </a:prstGeom>
        </p:spPr>
        <p:txBody>
          <a:bodyPr vert="horz" lIns="91440" tIns="45720" rIns="91440" bIns="45720" rtlCol="0" anchor="b"/>
          <a:lstStyle>
            <a:lvl1pPr algn="r">
              <a:defRPr sz="1200"/>
            </a:lvl1pPr>
          </a:lstStyle>
          <a:p>
            <a:fld id="{42FCB4C5-B3FC-4B30-BC32-769E27A55558}" type="slidenum">
              <a:rPr lang="fi-FI" smtClean="0"/>
              <a:t>‹#›</a:t>
            </a:fld>
            <a:endParaRPr lang="fi-FI"/>
          </a:p>
        </p:txBody>
      </p:sp>
    </p:spTree>
    <p:extLst>
      <p:ext uri="{BB962C8B-B14F-4D97-AF65-F5344CB8AC3E}">
        <p14:creationId xmlns:p14="http://schemas.microsoft.com/office/powerpoint/2010/main" val="3803548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jp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dia, vaatii taustakuvan">
    <p:spTree>
      <p:nvGrpSpPr>
        <p:cNvPr id="1" name=""/>
        <p:cNvGrpSpPr/>
        <p:nvPr/>
      </p:nvGrpSpPr>
      <p:grpSpPr>
        <a:xfrm>
          <a:off x="0" y="0"/>
          <a:ext cx="0" cy="0"/>
          <a:chOff x="0" y="0"/>
          <a:chExt cx="0" cy="0"/>
        </a:xfrm>
      </p:grpSpPr>
      <p:sp>
        <p:nvSpPr>
          <p:cNvPr id="8" name="Suorakulmio 7"/>
          <p:cNvSpPr/>
          <p:nvPr userDrawn="1"/>
        </p:nvSpPr>
        <p:spPr>
          <a:xfrm>
            <a:off x="0" y="0"/>
            <a:ext cx="12192000" cy="6858000"/>
          </a:xfrm>
          <a:prstGeom prst="rect">
            <a:avLst/>
          </a:prstGeom>
          <a:solidFill>
            <a:schemeClr val="tx1">
              <a:lumMod val="85000"/>
              <a:lumOff val="1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ctrTitle" hasCustomPrompt="1"/>
          </p:nvPr>
        </p:nvSpPr>
        <p:spPr>
          <a:xfrm>
            <a:off x="1875064" y="895388"/>
            <a:ext cx="8441873" cy="2387600"/>
          </a:xfrm>
        </p:spPr>
        <p:txBody>
          <a:bodyPr anchor="b">
            <a:normAutofit/>
          </a:bodyPr>
          <a:lstStyle>
            <a:lvl1pPr algn="ctr">
              <a:defRPr sz="4800" i="1" baseline="0">
                <a:solidFill>
                  <a:schemeClr val="bg1"/>
                </a:solidFill>
              </a:defRPr>
            </a:lvl1pPr>
          </a:lstStyle>
          <a:p>
            <a:r>
              <a:rPr lang="fi-FI" dirty="0"/>
              <a:t>Tarjouksen/raportin</a:t>
            </a:r>
            <a:br>
              <a:rPr lang="fi-FI" dirty="0"/>
            </a:br>
            <a:r>
              <a:rPr lang="fi-FI" dirty="0"/>
              <a:t>otsikko</a:t>
            </a:r>
          </a:p>
        </p:txBody>
      </p:sp>
      <p:sp>
        <p:nvSpPr>
          <p:cNvPr id="3" name="Alaotsikko 2"/>
          <p:cNvSpPr>
            <a:spLocks noGrp="1"/>
          </p:cNvSpPr>
          <p:nvPr>
            <p:ph type="subTitle" idx="1" hasCustomPrompt="1"/>
          </p:nvPr>
        </p:nvSpPr>
        <p:spPr>
          <a:xfrm>
            <a:off x="1875063" y="3917007"/>
            <a:ext cx="8441874" cy="981563"/>
          </a:xfrm>
        </p:spPr>
        <p:txBody>
          <a:bodyPr anchor="t"/>
          <a:lstStyle>
            <a:lvl1pPr marL="0" indent="0" algn="ctr">
              <a:buNone/>
              <a:defRPr sz="2400" b="0" i="0" baseline="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Tutkimuksen nimi</a:t>
            </a:r>
            <a:br>
              <a:rPr lang="fi-FI" dirty="0"/>
            </a:br>
            <a:r>
              <a:rPr lang="fi-FI" dirty="0"/>
              <a:t>Asiakas tai tutkijan etu- ja sukunimi</a:t>
            </a:r>
          </a:p>
        </p:txBody>
      </p:sp>
      <p:sp>
        <p:nvSpPr>
          <p:cNvPr id="4" name="Päivämäärän paikkamerkki 3"/>
          <p:cNvSpPr>
            <a:spLocks noGrp="1"/>
          </p:cNvSpPr>
          <p:nvPr>
            <p:ph type="dt" sz="half" idx="10"/>
          </p:nvPr>
        </p:nvSpPr>
        <p:spPr/>
        <p:txBody>
          <a:bodyPr/>
          <a:lstStyle/>
          <a:p>
            <a:r>
              <a:rPr lang="fi-FI"/>
              <a:t>30.3.2021</a:t>
            </a:r>
          </a:p>
        </p:txBody>
      </p:sp>
      <p:sp>
        <p:nvSpPr>
          <p:cNvPr id="5" name="Alatunnisteen paikkamerkki 4"/>
          <p:cNvSpPr>
            <a:spLocks noGrp="1"/>
          </p:cNvSpPr>
          <p:nvPr>
            <p:ph type="ftr" sz="quarter" idx="11"/>
          </p:nvPr>
        </p:nvSpPr>
        <p:spPr/>
        <p:txBody>
          <a:bodyPr/>
          <a:lstStyle/>
          <a:p>
            <a:r>
              <a:rPr lang="fi-FI"/>
              <a:t>24683 Vapaaehtoistyön tekeminen Suomessa 2021</a:t>
            </a:r>
          </a:p>
        </p:txBody>
      </p:sp>
      <p:sp>
        <p:nvSpPr>
          <p:cNvPr id="6" name="Dian numeron paikkamerkki 5"/>
          <p:cNvSpPr>
            <a:spLocks noGrp="1"/>
          </p:cNvSpPr>
          <p:nvPr>
            <p:ph type="sldNum" sz="quarter" idx="12"/>
          </p:nvPr>
        </p:nvSpPr>
        <p:spPr/>
        <p:txBody>
          <a:bodyPr/>
          <a:lstStyle/>
          <a:p>
            <a:fld id="{45530FF3-944E-453D-AD86-280F662E2B3A}" type="slidenum">
              <a:rPr lang="fi-FI" smtClean="0"/>
              <a:t>‹#›</a:t>
            </a:fld>
            <a:endParaRPr lang="fi-FI"/>
          </a:p>
        </p:txBody>
      </p:sp>
      <p:pic>
        <p:nvPicPr>
          <p:cNvPr id="7" name="Kuva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11" name="Tekstin paikkamerkki 10"/>
          <p:cNvSpPr>
            <a:spLocks noGrp="1"/>
          </p:cNvSpPr>
          <p:nvPr>
            <p:ph type="body" sz="quarter" idx="13" hasCustomPrompt="1"/>
          </p:nvPr>
        </p:nvSpPr>
        <p:spPr>
          <a:xfrm>
            <a:off x="1874838" y="3410765"/>
            <a:ext cx="8442325" cy="383027"/>
          </a:xfrm>
        </p:spPr>
        <p:txBody>
          <a:bodyPr anchor="ctr">
            <a:noAutofit/>
          </a:bodyPr>
          <a:lstStyle>
            <a:lvl1pPr marL="0" indent="0" algn="ctr">
              <a:buNone/>
              <a:defRPr sz="2400" b="1">
                <a:solidFill>
                  <a:schemeClr val="bg1"/>
                </a:solidFill>
                <a:latin typeface="+mn-lt"/>
              </a:defRPr>
            </a:lvl1pPr>
          </a:lstStyle>
          <a:p>
            <a:pPr lvl="0"/>
            <a:r>
              <a:rPr lang="fi-FI" dirty="0"/>
              <a:t>TUTKIMUSRAPORTTI/TARJOUS</a:t>
            </a:r>
          </a:p>
        </p:txBody>
      </p:sp>
      <p:sp>
        <p:nvSpPr>
          <p:cNvPr id="10" name="Tekstin paikkamerkki 9"/>
          <p:cNvSpPr>
            <a:spLocks noGrp="1"/>
          </p:cNvSpPr>
          <p:nvPr>
            <p:ph type="body" sz="quarter" idx="14" hasCustomPrompt="1"/>
          </p:nvPr>
        </p:nvSpPr>
        <p:spPr>
          <a:xfrm>
            <a:off x="1874838" y="5037363"/>
            <a:ext cx="8442325" cy="587149"/>
          </a:xfrm>
        </p:spPr>
        <p:txBody>
          <a:bodyPr anchor="ctr">
            <a:normAutofit/>
          </a:bodyPr>
          <a:lstStyle>
            <a:lvl1pPr marL="0" indent="0" algn="ctr">
              <a:buNone/>
              <a:defRPr sz="1600" baseline="0">
                <a:solidFill>
                  <a:schemeClr val="bg1"/>
                </a:solidFill>
                <a:latin typeface="+mn-lt"/>
              </a:defRPr>
            </a:lvl1pPr>
          </a:lstStyle>
          <a:p>
            <a:pPr lvl="0"/>
            <a:r>
              <a:rPr lang="fi-FI" dirty="0"/>
              <a:t>xx.xx.2018/Taloustutkimus Oy</a:t>
            </a:r>
          </a:p>
        </p:txBody>
      </p:sp>
    </p:spTree>
    <p:extLst>
      <p:ext uri="{BB962C8B-B14F-4D97-AF65-F5344CB8AC3E}">
        <p14:creationId xmlns:p14="http://schemas.microsoft.com/office/powerpoint/2010/main" val="3881956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a:t>30.3.2021</a:t>
            </a:r>
          </a:p>
        </p:txBody>
      </p:sp>
      <p:sp>
        <p:nvSpPr>
          <p:cNvPr id="3" name="Alatunnisteen paikkamerkki 2"/>
          <p:cNvSpPr>
            <a:spLocks noGrp="1"/>
          </p:cNvSpPr>
          <p:nvPr>
            <p:ph type="ftr" sz="quarter" idx="11"/>
          </p:nvPr>
        </p:nvSpPr>
        <p:spPr/>
        <p:txBody>
          <a:bodyPr/>
          <a:lstStyle/>
          <a:p>
            <a:r>
              <a:rPr lang="fi-FI"/>
              <a:t>24683 Vapaaehtoistyön tekeminen Suomessa 2021</a:t>
            </a:r>
          </a:p>
        </p:txBody>
      </p:sp>
      <p:sp>
        <p:nvSpPr>
          <p:cNvPr id="4" name="Dian numeron paikkamerkki 3"/>
          <p:cNvSpPr>
            <a:spLocks noGrp="1"/>
          </p:cNvSpPr>
          <p:nvPr>
            <p:ph type="sldNum" sz="quarter" idx="12"/>
          </p:nvPr>
        </p:nvSpPr>
        <p:spPr/>
        <p:txBody>
          <a:bodyPr/>
          <a:lstStyle/>
          <a:p>
            <a:fld id="{45530FF3-944E-453D-AD86-280F662E2B3A}" type="slidenum">
              <a:rPr lang="fi-FI" smtClean="0"/>
              <a:t>‹#›</a:t>
            </a:fld>
            <a:endParaRPr lang="fi-FI"/>
          </a:p>
        </p:txBody>
      </p:sp>
      <p:pic>
        <p:nvPicPr>
          <p:cNvPr id="5" name="Kuva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Tree>
    <p:extLst>
      <p:ext uri="{BB962C8B-B14F-4D97-AF65-F5344CB8AC3E}">
        <p14:creationId xmlns:p14="http://schemas.microsoft.com/office/powerpoint/2010/main" val="433148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yhjä, ilman logoa">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a:t>30.3.2021</a:t>
            </a:r>
          </a:p>
        </p:txBody>
      </p:sp>
      <p:sp>
        <p:nvSpPr>
          <p:cNvPr id="3" name="Alatunnisteen paikkamerkki 2"/>
          <p:cNvSpPr>
            <a:spLocks noGrp="1"/>
          </p:cNvSpPr>
          <p:nvPr>
            <p:ph type="ftr" sz="quarter" idx="11"/>
          </p:nvPr>
        </p:nvSpPr>
        <p:spPr/>
        <p:txBody>
          <a:bodyPr/>
          <a:lstStyle/>
          <a:p>
            <a:r>
              <a:rPr lang="fi-FI"/>
              <a:t>24683 Vapaaehtoistyön tekeminen Suomessa 2021</a:t>
            </a:r>
          </a:p>
        </p:txBody>
      </p:sp>
      <p:sp>
        <p:nvSpPr>
          <p:cNvPr id="4" name="Dian numeron paikkamerkki 3"/>
          <p:cNvSpPr>
            <a:spLocks noGrp="1"/>
          </p:cNvSpPr>
          <p:nvPr>
            <p:ph type="sldNum" sz="quarter" idx="12"/>
          </p:nvPr>
        </p:nvSpPr>
        <p:spPr/>
        <p:txBody>
          <a:bodyPr/>
          <a:lstStyle/>
          <a:p>
            <a:fld id="{45530FF3-944E-453D-AD86-280F662E2B3A}" type="slidenum">
              <a:rPr lang="fi-FI" smtClean="0"/>
              <a:t>‹#›</a:t>
            </a:fld>
            <a:endParaRPr lang="fi-FI"/>
          </a:p>
        </p:txBody>
      </p:sp>
    </p:spTree>
    <p:extLst>
      <p:ext uri="{BB962C8B-B14F-4D97-AF65-F5344CB8AC3E}">
        <p14:creationId xmlns:p14="http://schemas.microsoft.com/office/powerpoint/2010/main" val="3569771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aportin otsikko">
    <p:spTree>
      <p:nvGrpSpPr>
        <p:cNvPr id="1" name=""/>
        <p:cNvGrpSpPr/>
        <p:nvPr/>
      </p:nvGrpSpPr>
      <p:grpSpPr>
        <a:xfrm>
          <a:off x="0" y="0"/>
          <a:ext cx="0" cy="0"/>
          <a:chOff x="0" y="0"/>
          <a:chExt cx="0" cy="0"/>
        </a:xfrm>
      </p:grpSpPr>
      <p:sp>
        <p:nvSpPr>
          <p:cNvPr id="8" name="Päivämäärän paikkamerkki 3"/>
          <p:cNvSpPr>
            <a:spLocks noGrp="1"/>
          </p:cNvSpPr>
          <p:nvPr>
            <p:ph type="dt" sz="half" idx="2"/>
          </p:nvPr>
        </p:nvSpPr>
        <p:spPr>
          <a:xfrm>
            <a:off x="838200" y="6475222"/>
            <a:ext cx="921589"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fld id="{6FC18F76-4CA3-4712-8CF2-FF460F707F81}" type="datetime1">
              <a:rPr lang="fi-FI" smtClean="0"/>
              <a:t>26.5.2021</a:t>
            </a:fld>
            <a:endParaRPr lang="fi-FI" dirty="0"/>
          </a:p>
        </p:txBody>
      </p:sp>
      <p:sp>
        <p:nvSpPr>
          <p:cNvPr id="9" name="Alatunnisteen paikkamerkki 4"/>
          <p:cNvSpPr>
            <a:spLocks noGrp="1"/>
          </p:cNvSpPr>
          <p:nvPr>
            <p:ph type="ftr" sz="quarter" idx="3"/>
          </p:nvPr>
        </p:nvSpPr>
        <p:spPr>
          <a:xfrm>
            <a:off x="1988389" y="6475221"/>
            <a:ext cx="4170871"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r>
              <a:rPr lang="fi-FI"/>
              <a:t>18260 Suomen Kennelliiton jäsentutkimus / pk &amp; jra</a:t>
            </a:r>
            <a:endParaRPr lang="fi-FI" dirty="0"/>
          </a:p>
        </p:txBody>
      </p:sp>
      <p:sp>
        <p:nvSpPr>
          <p:cNvPr id="10" name="Dian numeron paikkamerkki 5"/>
          <p:cNvSpPr>
            <a:spLocks noGrp="1"/>
          </p:cNvSpPr>
          <p:nvPr>
            <p:ph type="sldNum" sz="quarter" idx="4"/>
          </p:nvPr>
        </p:nvSpPr>
        <p:spPr>
          <a:xfrm>
            <a:off x="211183" y="6475221"/>
            <a:ext cx="398417"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fld id="{B6DB0E4E-F5D7-41BD-96AC-FA55D8C3805E}" type="slidenum">
              <a:rPr lang="fi-FI" smtClean="0"/>
              <a:pPr/>
              <a:t>‹#›</a:t>
            </a:fld>
            <a:endParaRPr lang="fi-FI" dirty="0"/>
          </a:p>
        </p:txBody>
      </p:sp>
      <p:sp>
        <p:nvSpPr>
          <p:cNvPr id="12" name="Tekstin paikkamerkki 18"/>
          <p:cNvSpPr>
            <a:spLocks noGrp="1"/>
          </p:cNvSpPr>
          <p:nvPr>
            <p:ph type="body" sz="quarter" idx="14" hasCustomPrompt="1"/>
          </p:nvPr>
        </p:nvSpPr>
        <p:spPr>
          <a:xfrm>
            <a:off x="2373083" y="1935565"/>
            <a:ext cx="6659156" cy="330275"/>
          </a:xfrm>
          <a:prstGeom prst="rect">
            <a:avLst/>
          </a:prstGeom>
        </p:spPr>
        <p:txBody>
          <a:bodyPr/>
          <a:lstStyle>
            <a:lvl1pPr marL="0" marR="0" indent="0" algn="l" defTabSz="914400" rtl="0" eaLnBrk="1" fontAlgn="auto" latinLnBrk="0" hangingPunct="1">
              <a:lnSpc>
                <a:spcPct val="90000"/>
              </a:lnSpc>
              <a:spcBef>
                <a:spcPts val="1000"/>
              </a:spcBef>
              <a:spcAft>
                <a:spcPts val="0"/>
              </a:spcAft>
              <a:buClr>
                <a:srgbClr val="E60F28"/>
              </a:buClr>
              <a:buSzTx/>
              <a:buFont typeface="Arial" panose="020B0604020202020204" pitchFamily="34" charset="0"/>
              <a:buNone/>
              <a:tabLst/>
              <a:defRPr sz="2000" b="1" baseline="0">
                <a:solidFill>
                  <a:schemeClr val="tx1">
                    <a:lumMod val="85000"/>
                    <a:lumOff val="15000"/>
                  </a:schemeClr>
                </a:solidFill>
                <a:latin typeface="+mn-lt"/>
              </a:defRPr>
            </a:lvl1pPr>
            <a:lvl3pPr marL="914400" indent="0">
              <a:buNone/>
              <a:defRPr sz="2400"/>
            </a:lvl3pPr>
          </a:lstStyle>
          <a:p>
            <a:pPr marL="0" marR="0" lvl="0" indent="0" algn="l" defTabSz="914400" rtl="0" eaLnBrk="1" fontAlgn="auto" latinLnBrk="0" hangingPunct="1">
              <a:lnSpc>
                <a:spcPct val="90000"/>
              </a:lnSpc>
              <a:spcBef>
                <a:spcPts val="1000"/>
              </a:spcBef>
              <a:spcAft>
                <a:spcPts val="0"/>
              </a:spcAft>
              <a:buClr>
                <a:srgbClr val="E60F28"/>
              </a:buClr>
              <a:buSzTx/>
              <a:buFont typeface="Arial" panose="020B0604020202020204" pitchFamily="34" charset="0"/>
              <a:buNone/>
              <a:tabLst/>
              <a:defRPr/>
            </a:pPr>
            <a:r>
              <a:rPr lang="fi-FI" dirty="0"/>
              <a:t>TUTKIMUSRAPORTTI, CALIBRI BOLD, ISOLLA</a:t>
            </a:r>
          </a:p>
        </p:txBody>
      </p:sp>
      <p:sp>
        <p:nvSpPr>
          <p:cNvPr id="13" name="Tekstin paikkamerkki 18"/>
          <p:cNvSpPr>
            <a:spLocks noGrp="1"/>
          </p:cNvSpPr>
          <p:nvPr>
            <p:ph type="body" sz="quarter" idx="16" hasCustomPrompt="1"/>
          </p:nvPr>
        </p:nvSpPr>
        <p:spPr>
          <a:xfrm>
            <a:off x="2373083" y="3894793"/>
            <a:ext cx="6659156" cy="402525"/>
          </a:xfrm>
          <a:prstGeom prst="rect">
            <a:avLst/>
          </a:prstGeom>
        </p:spPr>
        <p:txBody>
          <a:bodyPr/>
          <a:lstStyle>
            <a:lvl1pPr marL="0" indent="0">
              <a:lnSpc>
                <a:spcPts val="1600"/>
              </a:lnSpc>
              <a:buFont typeface="Arial" panose="020B0604020202020204" pitchFamily="34" charset="0"/>
              <a:buNone/>
              <a:defRPr sz="2000" baseline="0">
                <a:solidFill>
                  <a:schemeClr val="tx1">
                    <a:lumMod val="85000"/>
                    <a:lumOff val="15000"/>
                  </a:schemeClr>
                </a:solidFill>
                <a:latin typeface="+mj-lt"/>
              </a:defRPr>
            </a:lvl1pPr>
            <a:lvl3pPr marL="914400" indent="0">
              <a:buNone/>
              <a:defRPr sz="2400"/>
            </a:lvl3pPr>
          </a:lstStyle>
          <a:p>
            <a:pPr lvl="0"/>
            <a:r>
              <a:rPr lang="fi-FI" dirty="0"/>
              <a:t>Alaotsikko, </a:t>
            </a:r>
            <a:r>
              <a:rPr lang="fi-FI" dirty="0" err="1"/>
              <a:t>Calibri</a:t>
            </a:r>
            <a:r>
              <a:rPr lang="fi-FI" dirty="0"/>
              <a:t> </a:t>
            </a:r>
            <a:r>
              <a:rPr lang="fi-FI" dirty="0" err="1"/>
              <a:t>Light</a:t>
            </a:r>
            <a:endParaRPr lang="fi-FI" dirty="0"/>
          </a:p>
        </p:txBody>
      </p:sp>
      <p:sp>
        <p:nvSpPr>
          <p:cNvPr id="14" name="Otsikko 1"/>
          <p:cNvSpPr>
            <a:spLocks noGrp="1"/>
          </p:cNvSpPr>
          <p:nvPr>
            <p:ph type="title" hasCustomPrompt="1"/>
          </p:nvPr>
        </p:nvSpPr>
        <p:spPr>
          <a:xfrm>
            <a:off x="2373082" y="2280244"/>
            <a:ext cx="6659157" cy="1096001"/>
          </a:xfrm>
          <a:prstGeom prst="rect">
            <a:avLst/>
          </a:prstGeom>
        </p:spPr>
        <p:txBody>
          <a:bodyPr/>
          <a:lstStyle>
            <a:lvl1pPr>
              <a:defRPr sz="4000" b="0">
                <a:solidFill>
                  <a:schemeClr val="tx1">
                    <a:lumMod val="85000"/>
                    <a:lumOff val="15000"/>
                  </a:schemeClr>
                </a:solidFill>
                <a:latin typeface="+mj-lt"/>
              </a:defRPr>
            </a:lvl1pPr>
          </a:lstStyle>
          <a:p>
            <a:r>
              <a:rPr lang="fi-FI" dirty="0"/>
              <a:t>RAPORTIN OTSIKKO, ISOLLA, CALIBRI LIGHT</a:t>
            </a:r>
          </a:p>
        </p:txBody>
      </p:sp>
    </p:spTree>
    <p:extLst>
      <p:ext uri="{BB962C8B-B14F-4D97-AF65-F5344CB8AC3E}">
        <p14:creationId xmlns:p14="http://schemas.microsoft.com/office/powerpoint/2010/main" val="38567593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aportin otsikko isolla kuvalla">
    <p:spTree>
      <p:nvGrpSpPr>
        <p:cNvPr id="1" name=""/>
        <p:cNvGrpSpPr/>
        <p:nvPr/>
      </p:nvGrpSpPr>
      <p:grpSpPr>
        <a:xfrm>
          <a:off x="0" y="0"/>
          <a:ext cx="0" cy="0"/>
          <a:chOff x="0" y="0"/>
          <a:chExt cx="0" cy="0"/>
        </a:xfrm>
      </p:grpSpPr>
      <p:sp>
        <p:nvSpPr>
          <p:cNvPr id="4" name="Kuvan paikkamerkki 3"/>
          <p:cNvSpPr>
            <a:spLocks noGrp="1"/>
          </p:cNvSpPr>
          <p:nvPr>
            <p:ph type="pic" sz="quarter" idx="15"/>
          </p:nvPr>
        </p:nvSpPr>
        <p:spPr>
          <a:xfrm>
            <a:off x="0" y="0"/>
            <a:ext cx="12193200" cy="6858000"/>
          </a:xfrm>
          <a:prstGeom prst="rect">
            <a:avLst/>
          </a:prstGeom>
        </p:spPr>
        <p:txBody>
          <a:bodyPr/>
          <a:lstStyle/>
          <a:p>
            <a:endParaRPr lang="fi-FI" dirty="0"/>
          </a:p>
        </p:txBody>
      </p:sp>
      <p:sp>
        <p:nvSpPr>
          <p:cNvPr id="8" name="Päivämäärän paikkamerkki 3"/>
          <p:cNvSpPr>
            <a:spLocks noGrp="1"/>
          </p:cNvSpPr>
          <p:nvPr>
            <p:ph type="dt" sz="half" idx="2"/>
          </p:nvPr>
        </p:nvSpPr>
        <p:spPr>
          <a:xfrm>
            <a:off x="838200" y="6475222"/>
            <a:ext cx="921589"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fld id="{81176518-4694-48FA-8234-11C89B2317DE}" type="datetime1">
              <a:rPr lang="fi-FI" smtClean="0"/>
              <a:t>26.5.2021</a:t>
            </a:fld>
            <a:endParaRPr lang="fi-FI" dirty="0"/>
          </a:p>
        </p:txBody>
      </p:sp>
      <p:sp>
        <p:nvSpPr>
          <p:cNvPr id="9" name="Alatunnisteen paikkamerkki 4"/>
          <p:cNvSpPr>
            <a:spLocks noGrp="1"/>
          </p:cNvSpPr>
          <p:nvPr>
            <p:ph type="ftr" sz="quarter" idx="3"/>
          </p:nvPr>
        </p:nvSpPr>
        <p:spPr>
          <a:xfrm>
            <a:off x="1988389" y="6475221"/>
            <a:ext cx="4170871"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r>
              <a:rPr lang="fi-FI"/>
              <a:t>18260 Suomen Kennelliiton jäsentutkimus / pk &amp; jra</a:t>
            </a:r>
            <a:endParaRPr lang="fi-FI" dirty="0"/>
          </a:p>
        </p:txBody>
      </p:sp>
      <p:sp>
        <p:nvSpPr>
          <p:cNvPr id="10" name="Dian numeron paikkamerkki 5"/>
          <p:cNvSpPr>
            <a:spLocks noGrp="1"/>
          </p:cNvSpPr>
          <p:nvPr>
            <p:ph type="sldNum" sz="quarter" idx="4"/>
          </p:nvPr>
        </p:nvSpPr>
        <p:spPr>
          <a:xfrm>
            <a:off x="211183" y="6475221"/>
            <a:ext cx="398417"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fld id="{B6DB0E4E-F5D7-41BD-96AC-FA55D8C3805E}" type="slidenum">
              <a:rPr lang="fi-FI" smtClean="0"/>
              <a:pPr/>
              <a:t>‹#›</a:t>
            </a:fld>
            <a:endParaRPr lang="fi-FI" dirty="0"/>
          </a:p>
        </p:txBody>
      </p:sp>
      <p:sp>
        <p:nvSpPr>
          <p:cNvPr id="12" name="Tekstin paikkamerkki 18"/>
          <p:cNvSpPr>
            <a:spLocks noGrp="1"/>
          </p:cNvSpPr>
          <p:nvPr>
            <p:ph type="body" sz="quarter" idx="14" hasCustomPrompt="1"/>
          </p:nvPr>
        </p:nvSpPr>
        <p:spPr>
          <a:xfrm>
            <a:off x="2373083" y="1935565"/>
            <a:ext cx="6659156" cy="330275"/>
          </a:xfrm>
          <a:prstGeom prst="rect">
            <a:avLst/>
          </a:prstGeom>
        </p:spPr>
        <p:txBody>
          <a:bodyPr/>
          <a:lstStyle>
            <a:lvl1pPr marL="0" marR="0" indent="0" algn="l" defTabSz="914400" rtl="0" eaLnBrk="1" fontAlgn="auto" latinLnBrk="0" hangingPunct="1">
              <a:lnSpc>
                <a:spcPct val="90000"/>
              </a:lnSpc>
              <a:spcBef>
                <a:spcPts val="1000"/>
              </a:spcBef>
              <a:spcAft>
                <a:spcPts val="0"/>
              </a:spcAft>
              <a:buClr>
                <a:srgbClr val="E60F28"/>
              </a:buClr>
              <a:buSzTx/>
              <a:buFont typeface="Arial" panose="020B0604020202020204" pitchFamily="34" charset="0"/>
              <a:buNone/>
              <a:tabLst/>
              <a:defRPr sz="2000" b="1" baseline="0">
                <a:solidFill>
                  <a:schemeClr val="tx1">
                    <a:lumMod val="85000"/>
                    <a:lumOff val="15000"/>
                  </a:schemeClr>
                </a:solidFill>
                <a:latin typeface="+mn-lt"/>
              </a:defRPr>
            </a:lvl1pPr>
            <a:lvl3pPr marL="914400" indent="0">
              <a:buNone/>
              <a:defRPr sz="2400"/>
            </a:lvl3pPr>
          </a:lstStyle>
          <a:p>
            <a:pPr marL="0" marR="0" lvl="0" indent="0" algn="l" defTabSz="914400" rtl="0" eaLnBrk="1" fontAlgn="auto" latinLnBrk="0" hangingPunct="1">
              <a:lnSpc>
                <a:spcPct val="90000"/>
              </a:lnSpc>
              <a:spcBef>
                <a:spcPts val="1000"/>
              </a:spcBef>
              <a:spcAft>
                <a:spcPts val="0"/>
              </a:spcAft>
              <a:buClr>
                <a:srgbClr val="E60F28"/>
              </a:buClr>
              <a:buSzTx/>
              <a:buFont typeface="Arial" panose="020B0604020202020204" pitchFamily="34" charset="0"/>
              <a:buNone/>
              <a:tabLst/>
              <a:defRPr/>
            </a:pPr>
            <a:r>
              <a:rPr lang="fi-FI" dirty="0"/>
              <a:t>TUTKIMUSRAPORTTI, CALIBRI BOLD, ISOLLA</a:t>
            </a:r>
          </a:p>
        </p:txBody>
      </p:sp>
      <p:sp>
        <p:nvSpPr>
          <p:cNvPr id="13" name="Tekstin paikkamerkki 18"/>
          <p:cNvSpPr>
            <a:spLocks noGrp="1"/>
          </p:cNvSpPr>
          <p:nvPr>
            <p:ph type="body" sz="quarter" idx="16" hasCustomPrompt="1"/>
          </p:nvPr>
        </p:nvSpPr>
        <p:spPr>
          <a:xfrm>
            <a:off x="2373083" y="3894793"/>
            <a:ext cx="6659156" cy="402525"/>
          </a:xfrm>
          <a:prstGeom prst="rect">
            <a:avLst/>
          </a:prstGeom>
        </p:spPr>
        <p:txBody>
          <a:bodyPr/>
          <a:lstStyle>
            <a:lvl1pPr marL="0" indent="0">
              <a:lnSpc>
                <a:spcPts val="1600"/>
              </a:lnSpc>
              <a:buFont typeface="Arial" panose="020B0604020202020204" pitchFamily="34" charset="0"/>
              <a:buNone/>
              <a:defRPr sz="2000" baseline="0">
                <a:solidFill>
                  <a:schemeClr val="tx1">
                    <a:lumMod val="85000"/>
                    <a:lumOff val="15000"/>
                  </a:schemeClr>
                </a:solidFill>
                <a:latin typeface="+mj-lt"/>
              </a:defRPr>
            </a:lvl1pPr>
            <a:lvl3pPr marL="914400" indent="0">
              <a:buNone/>
              <a:defRPr sz="2400"/>
            </a:lvl3pPr>
          </a:lstStyle>
          <a:p>
            <a:pPr lvl="0"/>
            <a:r>
              <a:rPr lang="fi-FI" dirty="0"/>
              <a:t>Alaotsikko, </a:t>
            </a:r>
            <a:r>
              <a:rPr lang="fi-FI" dirty="0" err="1"/>
              <a:t>Calibri</a:t>
            </a:r>
            <a:r>
              <a:rPr lang="fi-FI" dirty="0"/>
              <a:t> </a:t>
            </a:r>
            <a:r>
              <a:rPr lang="fi-FI" dirty="0" err="1"/>
              <a:t>Light</a:t>
            </a:r>
            <a:endParaRPr lang="fi-FI" dirty="0"/>
          </a:p>
        </p:txBody>
      </p:sp>
      <p:sp>
        <p:nvSpPr>
          <p:cNvPr id="14" name="Otsikko 1"/>
          <p:cNvSpPr>
            <a:spLocks noGrp="1"/>
          </p:cNvSpPr>
          <p:nvPr>
            <p:ph type="title" hasCustomPrompt="1"/>
          </p:nvPr>
        </p:nvSpPr>
        <p:spPr>
          <a:xfrm>
            <a:off x="2373082" y="2280245"/>
            <a:ext cx="6659157" cy="1096002"/>
          </a:xfrm>
          <a:prstGeom prst="rect">
            <a:avLst/>
          </a:prstGeom>
        </p:spPr>
        <p:txBody>
          <a:bodyPr/>
          <a:lstStyle>
            <a:lvl1pPr>
              <a:defRPr sz="4000" b="0">
                <a:solidFill>
                  <a:schemeClr val="tx1">
                    <a:lumMod val="85000"/>
                    <a:lumOff val="15000"/>
                  </a:schemeClr>
                </a:solidFill>
                <a:latin typeface="+mj-lt"/>
              </a:defRPr>
            </a:lvl1pPr>
          </a:lstStyle>
          <a:p>
            <a:r>
              <a:rPr lang="fi-FI" dirty="0"/>
              <a:t>RAPORTIN OTSIKKO, ISOLLA, CALIBRI LIGHT</a:t>
            </a:r>
          </a:p>
        </p:txBody>
      </p:sp>
    </p:spTree>
    <p:extLst>
      <p:ext uri="{BB962C8B-B14F-4D97-AF65-F5344CB8AC3E}">
        <p14:creationId xmlns:p14="http://schemas.microsoft.com/office/powerpoint/2010/main" val="3069291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aportin otsikko kuvalla">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838200" y="2569728"/>
            <a:ext cx="6006483" cy="1122706"/>
          </a:xfrm>
          <a:prstGeom prst="rect">
            <a:avLst/>
          </a:prstGeom>
        </p:spPr>
        <p:txBody>
          <a:bodyPr/>
          <a:lstStyle>
            <a:lvl1pPr>
              <a:defRPr sz="4000" b="0">
                <a:solidFill>
                  <a:schemeClr val="tx1">
                    <a:lumMod val="85000"/>
                    <a:lumOff val="15000"/>
                  </a:schemeClr>
                </a:solidFill>
                <a:latin typeface="+mj-lt"/>
              </a:defRPr>
            </a:lvl1pPr>
          </a:lstStyle>
          <a:p>
            <a:r>
              <a:rPr lang="fi-FI" dirty="0"/>
              <a:t>RAPORTIN OTSIKKO, ISOLLA,</a:t>
            </a:r>
            <a:br>
              <a:rPr lang="fi-FI" dirty="0"/>
            </a:br>
            <a:r>
              <a:rPr lang="fi-FI" dirty="0"/>
              <a:t>CALIBRI LIGHT</a:t>
            </a:r>
          </a:p>
        </p:txBody>
      </p:sp>
      <p:sp>
        <p:nvSpPr>
          <p:cNvPr id="19" name="Tekstin paikkamerkki 18"/>
          <p:cNvSpPr>
            <a:spLocks noGrp="1"/>
          </p:cNvSpPr>
          <p:nvPr>
            <p:ph type="body" sz="quarter" idx="13" hasCustomPrompt="1"/>
          </p:nvPr>
        </p:nvSpPr>
        <p:spPr>
          <a:xfrm>
            <a:off x="838200" y="2206978"/>
            <a:ext cx="6006483" cy="339142"/>
          </a:xfrm>
          <a:prstGeom prst="rect">
            <a:avLst/>
          </a:prstGeom>
        </p:spPr>
        <p:txBody>
          <a:bodyPr/>
          <a:lstStyle>
            <a:lvl1pPr marL="0" indent="0">
              <a:buFont typeface="Arial" panose="020B0604020202020204" pitchFamily="34" charset="0"/>
              <a:buNone/>
              <a:defRPr sz="2000" b="1" baseline="0">
                <a:solidFill>
                  <a:schemeClr val="tx1">
                    <a:lumMod val="85000"/>
                    <a:lumOff val="15000"/>
                  </a:schemeClr>
                </a:solidFill>
                <a:latin typeface="+mn-lt"/>
              </a:defRPr>
            </a:lvl1pPr>
            <a:lvl3pPr marL="914400" indent="0">
              <a:buNone/>
              <a:defRPr sz="2400"/>
            </a:lvl3pPr>
          </a:lstStyle>
          <a:p>
            <a:pPr lvl="0"/>
            <a:r>
              <a:rPr lang="fi-FI" dirty="0"/>
              <a:t>TUTKIMUSRAPORTTI, KAIKKI ISOLLA</a:t>
            </a:r>
          </a:p>
        </p:txBody>
      </p:sp>
      <p:sp>
        <p:nvSpPr>
          <p:cNvPr id="11" name="Tekstin paikkamerkki 18"/>
          <p:cNvSpPr>
            <a:spLocks noGrp="1"/>
          </p:cNvSpPr>
          <p:nvPr>
            <p:ph type="body" sz="quarter" idx="14" hasCustomPrompt="1"/>
          </p:nvPr>
        </p:nvSpPr>
        <p:spPr>
          <a:xfrm>
            <a:off x="838200" y="4309408"/>
            <a:ext cx="6006483" cy="402525"/>
          </a:xfrm>
          <a:prstGeom prst="rect">
            <a:avLst/>
          </a:prstGeom>
        </p:spPr>
        <p:txBody>
          <a:bodyPr/>
          <a:lstStyle>
            <a:lvl1pPr marL="0" indent="0">
              <a:buFont typeface="Arial" panose="020B0604020202020204" pitchFamily="34" charset="0"/>
              <a:buNone/>
              <a:defRPr sz="2000" baseline="0">
                <a:solidFill>
                  <a:schemeClr val="tx1">
                    <a:lumMod val="85000"/>
                    <a:lumOff val="15000"/>
                  </a:schemeClr>
                </a:solidFill>
                <a:latin typeface="+mj-lt"/>
              </a:defRPr>
            </a:lvl1pPr>
            <a:lvl3pPr marL="914400" indent="0">
              <a:buNone/>
              <a:defRPr sz="2400"/>
            </a:lvl3pPr>
          </a:lstStyle>
          <a:p>
            <a:pPr lvl="0"/>
            <a:r>
              <a:rPr lang="fi-FI" dirty="0"/>
              <a:t>Alaotsikko, </a:t>
            </a:r>
            <a:r>
              <a:rPr lang="fi-FI" dirty="0" err="1"/>
              <a:t>Calibri</a:t>
            </a:r>
            <a:r>
              <a:rPr lang="fi-FI" dirty="0"/>
              <a:t> </a:t>
            </a:r>
            <a:r>
              <a:rPr lang="fi-FI" dirty="0" err="1"/>
              <a:t>Light</a:t>
            </a:r>
            <a:endParaRPr lang="fi-FI" dirty="0"/>
          </a:p>
        </p:txBody>
      </p:sp>
      <p:sp>
        <p:nvSpPr>
          <p:cNvPr id="8" name="Päivämäärän paikkamerkki 3"/>
          <p:cNvSpPr>
            <a:spLocks noGrp="1"/>
          </p:cNvSpPr>
          <p:nvPr>
            <p:ph type="dt" sz="half" idx="2"/>
          </p:nvPr>
        </p:nvSpPr>
        <p:spPr>
          <a:xfrm>
            <a:off x="838200" y="6475222"/>
            <a:ext cx="921589"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fld id="{3C6C7371-4AE2-480F-AB74-32A875320F01}" type="datetime1">
              <a:rPr lang="fi-FI" smtClean="0"/>
              <a:t>26.5.2021</a:t>
            </a:fld>
            <a:endParaRPr lang="fi-FI" dirty="0"/>
          </a:p>
        </p:txBody>
      </p:sp>
      <p:sp>
        <p:nvSpPr>
          <p:cNvPr id="9" name="Alatunnisteen paikkamerkki 4"/>
          <p:cNvSpPr>
            <a:spLocks noGrp="1"/>
          </p:cNvSpPr>
          <p:nvPr>
            <p:ph type="ftr" sz="quarter" idx="3"/>
          </p:nvPr>
        </p:nvSpPr>
        <p:spPr>
          <a:xfrm>
            <a:off x="1988389" y="6475221"/>
            <a:ext cx="4170871"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r>
              <a:rPr lang="fi-FI"/>
              <a:t>18260 Suomen Kennelliiton jäsentutkimus / pk &amp; jra</a:t>
            </a:r>
            <a:endParaRPr lang="fi-FI" dirty="0"/>
          </a:p>
        </p:txBody>
      </p:sp>
      <p:sp>
        <p:nvSpPr>
          <p:cNvPr id="10" name="Dian numeron paikkamerkki 5"/>
          <p:cNvSpPr>
            <a:spLocks noGrp="1"/>
          </p:cNvSpPr>
          <p:nvPr>
            <p:ph type="sldNum" sz="quarter" idx="4"/>
          </p:nvPr>
        </p:nvSpPr>
        <p:spPr>
          <a:xfrm>
            <a:off x="211183" y="6475221"/>
            <a:ext cx="398417"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fld id="{B6DB0E4E-F5D7-41BD-96AC-FA55D8C3805E}" type="slidenum">
              <a:rPr lang="fi-FI" smtClean="0"/>
              <a:pPr/>
              <a:t>‹#›</a:t>
            </a:fld>
            <a:endParaRPr lang="fi-FI" dirty="0"/>
          </a:p>
        </p:txBody>
      </p:sp>
      <p:sp>
        <p:nvSpPr>
          <p:cNvPr id="4" name="Kuvan paikkamerkki 3"/>
          <p:cNvSpPr>
            <a:spLocks noGrp="1"/>
          </p:cNvSpPr>
          <p:nvPr>
            <p:ph type="pic" sz="quarter" idx="15"/>
          </p:nvPr>
        </p:nvSpPr>
        <p:spPr>
          <a:xfrm>
            <a:off x="7324983" y="0"/>
            <a:ext cx="4867200" cy="6858000"/>
          </a:xfrm>
          <a:prstGeom prst="rect">
            <a:avLst/>
          </a:prstGeom>
        </p:spPr>
        <p:txBody>
          <a:bodyPr/>
          <a:lstStyle/>
          <a:p>
            <a:endParaRPr lang="fi-FI"/>
          </a:p>
        </p:txBody>
      </p:sp>
    </p:spTree>
    <p:extLst>
      <p:ext uri="{BB962C8B-B14F-4D97-AF65-F5344CB8AC3E}">
        <p14:creationId xmlns:p14="http://schemas.microsoft.com/office/powerpoint/2010/main" val="36631826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sällys">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187" y="-701675"/>
            <a:ext cx="10691813" cy="7559675"/>
          </a:xfrm>
          <a:prstGeom prst="rect">
            <a:avLst/>
          </a:prstGeom>
          <a:ln>
            <a:noFill/>
          </a:ln>
        </p:spPr>
      </p:pic>
      <p:sp>
        <p:nvSpPr>
          <p:cNvPr id="2" name="Otsikko 1"/>
          <p:cNvSpPr>
            <a:spLocks noGrp="1"/>
          </p:cNvSpPr>
          <p:nvPr>
            <p:ph type="title" hasCustomPrompt="1"/>
          </p:nvPr>
        </p:nvSpPr>
        <p:spPr>
          <a:xfrm>
            <a:off x="838200" y="1038687"/>
            <a:ext cx="10515600" cy="652001"/>
          </a:xfrm>
          <a:prstGeom prst="rect">
            <a:avLst/>
          </a:prstGeom>
        </p:spPr>
        <p:txBody>
          <a:bodyPr/>
          <a:lstStyle>
            <a:lvl1pPr>
              <a:defRPr sz="4000" b="1">
                <a:solidFill>
                  <a:schemeClr val="tx1">
                    <a:lumMod val="85000"/>
                    <a:lumOff val="15000"/>
                  </a:schemeClr>
                </a:solidFill>
                <a:latin typeface="+mn-lt"/>
              </a:defRPr>
            </a:lvl1pPr>
          </a:lstStyle>
          <a:p>
            <a:r>
              <a:rPr lang="fi-FI" dirty="0"/>
              <a:t>SISÄLLYS</a:t>
            </a:r>
          </a:p>
        </p:txBody>
      </p:sp>
      <p:sp>
        <p:nvSpPr>
          <p:cNvPr id="3" name="Päivämäärän paikkamerkki 2"/>
          <p:cNvSpPr>
            <a:spLocks noGrp="1"/>
          </p:cNvSpPr>
          <p:nvPr>
            <p:ph type="dt" sz="half" idx="10"/>
          </p:nvPr>
        </p:nvSpPr>
        <p:spPr/>
        <p:txBody>
          <a:bodyPr/>
          <a:lstStyle/>
          <a:p>
            <a:fld id="{5CE7BC1F-146D-484A-8553-38D1D20FC92D}" type="datetime1">
              <a:rPr lang="fi-FI" smtClean="0"/>
              <a:t>26.5.2021</a:t>
            </a:fld>
            <a:endParaRPr lang="fi-FI"/>
          </a:p>
        </p:txBody>
      </p:sp>
      <p:sp>
        <p:nvSpPr>
          <p:cNvPr id="4" name="Alatunnisteen paikkamerkki 3"/>
          <p:cNvSpPr>
            <a:spLocks noGrp="1"/>
          </p:cNvSpPr>
          <p:nvPr>
            <p:ph type="ftr" sz="quarter" idx="11"/>
          </p:nvPr>
        </p:nvSpPr>
        <p:spPr/>
        <p:txBody>
          <a:bodyPr/>
          <a:lstStyle/>
          <a:p>
            <a:r>
              <a:rPr lang="fi-FI"/>
              <a:t>18260 Suomen Kennelliiton jäsentutkimus / pk &amp; jra</a:t>
            </a:r>
            <a:endParaRPr lang="fi-FI" dirty="0"/>
          </a:p>
        </p:txBody>
      </p:sp>
      <p:sp>
        <p:nvSpPr>
          <p:cNvPr id="5" name="Dian numeron paikkamerkki 4"/>
          <p:cNvSpPr>
            <a:spLocks noGrp="1"/>
          </p:cNvSpPr>
          <p:nvPr>
            <p:ph type="sldNum" sz="quarter" idx="12"/>
          </p:nvPr>
        </p:nvSpPr>
        <p:spPr/>
        <p:txBody>
          <a:bodyPr/>
          <a:lstStyle/>
          <a:p>
            <a:fld id="{B6DB0E4E-F5D7-41BD-96AC-FA55D8C3805E}" type="slidenum">
              <a:rPr lang="fi-FI" smtClean="0"/>
              <a:pPr/>
              <a:t>‹#›</a:t>
            </a:fld>
            <a:endParaRPr lang="fi-FI"/>
          </a:p>
        </p:txBody>
      </p:sp>
      <p:sp>
        <p:nvSpPr>
          <p:cNvPr id="7" name="Tekstin paikkamerkki 6"/>
          <p:cNvSpPr>
            <a:spLocks noGrp="1"/>
          </p:cNvSpPr>
          <p:nvPr>
            <p:ph type="body" sz="quarter" idx="13" hasCustomPrompt="1"/>
          </p:nvPr>
        </p:nvSpPr>
        <p:spPr>
          <a:xfrm>
            <a:off x="1997476" y="2006600"/>
            <a:ext cx="9356324" cy="3763963"/>
          </a:xfrm>
          <a:prstGeom prst="rect">
            <a:avLst/>
          </a:prstGeom>
        </p:spPr>
        <p:txBody>
          <a:bodyPr/>
          <a:lstStyle>
            <a:lvl1pPr marL="514350" indent="-514350">
              <a:buFont typeface="+mj-lt"/>
              <a:buAutoNum type="arabicPeriod"/>
              <a:defRPr sz="1800">
                <a:solidFill>
                  <a:schemeClr val="tx1">
                    <a:lumMod val="85000"/>
                    <a:lumOff val="15000"/>
                  </a:schemeClr>
                </a:solidFill>
                <a:latin typeface="+mj-lt"/>
              </a:defRPr>
            </a:lvl1pPr>
            <a:lvl2pPr marL="914400" indent="-457200">
              <a:buFont typeface="+mj-lt"/>
              <a:buAutoNum type="arabicPeriod"/>
              <a:defRPr sz="1600">
                <a:solidFill>
                  <a:schemeClr val="tx1">
                    <a:lumMod val="85000"/>
                    <a:lumOff val="15000"/>
                  </a:schemeClr>
                </a:solidFill>
                <a:latin typeface="+mj-lt"/>
              </a:defRPr>
            </a:lvl2pPr>
            <a:lvl3pPr marL="1371600" indent="-457200">
              <a:buFont typeface="+mj-lt"/>
              <a:buAutoNum type="arabicPeriod"/>
              <a:defRPr sz="1600">
                <a:solidFill>
                  <a:schemeClr val="tx1">
                    <a:lumMod val="85000"/>
                    <a:lumOff val="15000"/>
                  </a:schemeClr>
                </a:solidFill>
                <a:latin typeface="+mj-lt"/>
              </a:defRPr>
            </a:lvl3pPr>
            <a:lvl4pPr marL="1714500" indent="-342900">
              <a:buFont typeface="+mj-lt"/>
              <a:buAutoNum type="arabicPeriod"/>
              <a:defRPr sz="1600">
                <a:solidFill>
                  <a:schemeClr val="tx1">
                    <a:lumMod val="85000"/>
                    <a:lumOff val="15000"/>
                  </a:schemeClr>
                </a:solidFill>
                <a:latin typeface="+mj-lt"/>
              </a:defRPr>
            </a:lvl4pPr>
            <a:lvl5pPr marL="2171700" indent="-342900">
              <a:buFont typeface="+mj-lt"/>
              <a:buAutoNum type="arabicPeriod"/>
              <a:defRPr sz="1600">
                <a:solidFill>
                  <a:schemeClr val="tx1">
                    <a:lumMod val="85000"/>
                    <a:lumOff val="15000"/>
                  </a:schemeClr>
                </a:solidFill>
                <a:latin typeface="+mj-lt"/>
              </a:defRPr>
            </a:lvl5pPr>
          </a:lstStyle>
          <a:p>
            <a:pPr lvl="0"/>
            <a:r>
              <a:rPr lang="fi-FI" dirty="0"/>
              <a:t>Sisältö					3</a:t>
            </a:r>
          </a:p>
          <a:p>
            <a:pPr lvl="1"/>
            <a:r>
              <a:rPr lang="fi-FI" dirty="0"/>
              <a:t>toinen taso				11</a:t>
            </a:r>
          </a:p>
          <a:p>
            <a:pPr lvl="2"/>
            <a:r>
              <a:rPr lang="fi-FI" dirty="0"/>
              <a:t>kolmas taso				13</a:t>
            </a:r>
          </a:p>
          <a:p>
            <a:pPr lvl="3"/>
            <a:r>
              <a:rPr lang="fi-FI" dirty="0"/>
              <a:t>neljäs taso				14</a:t>
            </a:r>
          </a:p>
          <a:p>
            <a:pPr lvl="4"/>
            <a:r>
              <a:rPr lang="fi-FI" dirty="0"/>
              <a:t>viides taso			16</a:t>
            </a:r>
          </a:p>
          <a:p>
            <a:pPr lvl="4"/>
            <a:endParaRPr lang="fi-FI" dirty="0"/>
          </a:p>
          <a:p>
            <a:pPr lvl="0"/>
            <a:r>
              <a:rPr lang="fi-FI" dirty="0"/>
              <a:t>Sisältö 2					22</a:t>
            </a:r>
          </a:p>
          <a:p>
            <a:pPr lvl="0"/>
            <a:r>
              <a:rPr lang="fi-FI" dirty="0"/>
              <a:t>Sisältö 3					27</a:t>
            </a:r>
          </a:p>
          <a:p>
            <a:pPr lvl="0"/>
            <a:r>
              <a:rPr lang="fi-FI" dirty="0"/>
              <a:t>Sisältö 4					32</a:t>
            </a:r>
          </a:p>
        </p:txBody>
      </p:sp>
    </p:spTree>
    <p:extLst>
      <p:ext uri="{BB962C8B-B14F-4D97-AF65-F5344CB8AC3E}">
        <p14:creationId xmlns:p14="http://schemas.microsoft.com/office/powerpoint/2010/main" val="12785513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tsikko ja sisältö, ilman palkkeja">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fld id="{610D55DF-8703-408A-8DFC-98E718804546}" type="datetime1">
              <a:rPr lang="fi-FI" smtClean="0"/>
              <a:t>26.5.2021</a:t>
            </a:fld>
            <a:endParaRPr lang="fi-FI" dirty="0"/>
          </a:p>
        </p:txBody>
      </p:sp>
      <p:sp>
        <p:nvSpPr>
          <p:cNvPr id="5" name="Alatunnisteen paikkamerkki 4"/>
          <p:cNvSpPr>
            <a:spLocks noGrp="1"/>
          </p:cNvSpPr>
          <p:nvPr>
            <p:ph type="ftr" sz="quarter" idx="11"/>
          </p:nvPr>
        </p:nvSpPr>
        <p:spPr/>
        <p:txBody>
          <a:bodyPr/>
          <a:lstStyle/>
          <a:p>
            <a:r>
              <a:rPr lang="fi-FI"/>
              <a:t>18260 Suomen Kennelliiton jäsentutkimus / pk &amp; jra</a:t>
            </a:r>
          </a:p>
        </p:txBody>
      </p:sp>
      <p:sp>
        <p:nvSpPr>
          <p:cNvPr id="6" name="Dian numeron paikkamerkki 5"/>
          <p:cNvSpPr>
            <a:spLocks noGrp="1"/>
          </p:cNvSpPr>
          <p:nvPr>
            <p:ph type="sldNum" sz="quarter" idx="12"/>
          </p:nvPr>
        </p:nvSpPr>
        <p:spPr/>
        <p:txBody>
          <a:bodyPr/>
          <a:lstStyle/>
          <a:p>
            <a:fld id="{B6DB0E4E-F5D7-41BD-96AC-FA55D8C3805E}" type="slidenum">
              <a:rPr lang="fi-FI" smtClean="0"/>
              <a:t>‹#›</a:t>
            </a:fld>
            <a:endParaRPr lang="fi-FI"/>
          </a:p>
        </p:txBody>
      </p:sp>
      <p:sp>
        <p:nvSpPr>
          <p:cNvPr id="7"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a:t>Dian otsikko, </a:t>
            </a:r>
            <a:r>
              <a:rPr lang="fi-FI" dirty="0" err="1"/>
              <a:t>Calibri</a:t>
            </a:r>
            <a:r>
              <a:rPr lang="fi-FI" dirty="0"/>
              <a:t> </a:t>
            </a:r>
            <a:r>
              <a:rPr lang="fi-FI" dirty="0" err="1"/>
              <a:t>Light</a:t>
            </a:r>
            <a:endParaRPr lang="fi-FI" dirty="0"/>
          </a:p>
        </p:txBody>
      </p:sp>
      <p:sp>
        <p:nvSpPr>
          <p:cNvPr id="8" name="Sisällön paikkamerkki 2"/>
          <p:cNvSpPr>
            <a:spLocks noGrp="1"/>
          </p:cNvSpPr>
          <p:nvPr>
            <p:ph idx="1" hasCustomPrompt="1"/>
          </p:nvPr>
        </p:nvSpPr>
        <p:spPr>
          <a:xfrm>
            <a:off x="653138" y="1335159"/>
            <a:ext cx="11033764" cy="4782612"/>
          </a:xfrm>
          <a:prstGeom prst="rect">
            <a:avLst/>
          </a:prstGeom>
        </p:spPr>
        <p:txBody>
          <a:bodyPr/>
          <a:lstStyle>
            <a:lvl1pPr>
              <a:defRPr sz="180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a:t>Ensimmäinen taso, </a:t>
            </a:r>
            <a:r>
              <a:rPr lang="fi-FI" dirty="0" err="1"/>
              <a:t>Calibri</a:t>
            </a:r>
            <a:r>
              <a:rPr lang="fi-FI" dirty="0"/>
              <a:t> </a:t>
            </a:r>
            <a:r>
              <a:rPr lang="fi-FI" dirty="0" err="1"/>
              <a:t>Light</a:t>
            </a:r>
            <a:endParaRPr lang="fi-FI" dirty="0"/>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1837887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0787" y="4429987"/>
            <a:ext cx="4386377" cy="2422753"/>
          </a:xfrm>
          <a:prstGeom prst="rect">
            <a:avLst/>
          </a:prstGeom>
        </p:spPr>
      </p:pic>
      <p:sp>
        <p:nvSpPr>
          <p:cNvPr id="4" name="Päivämäärän paikkamerkki 3"/>
          <p:cNvSpPr>
            <a:spLocks noGrp="1"/>
          </p:cNvSpPr>
          <p:nvPr>
            <p:ph type="dt" sz="half" idx="10"/>
          </p:nvPr>
        </p:nvSpPr>
        <p:spPr/>
        <p:txBody>
          <a:bodyPr/>
          <a:lstStyle/>
          <a:p>
            <a:fld id="{EC8949DA-BE3C-4B3E-A5EB-EF4C8338D363}" type="datetime1">
              <a:rPr lang="fi-FI" smtClean="0"/>
              <a:t>26.5.2021</a:t>
            </a:fld>
            <a:endParaRPr lang="fi-FI"/>
          </a:p>
        </p:txBody>
      </p:sp>
      <p:sp>
        <p:nvSpPr>
          <p:cNvPr id="5" name="Alatunnisteen paikkamerkki 4"/>
          <p:cNvSpPr>
            <a:spLocks noGrp="1"/>
          </p:cNvSpPr>
          <p:nvPr>
            <p:ph type="ftr" sz="quarter" idx="11"/>
          </p:nvPr>
        </p:nvSpPr>
        <p:spPr/>
        <p:txBody>
          <a:bodyPr/>
          <a:lstStyle/>
          <a:p>
            <a:r>
              <a:rPr lang="fi-FI"/>
              <a:t>18260 Suomen Kennelliiton jäsentutkimus / pk &amp; jra</a:t>
            </a:r>
          </a:p>
        </p:txBody>
      </p:sp>
      <p:sp>
        <p:nvSpPr>
          <p:cNvPr id="6" name="Dian numeron paikkamerkki 5"/>
          <p:cNvSpPr>
            <a:spLocks noGrp="1"/>
          </p:cNvSpPr>
          <p:nvPr>
            <p:ph type="sldNum" sz="quarter" idx="12"/>
          </p:nvPr>
        </p:nvSpPr>
        <p:spPr/>
        <p:txBody>
          <a:bodyPr/>
          <a:lstStyle/>
          <a:p>
            <a:fld id="{B6DB0E4E-F5D7-41BD-96AC-FA55D8C3805E}" type="slidenum">
              <a:rPr lang="fi-FI" smtClean="0"/>
              <a:t>‹#›</a:t>
            </a:fld>
            <a:endParaRPr lang="fi-FI"/>
          </a:p>
        </p:txBody>
      </p:sp>
      <p:sp>
        <p:nvSpPr>
          <p:cNvPr id="8"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a:t>Dian otsikko, </a:t>
            </a:r>
            <a:r>
              <a:rPr lang="fi-FI" dirty="0" err="1"/>
              <a:t>Calibri</a:t>
            </a:r>
            <a:r>
              <a:rPr lang="fi-FI" dirty="0"/>
              <a:t> </a:t>
            </a:r>
            <a:r>
              <a:rPr lang="fi-FI" dirty="0" err="1"/>
              <a:t>Light</a:t>
            </a:r>
            <a:endParaRPr lang="fi-FI" dirty="0"/>
          </a:p>
        </p:txBody>
      </p:sp>
      <p:sp>
        <p:nvSpPr>
          <p:cNvPr id="9" name="Sisällön paikkamerkki 2"/>
          <p:cNvSpPr>
            <a:spLocks noGrp="1"/>
          </p:cNvSpPr>
          <p:nvPr>
            <p:ph idx="1" hasCustomPrompt="1"/>
          </p:nvPr>
        </p:nvSpPr>
        <p:spPr>
          <a:xfrm>
            <a:off x="653138" y="1335159"/>
            <a:ext cx="11033764" cy="4782612"/>
          </a:xfrm>
          <a:prstGeom prst="rect">
            <a:avLst/>
          </a:prstGeom>
        </p:spPr>
        <p:txBody>
          <a:bodyPr/>
          <a:lstStyle>
            <a:lvl1pPr>
              <a:defRPr sz="180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a:t>Ensimmäinen taso, </a:t>
            </a:r>
            <a:r>
              <a:rPr lang="fi-FI" dirty="0" err="1"/>
              <a:t>Calibri</a:t>
            </a:r>
            <a:r>
              <a:rPr lang="fi-FI" dirty="0"/>
              <a:t> </a:t>
            </a:r>
            <a:r>
              <a:rPr lang="fi-FI" dirty="0" err="1"/>
              <a:t>Light</a:t>
            </a:r>
            <a:endParaRPr lang="fi-FI" dirty="0"/>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6273818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tsikko, sisältö ja kuva">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fld id="{2EC6F285-269B-4FC4-BB49-912770D9EA85}" type="datetime1">
              <a:rPr lang="fi-FI" smtClean="0"/>
              <a:t>26.5.2021</a:t>
            </a:fld>
            <a:endParaRPr lang="fi-FI"/>
          </a:p>
        </p:txBody>
      </p:sp>
      <p:sp>
        <p:nvSpPr>
          <p:cNvPr id="5" name="Alatunnisteen paikkamerkki 4"/>
          <p:cNvSpPr>
            <a:spLocks noGrp="1"/>
          </p:cNvSpPr>
          <p:nvPr>
            <p:ph type="ftr" sz="quarter" idx="11"/>
          </p:nvPr>
        </p:nvSpPr>
        <p:spPr/>
        <p:txBody>
          <a:bodyPr/>
          <a:lstStyle/>
          <a:p>
            <a:r>
              <a:rPr lang="fi-FI"/>
              <a:t>18260 Suomen Kennelliiton jäsentutkimus / pk &amp; jra</a:t>
            </a:r>
          </a:p>
        </p:txBody>
      </p:sp>
      <p:sp>
        <p:nvSpPr>
          <p:cNvPr id="6" name="Dian numeron paikkamerkki 5"/>
          <p:cNvSpPr>
            <a:spLocks noGrp="1"/>
          </p:cNvSpPr>
          <p:nvPr>
            <p:ph type="sldNum" sz="quarter" idx="12"/>
          </p:nvPr>
        </p:nvSpPr>
        <p:spPr/>
        <p:txBody>
          <a:bodyPr/>
          <a:lstStyle/>
          <a:p>
            <a:fld id="{B6DB0E4E-F5D7-41BD-96AC-FA55D8C3805E}" type="slidenum">
              <a:rPr lang="fi-FI" smtClean="0"/>
              <a:t>‹#›</a:t>
            </a:fld>
            <a:endParaRPr lang="fi-FI"/>
          </a:p>
        </p:txBody>
      </p:sp>
      <p:sp>
        <p:nvSpPr>
          <p:cNvPr id="7" name="Otsikko 1"/>
          <p:cNvSpPr>
            <a:spLocks noGrp="1"/>
          </p:cNvSpPr>
          <p:nvPr>
            <p:ph type="title" hasCustomPrompt="1"/>
          </p:nvPr>
        </p:nvSpPr>
        <p:spPr>
          <a:xfrm>
            <a:off x="653138" y="582697"/>
            <a:ext cx="6335491"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a:t>Dian otsikko, </a:t>
            </a:r>
            <a:r>
              <a:rPr lang="fi-FI" dirty="0" err="1"/>
              <a:t>Calibri</a:t>
            </a:r>
            <a:r>
              <a:rPr lang="fi-FI" dirty="0"/>
              <a:t> </a:t>
            </a:r>
            <a:r>
              <a:rPr lang="fi-FI" dirty="0" err="1"/>
              <a:t>Light</a:t>
            </a:r>
            <a:endParaRPr lang="fi-FI" dirty="0"/>
          </a:p>
        </p:txBody>
      </p:sp>
      <p:sp>
        <p:nvSpPr>
          <p:cNvPr id="8" name="Sisällön paikkamerkki 2"/>
          <p:cNvSpPr>
            <a:spLocks noGrp="1"/>
          </p:cNvSpPr>
          <p:nvPr>
            <p:ph idx="1" hasCustomPrompt="1"/>
          </p:nvPr>
        </p:nvSpPr>
        <p:spPr>
          <a:xfrm>
            <a:off x="653138" y="1335159"/>
            <a:ext cx="6335491" cy="4706412"/>
          </a:xfrm>
          <a:prstGeom prst="rect">
            <a:avLst/>
          </a:prstGeom>
        </p:spPr>
        <p:txBody>
          <a:bodyPr/>
          <a:lstStyle>
            <a:lvl1pPr>
              <a:defRPr sz="1800" baseline="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a:t>Ensimmäinen taso, </a:t>
            </a:r>
            <a:r>
              <a:rPr lang="fi-FI" dirty="0" err="1"/>
              <a:t>Calibri</a:t>
            </a:r>
            <a:r>
              <a:rPr lang="fi-FI" dirty="0"/>
              <a:t> </a:t>
            </a:r>
            <a:r>
              <a:rPr lang="fi-FI" dirty="0" err="1"/>
              <a:t>Light</a:t>
            </a:r>
            <a:endParaRPr lang="fi-FI" dirty="0"/>
          </a:p>
          <a:p>
            <a:pPr lvl="1"/>
            <a:r>
              <a:rPr lang="fi-FI" dirty="0"/>
              <a:t>toinen taso</a:t>
            </a:r>
          </a:p>
          <a:p>
            <a:pPr lvl="2"/>
            <a:r>
              <a:rPr lang="fi-FI" dirty="0"/>
              <a:t>kolmas taso</a:t>
            </a:r>
          </a:p>
          <a:p>
            <a:pPr lvl="3"/>
            <a:r>
              <a:rPr lang="fi-FI" dirty="0"/>
              <a:t>neljäs taso</a:t>
            </a:r>
          </a:p>
          <a:p>
            <a:pPr lvl="4"/>
            <a:r>
              <a:rPr lang="fi-FI" dirty="0"/>
              <a:t>viides taso</a:t>
            </a:r>
          </a:p>
        </p:txBody>
      </p:sp>
      <p:sp>
        <p:nvSpPr>
          <p:cNvPr id="9" name="Kuvan paikkamerkki 2"/>
          <p:cNvSpPr>
            <a:spLocks noGrp="1"/>
          </p:cNvSpPr>
          <p:nvPr>
            <p:ph type="pic" idx="13" hasCustomPrompt="1"/>
          </p:nvPr>
        </p:nvSpPr>
        <p:spPr>
          <a:xfrm>
            <a:off x="7325032" y="0"/>
            <a:ext cx="4866968" cy="6857999"/>
          </a:xfrm>
          <a:prstGeom prst="rect">
            <a:avLst/>
          </a:prstGeom>
        </p:spPr>
        <p:txBody>
          <a:bodyPr/>
          <a:lstStyle>
            <a:lvl1pPr marL="0" indent="0">
              <a:buNone/>
              <a:defRPr sz="32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dirty="0"/>
              <a:t>Kuva</a:t>
            </a:r>
          </a:p>
        </p:txBody>
      </p:sp>
    </p:spTree>
    <p:extLst>
      <p:ext uri="{BB962C8B-B14F-4D97-AF65-F5344CB8AC3E}">
        <p14:creationId xmlns:p14="http://schemas.microsoft.com/office/powerpoint/2010/main" val="19484860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tsikko ja sisältö (sisennetty) ilman palkkeja">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fld id="{131996C7-F83F-4659-9ADA-C6DD36243F24}" type="datetime1">
              <a:rPr lang="fi-FI" smtClean="0"/>
              <a:t>26.5.2021</a:t>
            </a:fld>
            <a:endParaRPr lang="fi-FI"/>
          </a:p>
        </p:txBody>
      </p:sp>
      <p:sp>
        <p:nvSpPr>
          <p:cNvPr id="5" name="Alatunnisteen paikkamerkki 4"/>
          <p:cNvSpPr>
            <a:spLocks noGrp="1"/>
          </p:cNvSpPr>
          <p:nvPr>
            <p:ph type="ftr" sz="quarter" idx="11"/>
          </p:nvPr>
        </p:nvSpPr>
        <p:spPr/>
        <p:txBody>
          <a:bodyPr/>
          <a:lstStyle/>
          <a:p>
            <a:r>
              <a:rPr lang="fi-FI"/>
              <a:t>18260 Suomen Kennelliiton jäsentutkimus / pk &amp; jra</a:t>
            </a:r>
          </a:p>
        </p:txBody>
      </p:sp>
      <p:sp>
        <p:nvSpPr>
          <p:cNvPr id="6" name="Dian numeron paikkamerkki 5"/>
          <p:cNvSpPr>
            <a:spLocks noGrp="1"/>
          </p:cNvSpPr>
          <p:nvPr>
            <p:ph type="sldNum" sz="quarter" idx="12"/>
          </p:nvPr>
        </p:nvSpPr>
        <p:spPr/>
        <p:txBody>
          <a:bodyPr/>
          <a:lstStyle/>
          <a:p>
            <a:fld id="{B6DB0E4E-F5D7-41BD-96AC-FA55D8C3805E}" type="slidenum">
              <a:rPr lang="fi-FI" smtClean="0"/>
              <a:t>‹#›</a:t>
            </a:fld>
            <a:endParaRPr lang="fi-FI"/>
          </a:p>
        </p:txBody>
      </p:sp>
      <p:sp>
        <p:nvSpPr>
          <p:cNvPr id="8" name="Sisällön paikkamerkki 2"/>
          <p:cNvSpPr>
            <a:spLocks noGrp="1"/>
          </p:cNvSpPr>
          <p:nvPr>
            <p:ph idx="1" hasCustomPrompt="1"/>
          </p:nvPr>
        </p:nvSpPr>
        <p:spPr>
          <a:xfrm>
            <a:off x="1045029" y="1335159"/>
            <a:ext cx="10641873" cy="4813092"/>
          </a:xfrm>
          <a:prstGeom prst="rect">
            <a:avLst/>
          </a:prstGeom>
        </p:spPr>
        <p:txBody>
          <a:bodyPr/>
          <a:lstStyle>
            <a:lvl1pPr>
              <a:defRPr sz="2000">
                <a:solidFill>
                  <a:schemeClr val="tx1">
                    <a:lumMod val="85000"/>
                    <a:lumOff val="15000"/>
                  </a:schemeClr>
                </a:solidFill>
                <a:latin typeface="+mj-lt"/>
              </a:defRPr>
            </a:lvl1pPr>
            <a:lvl2pPr>
              <a:defRPr sz="2000">
                <a:solidFill>
                  <a:schemeClr val="tx1">
                    <a:lumMod val="85000"/>
                    <a:lumOff val="15000"/>
                  </a:schemeClr>
                </a:solidFill>
                <a:latin typeface="+mj-lt"/>
              </a:defRPr>
            </a:lvl2pPr>
            <a:lvl3pPr>
              <a:defRPr sz="1800">
                <a:solidFill>
                  <a:schemeClr val="tx1">
                    <a:lumMod val="85000"/>
                    <a:lumOff val="15000"/>
                  </a:schemeClr>
                </a:solidFill>
                <a:latin typeface="+mj-lt"/>
              </a:defRPr>
            </a:lvl3pPr>
            <a:lvl4pPr>
              <a:defRPr sz="1800">
                <a:solidFill>
                  <a:schemeClr val="tx1">
                    <a:lumMod val="85000"/>
                    <a:lumOff val="15000"/>
                  </a:schemeClr>
                </a:solidFill>
                <a:latin typeface="+mj-lt"/>
              </a:defRPr>
            </a:lvl4pPr>
            <a:lvl5pPr>
              <a:defRPr sz="1800">
                <a:solidFill>
                  <a:schemeClr val="tx1">
                    <a:lumMod val="85000"/>
                    <a:lumOff val="15000"/>
                  </a:schemeClr>
                </a:solidFill>
                <a:latin typeface="+mj-lt"/>
              </a:defRPr>
            </a:lvl5pPr>
          </a:lstStyle>
          <a:p>
            <a:pPr lvl="0"/>
            <a:r>
              <a:rPr lang="fi-FI" dirty="0"/>
              <a:t>Ensimmäinen taso</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2"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a:t>Dian otsikko, </a:t>
            </a:r>
            <a:r>
              <a:rPr lang="fi-FI" dirty="0" err="1"/>
              <a:t>Calibri</a:t>
            </a:r>
            <a:r>
              <a:rPr lang="fi-FI" dirty="0"/>
              <a:t> </a:t>
            </a:r>
            <a:r>
              <a:rPr lang="fi-FI" dirty="0" err="1"/>
              <a:t>Light</a:t>
            </a:r>
            <a:endParaRPr lang="fi-FI" dirty="0"/>
          </a:p>
        </p:txBody>
      </p:sp>
    </p:spTree>
    <p:extLst>
      <p:ext uri="{BB962C8B-B14F-4D97-AF65-F5344CB8AC3E}">
        <p14:creationId xmlns:p14="http://schemas.microsoft.com/office/powerpoint/2010/main" val="3693487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1875064" y="895388"/>
            <a:ext cx="8441873" cy="2387600"/>
          </a:xfrm>
        </p:spPr>
        <p:txBody>
          <a:bodyPr anchor="b">
            <a:normAutofit/>
          </a:bodyPr>
          <a:lstStyle>
            <a:lvl1pPr algn="ctr">
              <a:defRPr sz="4800" i="1" baseline="0">
                <a:solidFill>
                  <a:schemeClr val="tx1">
                    <a:lumMod val="85000"/>
                    <a:lumOff val="15000"/>
                  </a:schemeClr>
                </a:solidFill>
              </a:defRPr>
            </a:lvl1pPr>
          </a:lstStyle>
          <a:p>
            <a:r>
              <a:rPr lang="fi-FI" dirty="0"/>
              <a:t>Tarjouksen/raportin</a:t>
            </a:r>
            <a:br>
              <a:rPr lang="fi-FI" dirty="0"/>
            </a:br>
            <a:r>
              <a:rPr lang="fi-FI" dirty="0"/>
              <a:t>otsikko</a:t>
            </a:r>
          </a:p>
        </p:txBody>
      </p:sp>
      <p:sp>
        <p:nvSpPr>
          <p:cNvPr id="3" name="Alaotsikko 2"/>
          <p:cNvSpPr>
            <a:spLocks noGrp="1"/>
          </p:cNvSpPr>
          <p:nvPr>
            <p:ph type="subTitle" idx="1" hasCustomPrompt="1"/>
          </p:nvPr>
        </p:nvSpPr>
        <p:spPr>
          <a:xfrm>
            <a:off x="1875063" y="3917007"/>
            <a:ext cx="8441874" cy="981563"/>
          </a:xfrm>
        </p:spPr>
        <p:txBody>
          <a:bodyPr anchor="t"/>
          <a:lstStyle>
            <a:lvl1pPr marL="0" indent="0" algn="ctr">
              <a:buNone/>
              <a:defRPr sz="2400" b="0" i="0" baseline="0">
                <a:solidFill>
                  <a:schemeClr val="tx1">
                    <a:lumMod val="85000"/>
                    <a:lumOff val="15000"/>
                  </a:schemeClr>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Tutkimuksen nimi</a:t>
            </a:r>
            <a:br>
              <a:rPr lang="fi-FI" dirty="0"/>
            </a:br>
            <a:r>
              <a:rPr lang="fi-FI" dirty="0"/>
              <a:t>Asiakas tai tutkijan etu- ja sukunimi</a:t>
            </a:r>
          </a:p>
        </p:txBody>
      </p:sp>
      <p:sp>
        <p:nvSpPr>
          <p:cNvPr id="4" name="Päivämäärän paikkamerkki 3"/>
          <p:cNvSpPr>
            <a:spLocks noGrp="1"/>
          </p:cNvSpPr>
          <p:nvPr>
            <p:ph type="dt" sz="half" idx="10"/>
          </p:nvPr>
        </p:nvSpPr>
        <p:spPr/>
        <p:txBody>
          <a:bodyPr/>
          <a:lstStyle/>
          <a:p>
            <a:r>
              <a:rPr lang="fi-FI"/>
              <a:t>30.3.2021</a:t>
            </a:r>
          </a:p>
        </p:txBody>
      </p:sp>
      <p:sp>
        <p:nvSpPr>
          <p:cNvPr id="5" name="Alatunnisteen paikkamerkki 4"/>
          <p:cNvSpPr>
            <a:spLocks noGrp="1"/>
          </p:cNvSpPr>
          <p:nvPr>
            <p:ph type="ftr" sz="quarter" idx="11"/>
          </p:nvPr>
        </p:nvSpPr>
        <p:spPr/>
        <p:txBody>
          <a:bodyPr/>
          <a:lstStyle/>
          <a:p>
            <a:r>
              <a:rPr lang="fi-FI"/>
              <a:t>24683 Vapaaehtoistyön tekeminen Suomessa 2021</a:t>
            </a:r>
          </a:p>
        </p:txBody>
      </p:sp>
      <p:sp>
        <p:nvSpPr>
          <p:cNvPr id="6" name="Dian numeron paikkamerkki 5"/>
          <p:cNvSpPr>
            <a:spLocks noGrp="1"/>
          </p:cNvSpPr>
          <p:nvPr>
            <p:ph type="sldNum" sz="quarter" idx="12"/>
          </p:nvPr>
        </p:nvSpPr>
        <p:spPr/>
        <p:txBody>
          <a:bodyPr/>
          <a:lstStyle/>
          <a:p>
            <a:fld id="{45530FF3-944E-453D-AD86-280F662E2B3A}" type="slidenum">
              <a:rPr lang="fi-FI" smtClean="0"/>
              <a:t>‹#›</a:t>
            </a:fld>
            <a:endParaRPr lang="fi-FI"/>
          </a:p>
        </p:txBody>
      </p:sp>
      <p:pic>
        <p:nvPicPr>
          <p:cNvPr id="7" name="Kuva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11" name="Tekstin paikkamerkki 10"/>
          <p:cNvSpPr>
            <a:spLocks noGrp="1"/>
          </p:cNvSpPr>
          <p:nvPr>
            <p:ph type="body" sz="quarter" idx="13" hasCustomPrompt="1"/>
          </p:nvPr>
        </p:nvSpPr>
        <p:spPr>
          <a:xfrm>
            <a:off x="1874838" y="3410765"/>
            <a:ext cx="8442325" cy="383027"/>
          </a:xfrm>
        </p:spPr>
        <p:txBody>
          <a:bodyPr anchor="ctr">
            <a:noAutofit/>
          </a:bodyPr>
          <a:lstStyle>
            <a:lvl1pPr marL="0" indent="0" algn="ctr">
              <a:buNone/>
              <a:defRPr sz="2400" b="1">
                <a:solidFill>
                  <a:schemeClr val="tx1">
                    <a:lumMod val="85000"/>
                    <a:lumOff val="15000"/>
                  </a:schemeClr>
                </a:solidFill>
                <a:latin typeface="+mn-lt"/>
              </a:defRPr>
            </a:lvl1pPr>
          </a:lstStyle>
          <a:p>
            <a:pPr lvl="0"/>
            <a:r>
              <a:rPr lang="fi-FI" dirty="0"/>
              <a:t>TUTKIMUSRAPORTTI/TARJOUS</a:t>
            </a:r>
          </a:p>
        </p:txBody>
      </p:sp>
      <p:sp>
        <p:nvSpPr>
          <p:cNvPr id="10" name="Tekstin paikkamerkki 9"/>
          <p:cNvSpPr>
            <a:spLocks noGrp="1"/>
          </p:cNvSpPr>
          <p:nvPr>
            <p:ph type="body" sz="quarter" idx="14" hasCustomPrompt="1"/>
          </p:nvPr>
        </p:nvSpPr>
        <p:spPr>
          <a:xfrm>
            <a:off x="1874838" y="5037363"/>
            <a:ext cx="8442325" cy="587149"/>
          </a:xfrm>
        </p:spPr>
        <p:txBody>
          <a:bodyPr anchor="ctr">
            <a:normAutofit/>
          </a:bodyPr>
          <a:lstStyle>
            <a:lvl1pPr marL="0" indent="0" algn="ctr">
              <a:buNone/>
              <a:defRPr sz="1600" baseline="0">
                <a:solidFill>
                  <a:schemeClr val="tx1">
                    <a:lumMod val="85000"/>
                    <a:lumOff val="15000"/>
                  </a:schemeClr>
                </a:solidFill>
                <a:latin typeface="+mn-lt"/>
              </a:defRPr>
            </a:lvl1pPr>
          </a:lstStyle>
          <a:p>
            <a:pPr lvl="0"/>
            <a:r>
              <a:rPr lang="fi-FI" dirty="0"/>
              <a:t>xx.xx.2018/Taloustutkimus Oy</a:t>
            </a:r>
          </a:p>
        </p:txBody>
      </p:sp>
    </p:spTree>
    <p:extLst>
      <p:ext uri="{BB962C8B-B14F-4D97-AF65-F5344CB8AC3E}">
        <p14:creationId xmlns:p14="http://schemas.microsoft.com/office/powerpoint/2010/main" val="20411519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tsikko ja sisältö (sisennetty)">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0787" y="4429987"/>
            <a:ext cx="4386377" cy="2422753"/>
          </a:xfrm>
          <a:prstGeom prst="rect">
            <a:avLst/>
          </a:prstGeom>
        </p:spPr>
      </p:pic>
      <p:sp>
        <p:nvSpPr>
          <p:cNvPr id="4" name="Päivämäärän paikkamerkki 3"/>
          <p:cNvSpPr>
            <a:spLocks noGrp="1"/>
          </p:cNvSpPr>
          <p:nvPr>
            <p:ph type="dt" sz="half" idx="10"/>
          </p:nvPr>
        </p:nvSpPr>
        <p:spPr/>
        <p:txBody>
          <a:bodyPr/>
          <a:lstStyle/>
          <a:p>
            <a:fld id="{B28F285F-B97C-4E67-8426-B3D18119E8C8}" type="datetime1">
              <a:rPr lang="fi-FI" smtClean="0"/>
              <a:t>26.5.2021</a:t>
            </a:fld>
            <a:endParaRPr lang="fi-FI"/>
          </a:p>
        </p:txBody>
      </p:sp>
      <p:sp>
        <p:nvSpPr>
          <p:cNvPr id="5" name="Alatunnisteen paikkamerkki 4"/>
          <p:cNvSpPr>
            <a:spLocks noGrp="1"/>
          </p:cNvSpPr>
          <p:nvPr>
            <p:ph type="ftr" sz="quarter" idx="11"/>
          </p:nvPr>
        </p:nvSpPr>
        <p:spPr/>
        <p:txBody>
          <a:bodyPr/>
          <a:lstStyle/>
          <a:p>
            <a:r>
              <a:rPr lang="fi-FI"/>
              <a:t>18260 Suomen Kennelliiton jäsentutkimus / pk &amp; jra</a:t>
            </a:r>
          </a:p>
        </p:txBody>
      </p:sp>
      <p:sp>
        <p:nvSpPr>
          <p:cNvPr id="6" name="Dian numeron paikkamerkki 5"/>
          <p:cNvSpPr>
            <a:spLocks noGrp="1"/>
          </p:cNvSpPr>
          <p:nvPr>
            <p:ph type="sldNum" sz="quarter" idx="12"/>
          </p:nvPr>
        </p:nvSpPr>
        <p:spPr/>
        <p:txBody>
          <a:bodyPr/>
          <a:lstStyle/>
          <a:p>
            <a:fld id="{B6DB0E4E-F5D7-41BD-96AC-FA55D8C3805E}" type="slidenum">
              <a:rPr lang="fi-FI" smtClean="0"/>
              <a:t>‹#›</a:t>
            </a:fld>
            <a:endParaRPr lang="fi-FI"/>
          </a:p>
        </p:txBody>
      </p:sp>
      <p:sp>
        <p:nvSpPr>
          <p:cNvPr id="8" name="Sisällön paikkamerkki 2"/>
          <p:cNvSpPr>
            <a:spLocks noGrp="1"/>
          </p:cNvSpPr>
          <p:nvPr>
            <p:ph idx="1" hasCustomPrompt="1"/>
          </p:nvPr>
        </p:nvSpPr>
        <p:spPr>
          <a:xfrm>
            <a:off x="1045029" y="1335159"/>
            <a:ext cx="10641873" cy="4813092"/>
          </a:xfrm>
          <a:prstGeom prst="rect">
            <a:avLst/>
          </a:prstGeom>
        </p:spPr>
        <p:txBody>
          <a:bodyPr/>
          <a:lstStyle>
            <a:lvl1pPr>
              <a:defRPr sz="2000">
                <a:solidFill>
                  <a:schemeClr val="tx1">
                    <a:lumMod val="85000"/>
                    <a:lumOff val="15000"/>
                  </a:schemeClr>
                </a:solidFill>
                <a:latin typeface="+mj-lt"/>
              </a:defRPr>
            </a:lvl1pPr>
            <a:lvl2pPr>
              <a:defRPr sz="2000">
                <a:solidFill>
                  <a:schemeClr val="tx1">
                    <a:lumMod val="85000"/>
                    <a:lumOff val="15000"/>
                  </a:schemeClr>
                </a:solidFill>
                <a:latin typeface="+mj-lt"/>
              </a:defRPr>
            </a:lvl2pPr>
            <a:lvl3pPr>
              <a:defRPr sz="1800">
                <a:solidFill>
                  <a:schemeClr val="tx1">
                    <a:lumMod val="85000"/>
                    <a:lumOff val="15000"/>
                  </a:schemeClr>
                </a:solidFill>
                <a:latin typeface="+mj-lt"/>
              </a:defRPr>
            </a:lvl3pPr>
            <a:lvl4pPr>
              <a:defRPr sz="1800">
                <a:solidFill>
                  <a:schemeClr val="tx1">
                    <a:lumMod val="85000"/>
                    <a:lumOff val="15000"/>
                  </a:schemeClr>
                </a:solidFill>
                <a:latin typeface="+mj-lt"/>
              </a:defRPr>
            </a:lvl4pPr>
            <a:lvl5pPr>
              <a:defRPr sz="1800">
                <a:solidFill>
                  <a:schemeClr val="tx1">
                    <a:lumMod val="85000"/>
                    <a:lumOff val="15000"/>
                  </a:schemeClr>
                </a:solidFill>
                <a:latin typeface="+mj-lt"/>
              </a:defRPr>
            </a:lvl5pPr>
          </a:lstStyle>
          <a:p>
            <a:pPr lvl="0"/>
            <a:r>
              <a:rPr lang="fi-FI" dirty="0"/>
              <a:t>Ensimmäinen taso</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2"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a:t>Dian otsikko, </a:t>
            </a:r>
            <a:r>
              <a:rPr lang="fi-FI" dirty="0" err="1"/>
              <a:t>Calibri</a:t>
            </a:r>
            <a:r>
              <a:rPr lang="fi-FI" dirty="0"/>
              <a:t> </a:t>
            </a:r>
            <a:r>
              <a:rPr lang="fi-FI" dirty="0" err="1"/>
              <a:t>Light</a:t>
            </a:r>
            <a:endParaRPr lang="fi-FI" dirty="0"/>
          </a:p>
        </p:txBody>
      </p:sp>
    </p:spTree>
    <p:extLst>
      <p:ext uri="{BB962C8B-B14F-4D97-AF65-F5344CB8AC3E}">
        <p14:creationId xmlns:p14="http://schemas.microsoft.com/office/powerpoint/2010/main" val="41354300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aksi sisältökohdetta ilman palkkeja">
    <p:spTree>
      <p:nvGrpSpPr>
        <p:cNvPr id="1" name=""/>
        <p:cNvGrpSpPr/>
        <p:nvPr/>
      </p:nvGrpSpPr>
      <p:grpSpPr>
        <a:xfrm>
          <a:off x="0" y="0"/>
          <a:ext cx="0" cy="0"/>
          <a:chOff x="0" y="0"/>
          <a:chExt cx="0" cy="0"/>
        </a:xfrm>
      </p:grpSpPr>
      <p:sp>
        <p:nvSpPr>
          <p:cNvPr id="5" name="Päivämäärän paikkamerkki 4"/>
          <p:cNvSpPr>
            <a:spLocks noGrp="1"/>
          </p:cNvSpPr>
          <p:nvPr>
            <p:ph type="dt" sz="half" idx="10"/>
          </p:nvPr>
        </p:nvSpPr>
        <p:spPr/>
        <p:txBody>
          <a:bodyPr/>
          <a:lstStyle/>
          <a:p>
            <a:fld id="{E5209DE7-E1DC-4F5C-8D9F-CB7FB1122426}" type="datetime1">
              <a:rPr lang="fi-FI" smtClean="0"/>
              <a:t>26.5.2021</a:t>
            </a:fld>
            <a:endParaRPr lang="fi-FI" dirty="0"/>
          </a:p>
        </p:txBody>
      </p:sp>
      <p:sp>
        <p:nvSpPr>
          <p:cNvPr id="6" name="Alatunnisteen paikkamerkki 5"/>
          <p:cNvSpPr>
            <a:spLocks noGrp="1"/>
          </p:cNvSpPr>
          <p:nvPr>
            <p:ph type="ftr" sz="quarter" idx="11"/>
          </p:nvPr>
        </p:nvSpPr>
        <p:spPr/>
        <p:txBody>
          <a:bodyPr/>
          <a:lstStyle/>
          <a:p>
            <a:r>
              <a:rPr lang="fi-FI"/>
              <a:t>18260 Suomen Kennelliiton jäsentutkimus / pk &amp; jra</a:t>
            </a:r>
          </a:p>
        </p:txBody>
      </p:sp>
      <p:sp>
        <p:nvSpPr>
          <p:cNvPr id="7" name="Dian numeron paikkamerkki 6"/>
          <p:cNvSpPr>
            <a:spLocks noGrp="1"/>
          </p:cNvSpPr>
          <p:nvPr>
            <p:ph type="sldNum" sz="quarter" idx="12"/>
          </p:nvPr>
        </p:nvSpPr>
        <p:spPr/>
        <p:txBody>
          <a:bodyPr/>
          <a:lstStyle/>
          <a:p>
            <a:fld id="{B6DB0E4E-F5D7-41BD-96AC-FA55D8C3805E}" type="slidenum">
              <a:rPr lang="fi-FI" smtClean="0"/>
              <a:t>‹#›</a:t>
            </a:fld>
            <a:endParaRPr lang="fi-FI"/>
          </a:p>
        </p:txBody>
      </p:sp>
      <p:sp>
        <p:nvSpPr>
          <p:cNvPr id="9" name="Tekstin paikkamerkki 2"/>
          <p:cNvSpPr>
            <a:spLocks noGrp="1"/>
          </p:cNvSpPr>
          <p:nvPr>
            <p:ph type="body" idx="1" hasCustomPrompt="1"/>
          </p:nvPr>
        </p:nvSpPr>
        <p:spPr>
          <a:xfrm>
            <a:off x="653138" y="1362705"/>
            <a:ext cx="5365210" cy="675826"/>
          </a:xfrm>
          <a:prstGeom prst="rect">
            <a:avLst/>
          </a:prstGeom>
        </p:spPr>
        <p:txBody>
          <a:bodyPr anchor="b"/>
          <a:lstStyle>
            <a:lvl1pPr marL="0" indent="0">
              <a:buNone/>
              <a:defRPr sz="2000" b="0">
                <a:solidFill>
                  <a:schemeClr val="tx1">
                    <a:lumMod val="85000"/>
                    <a:lumOff val="1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PALSTAN OTSIKKO, CALIBRI REGULAR, KAIKKI ISOLLA</a:t>
            </a:r>
          </a:p>
        </p:txBody>
      </p:sp>
      <p:sp>
        <p:nvSpPr>
          <p:cNvPr id="11" name="Sisällön paikkamerkki 3"/>
          <p:cNvSpPr>
            <a:spLocks noGrp="1"/>
          </p:cNvSpPr>
          <p:nvPr>
            <p:ph sz="half" idx="2" hasCustomPrompt="1"/>
          </p:nvPr>
        </p:nvSpPr>
        <p:spPr>
          <a:xfrm>
            <a:off x="653138" y="2150503"/>
            <a:ext cx="5365210" cy="3923726"/>
          </a:xfrm>
          <a:prstGeom prst="rect">
            <a:avLst/>
          </a:prstGeom>
        </p:spPr>
        <p:txBody>
          <a:bodyPr/>
          <a:lstStyle>
            <a:lvl1pPr>
              <a:defRPr sz="180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a:t>Ensimmäinen taso, </a:t>
            </a:r>
            <a:r>
              <a:rPr lang="fi-FI" dirty="0" err="1"/>
              <a:t>Calibri</a:t>
            </a:r>
            <a:r>
              <a:rPr lang="fi-FI" dirty="0"/>
              <a:t> </a:t>
            </a:r>
            <a:r>
              <a:rPr lang="fi-FI" dirty="0" err="1"/>
              <a:t>Light</a:t>
            </a:r>
            <a:endParaRPr lang="fi-FI" dirty="0"/>
          </a:p>
          <a:p>
            <a:pPr lvl="1"/>
            <a:r>
              <a:rPr lang="fi-FI" dirty="0"/>
              <a:t>toinen taso</a:t>
            </a:r>
          </a:p>
          <a:p>
            <a:pPr lvl="2"/>
            <a:r>
              <a:rPr lang="fi-FI" dirty="0"/>
              <a:t>kolmas taso</a:t>
            </a:r>
          </a:p>
          <a:p>
            <a:pPr lvl="3"/>
            <a:r>
              <a:rPr lang="fi-FI" dirty="0"/>
              <a:t>neljäs taso</a:t>
            </a:r>
          </a:p>
          <a:p>
            <a:pPr lvl="4"/>
            <a:r>
              <a:rPr lang="fi-FI" dirty="0"/>
              <a:t>viides taso</a:t>
            </a:r>
          </a:p>
        </p:txBody>
      </p:sp>
      <p:sp>
        <p:nvSpPr>
          <p:cNvPr id="14" name="Tekstin paikkamerkki 2"/>
          <p:cNvSpPr>
            <a:spLocks noGrp="1"/>
          </p:cNvSpPr>
          <p:nvPr>
            <p:ph type="body" idx="13" hasCustomPrompt="1"/>
          </p:nvPr>
        </p:nvSpPr>
        <p:spPr>
          <a:xfrm>
            <a:off x="6307182" y="1362705"/>
            <a:ext cx="5365210" cy="675826"/>
          </a:xfrm>
          <a:prstGeom prst="rect">
            <a:avLst/>
          </a:prstGeom>
        </p:spPr>
        <p:txBody>
          <a:bodyPr anchor="b"/>
          <a:lstStyle>
            <a:lvl1pPr marL="0" indent="0">
              <a:buNone/>
              <a:defRPr sz="2000" b="0">
                <a:solidFill>
                  <a:schemeClr val="tx1">
                    <a:lumMod val="85000"/>
                    <a:lumOff val="1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PALSTAN OTSIKKO, CALIBRI REGULAR, KAIKKI ISOLLA</a:t>
            </a:r>
          </a:p>
        </p:txBody>
      </p:sp>
      <p:sp>
        <p:nvSpPr>
          <p:cNvPr id="15" name="Sisällön paikkamerkki 3"/>
          <p:cNvSpPr>
            <a:spLocks noGrp="1"/>
          </p:cNvSpPr>
          <p:nvPr>
            <p:ph sz="half" idx="14" hasCustomPrompt="1"/>
          </p:nvPr>
        </p:nvSpPr>
        <p:spPr>
          <a:xfrm>
            <a:off x="6307182" y="2150503"/>
            <a:ext cx="5365210" cy="3923726"/>
          </a:xfrm>
          <a:prstGeom prst="rect">
            <a:avLst/>
          </a:prstGeom>
        </p:spPr>
        <p:txBody>
          <a:bodyPr/>
          <a:lstStyle>
            <a:lvl1pPr>
              <a:defRPr sz="180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a:t>Ensimmäinen taso</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6"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a:t>Dian otsikko, </a:t>
            </a:r>
            <a:r>
              <a:rPr lang="fi-FI" dirty="0" err="1"/>
              <a:t>Calibri</a:t>
            </a:r>
            <a:r>
              <a:rPr lang="fi-FI" dirty="0"/>
              <a:t> </a:t>
            </a:r>
            <a:r>
              <a:rPr lang="fi-FI" dirty="0" err="1"/>
              <a:t>Light</a:t>
            </a:r>
            <a:endParaRPr lang="fi-FI" dirty="0"/>
          </a:p>
        </p:txBody>
      </p:sp>
    </p:spTree>
    <p:extLst>
      <p:ext uri="{BB962C8B-B14F-4D97-AF65-F5344CB8AC3E}">
        <p14:creationId xmlns:p14="http://schemas.microsoft.com/office/powerpoint/2010/main" val="37377617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pic>
        <p:nvPicPr>
          <p:cNvPr id="12" name="Kuva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0787" y="4429987"/>
            <a:ext cx="4386377" cy="2422753"/>
          </a:xfrm>
          <a:prstGeom prst="rect">
            <a:avLst/>
          </a:prstGeom>
        </p:spPr>
      </p:pic>
      <p:sp>
        <p:nvSpPr>
          <p:cNvPr id="5" name="Päivämäärän paikkamerkki 4"/>
          <p:cNvSpPr>
            <a:spLocks noGrp="1"/>
          </p:cNvSpPr>
          <p:nvPr>
            <p:ph type="dt" sz="half" idx="10"/>
          </p:nvPr>
        </p:nvSpPr>
        <p:spPr/>
        <p:txBody>
          <a:bodyPr/>
          <a:lstStyle/>
          <a:p>
            <a:fld id="{E433DAA7-D2AB-4565-BCE6-ECCF400C965F}" type="datetime1">
              <a:rPr lang="fi-FI" smtClean="0"/>
              <a:t>26.5.2021</a:t>
            </a:fld>
            <a:endParaRPr lang="fi-FI" dirty="0"/>
          </a:p>
        </p:txBody>
      </p:sp>
      <p:sp>
        <p:nvSpPr>
          <p:cNvPr id="6" name="Alatunnisteen paikkamerkki 5"/>
          <p:cNvSpPr>
            <a:spLocks noGrp="1"/>
          </p:cNvSpPr>
          <p:nvPr>
            <p:ph type="ftr" sz="quarter" idx="11"/>
          </p:nvPr>
        </p:nvSpPr>
        <p:spPr/>
        <p:txBody>
          <a:bodyPr/>
          <a:lstStyle/>
          <a:p>
            <a:r>
              <a:rPr lang="fi-FI"/>
              <a:t>18260 Suomen Kennelliiton jäsentutkimus / pk &amp; jra</a:t>
            </a:r>
          </a:p>
        </p:txBody>
      </p:sp>
      <p:sp>
        <p:nvSpPr>
          <p:cNvPr id="7" name="Dian numeron paikkamerkki 6"/>
          <p:cNvSpPr>
            <a:spLocks noGrp="1"/>
          </p:cNvSpPr>
          <p:nvPr>
            <p:ph type="sldNum" sz="quarter" idx="12"/>
          </p:nvPr>
        </p:nvSpPr>
        <p:spPr/>
        <p:txBody>
          <a:bodyPr/>
          <a:lstStyle/>
          <a:p>
            <a:fld id="{B6DB0E4E-F5D7-41BD-96AC-FA55D8C3805E}" type="slidenum">
              <a:rPr lang="fi-FI" smtClean="0"/>
              <a:t>‹#›</a:t>
            </a:fld>
            <a:endParaRPr lang="fi-FI"/>
          </a:p>
        </p:txBody>
      </p:sp>
      <p:sp>
        <p:nvSpPr>
          <p:cNvPr id="9" name="Tekstin paikkamerkki 2"/>
          <p:cNvSpPr>
            <a:spLocks noGrp="1"/>
          </p:cNvSpPr>
          <p:nvPr>
            <p:ph type="body" idx="1" hasCustomPrompt="1"/>
          </p:nvPr>
        </p:nvSpPr>
        <p:spPr>
          <a:xfrm>
            <a:off x="653138" y="1362705"/>
            <a:ext cx="5365210" cy="675826"/>
          </a:xfrm>
          <a:prstGeom prst="rect">
            <a:avLst/>
          </a:prstGeom>
        </p:spPr>
        <p:txBody>
          <a:bodyPr anchor="b"/>
          <a:lstStyle>
            <a:lvl1pPr marL="0" indent="0">
              <a:buNone/>
              <a:defRPr sz="2000" b="0">
                <a:solidFill>
                  <a:schemeClr val="tx1">
                    <a:lumMod val="85000"/>
                    <a:lumOff val="1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PALSTAN OTSIKKO, CALIBRI REGULAR, KAIKKI ISOLLA</a:t>
            </a:r>
          </a:p>
        </p:txBody>
      </p:sp>
      <p:sp>
        <p:nvSpPr>
          <p:cNvPr id="11" name="Sisällön paikkamerkki 3"/>
          <p:cNvSpPr>
            <a:spLocks noGrp="1"/>
          </p:cNvSpPr>
          <p:nvPr>
            <p:ph sz="half" idx="2" hasCustomPrompt="1"/>
          </p:nvPr>
        </p:nvSpPr>
        <p:spPr>
          <a:xfrm>
            <a:off x="653138" y="2150503"/>
            <a:ext cx="5365210" cy="3923726"/>
          </a:xfrm>
          <a:prstGeom prst="rect">
            <a:avLst/>
          </a:prstGeom>
        </p:spPr>
        <p:txBody>
          <a:bodyPr/>
          <a:lstStyle>
            <a:lvl1pPr>
              <a:defRPr sz="180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a:t>Ensimmäinen taso, </a:t>
            </a:r>
            <a:r>
              <a:rPr lang="fi-FI" dirty="0" err="1"/>
              <a:t>Calibri</a:t>
            </a:r>
            <a:r>
              <a:rPr lang="fi-FI" dirty="0"/>
              <a:t> </a:t>
            </a:r>
            <a:r>
              <a:rPr lang="fi-FI" dirty="0" err="1"/>
              <a:t>Light</a:t>
            </a:r>
            <a:endParaRPr lang="fi-FI" dirty="0"/>
          </a:p>
          <a:p>
            <a:pPr lvl="1"/>
            <a:r>
              <a:rPr lang="fi-FI" dirty="0"/>
              <a:t>toinen taso</a:t>
            </a:r>
          </a:p>
          <a:p>
            <a:pPr lvl="2"/>
            <a:r>
              <a:rPr lang="fi-FI" dirty="0"/>
              <a:t>kolmas taso</a:t>
            </a:r>
          </a:p>
          <a:p>
            <a:pPr lvl="3"/>
            <a:r>
              <a:rPr lang="fi-FI" dirty="0"/>
              <a:t>neljäs taso</a:t>
            </a:r>
          </a:p>
          <a:p>
            <a:pPr lvl="4"/>
            <a:r>
              <a:rPr lang="fi-FI" dirty="0"/>
              <a:t>viides taso</a:t>
            </a:r>
          </a:p>
        </p:txBody>
      </p:sp>
      <p:sp>
        <p:nvSpPr>
          <p:cNvPr id="14" name="Tekstin paikkamerkki 2"/>
          <p:cNvSpPr>
            <a:spLocks noGrp="1"/>
          </p:cNvSpPr>
          <p:nvPr>
            <p:ph type="body" idx="13" hasCustomPrompt="1"/>
          </p:nvPr>
        </p:nvSpPr>
        <p:spPr>
          <a:xfrm>
            <a:off x="6307182" y="1362705"/>
            <a:ext cx="5365210" cy="675826"/>
          </a:xfrm>
          <a:prstGeom prst="rect">
            <a:avLst/>
          </a:prstGeom>
        </p:spPr>
        <p:txBody>
          <a:bodyPr anchor="b"/>
          <a:lstStyle>
            <a:lvl1pPr marL="0" indent="0">
              <a:buNone/>
              <a:defRPr sz="2000" b="0">
                <a:solidFill>
                  <a:schemeClr val="tx1">
                    <a:lumMod val="85000"/>
                    <a:lumOff val="1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PALSTAN OTSIKKO, CALIBRI REGULAR, KAIKKI ISOLLA</a:t>
            </a:r>
          </a:p>
        </p:txBody>
      </p:sp>
      <p:sp>
        <p:nvSpPr>
          <p:cNvPr id="15" name="Sisällön paikkamerkki 3"/>
          <p:cNvSpPr>
            <a:spLocks noGrp="1"/>
          </p:cNvSpPr>
          <p:nvPr>
            <p:ph sz="half" idx="14" hasCustomPrompt="1"/>
          </p:nvPr>
        </p:nvSpPr>
        <p:spPr>
          <a:xfrm>
            <a:off x="6307182" y="2150503"/>
            <a:ext cx="5365210" cy="3923726"/>
          </a:xfrm>
          <a:prstGeom prst="rect">
            <a:avLst/>
          </a:prstGeom>
        </p:spPr>
        <p:txBody>
          <a:bodyPr/>
          <a:lstStyle>
            <a:lvl1pPr>
              <a:defRPr sz="180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a:t>Ensimmäinen taso</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6"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a:t>Dian otsikko, </a:t>
            </a:r>
            <a:r>
              <a:rPr lang="fi-FI" dirty="0" err="1"/>
              <a:t>Calibri</a:t>
            </a:r>
            <a:r>
              <a:rPr lang="fi-FI" dirty="0"/>
              <a:t> </a:t>
            </a:r>
            <a:r>
              <a:rPr lang="fi-FI" dirty="0" err="1"/>
              <a:t>Light</a:t>
            </a:r>
            <a:endParaRPr lang="fi-FI" dirty="0"/>
          </a:p>
        </p:txBody>
      </p:sp>
    </p:spTree>
    <p:extLst>
      <p:ext uri="{BB962C8B-B14F-4D97-AF65-F5344CB8AC3E}">
        <p14:creationId xmlns:p14="http://schemas.microsoft.com/office/powerpoint/2010/main" val="27956231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aksi sisältökohdetta, ilman otsikoita, ilman palkkeja">
    <p:spTree>
      <p:nvGrpSpPr>
        <p:cNvPr id="1" name=""/>
        <p:cNvGrpSpPr/>
        <p:nvPr/>
      </p:nvGrpSpPr>
      <p:grpSpPr>
        <a:xfrm>
          <a:off x="0" y="0"/>
          <a:ext cx="0" cy="0"/>
          <a:chOff x="0" y="0"/>
          <a:chExt cx="0" cy="0"/>
        </a:xfrm>
      </p:grpSpPr>
      <p:sp>
        <p:nvSpPr>
          <p:cNvPr id="5" name="Päivämäärän paikkamerkki 4"/>
          <p:cNvSpPr>
            <a:spLocks noGrp="1"/>
          </p:cNvSpPr>
          <p:nvPr>
            <p:ph type="dt" sz="half" idx="10"/>
          </p:nvPr>
        </p:nvSpPr>
        <p:spPr/>
        <p:txBody>
          <a:bodyPr/>
          <a:lstStyle/>
          <a:p>
            <a:fld id="{840AA389-4046-4570-BFA0-0B2A670E474D}" type="datetime1">
              <a:rPr lang="fi-FI" smtClean="0"/>
              <a:t>26.5.2021</a:t>
            </a:fld>
            <a:endParaRPr lang="fi-FI" dirty="0"/>
          </a:p>
        </p:txBody>
      </p:sp>
      <p:sp>
        <p:nvSpPr>
          <p:cNvPr id="6" name="Alatunnisteen paikkamerkki 5"/>
          <p:cNvSpPr>
            <a:spLocks noGrp="1"/>
          </p:cNvSpPr>
          <p:nvPr>
            <p:ph type="ftr" sz="quarter" idx="11"/>
          </p:nvPr>
        </p:nvSpPr>
        <p:spPr/>
        <p:txBody>
          <a:bodyPr/>
          <a:lstStyle/>
          <a:p>
            <a:r>
              <a:rPr lang="fi-FI"/>
              <a:t>18260 Suomen Kennelliiton jäsentutkimus / pk &amp; jra</a:t>
            </a:r>
          </a:p>
        </p:txBody>
      </p:sp>
      <p:sp>
        <p:nvSpPr>
          <p:cNvPr id="7" name="Dian numeron paikkamerkki 6"/>
          <p:cNvSpPr>
            <a:spLocks noGrp="1"/>
          </p:cNvSpPr>
          <p:nvPr>
            <p:ph type="sldNum" sz="quarter" idx="12"/>
          </p:nvPr>
        </p:nvSpPr>
        <p:spPr/>
        <p:txBody>
          <a:bodyPr/>
          <a:lstStyle/>
          <a:p>
            <a:fld id="{B6DB0E4E-F5D7-41BD-96AC-FA55D8C3805E}" type="slidenum">
              <a:rPr lang="fi-FI" smtClean="0"/>
              <a:t>‹#›</a:t>
            </a:fld>
            <a:endParaRPr lang="fi-FI"/>
          </a:p>
        </p:txBody>
      </p:sp>
      <p:sp>
        <p:nvSpPr>
          <p:cNvPr id="11" name="Sisällön paikkamerkki 3"/>
          <p:cNvSpPr>
            <a:spLocks noGrp="1"/>
          </p:cNvSpPr>
          <p:nvPr>
            <p:ph sz="half" idx="2" hasCustomPrompt="1"/>
          </p:nvPr>
        </p:nvSpPr>
        <p:spPr>
          <a:xfrm>
            <a:off x="653138" y="1337702"/>
            <a:ext cx="5365210" cy="4721352"/>
          </a:xfrm>
          <a:prstGeom prst="rect">
            <a:avLst/>
          </a:prstGeom>
        </p:spPr>
        <p:txBody>
          <a:bodyPr/>
          <a:lstStyle>
            <a:lvl1pPr>
              <a:defRPr sz="180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a:t>Ensimmäinen taso, </a:t>
            </a:r>
            <a:r>
              <a:rPr lang="fi-FI" dirty="0" err="1"/>
              <a:t>Calibri</a:t>
            </a:r>
            <a:r>
              <a:rPr lang="fi-FI" dirty="0"/>
              <a:t> </a:t>
            </a:r>
            <a:r>
              <a:rPr lang="fi-FI" dirty="0" err="1"/>
              <a:t>Light</a:t>
            </a:r>
            <a:endParaRPr lang="fi-FI" dirty="0"/>
          </a:p>
          <a:p>
            <a:pPr lvl="1"/>
            <a:r>
              <a:rPr lang="fi-FI" dirty="0"/>
              <a:t>toinen taso</a:t>
            </a:r>
          </a:p>
          <a:p>
            <a:pPr lvl="2"/>
            <a:r>
              <a:rPr lang="fi-FI" dirty="0"/>
              <a:t>kolmas taso</a:t>
            </a:r>
          </a:p>
          <a:p>
            <a:pPr lvl="3"/>
            <a:r>
              <a:rPr lang="fi-FI" dirty="0"/>
              <a:t>neljäs taso</a:t>
            </a:r>
          </a:p>
          <a:p>
            <a:pPr lvl="4"/>
            <a:r>
              <a:rPr lang="fi-FI" dirty="0"/>
              <a:t>viides taso</a:t>
            </a:r>
          </a:p>
        </p:txBody>
      </p:sp>
      <p:sp>
        <p:nvSpPr>
          <p:cNvPr id="15" name="Sisällön paikkamerkki 3"/>
          <p:cNvSpPr>
            <a:spLocks noGrp="1"/>
          </p:cNvSpPr>
          <p:nvPr>
            <p:ph sz="half" idx="14" hasCustomPrompt="1"/>
          </p:nvPr>
        </p:nvSpPr>
        <p:spPr>
          <a:xfrm>
            <a:off x="6307182" y="1337701"/>
            <a:ext cx="5365210" cy="4721353"/>
          </a:xfrm>
          <a:prstGeom prst="rect">
            <a:avLst/>
          </a:prstGeom>
        </p:spPr>
        <p:txBody>
          <a:bodyPr/>
          <a:lstStyle>
            <a:lvl1pPr>
              <a:defRPr sz="180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a:t>Ensimmäinen taso</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6"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a:t>Dian otsikko, </a:t>
            </a:r>
            <a:r>
              <a:rPr lang="fi-FI" dirty="0" err="1"/>
              <a:t>Calibri</a:t>
            </a:r>
            <a:r>
              <a:rPr lang="fi-FI" dirty="0"/>
              <a:t> </a:t>
            </a:r>
            <a:r>
              <a:rPr lang="fi-FI" dirty="0" err="1"/>
              <a:t>Light</a:t>
            </a:r>
            <a:endParaRPr lang="fi-FI" dirty="0"/>
          </a:p>
        </p:txBody>
      </p:sp>
    </p:spTree>
    <p:extLst>
      <p:ext uri="{BB962C8B-B14F-4D97-AF65-F5344CB8AC3E}">
        <p14:creationId xmlns:p14="http://schemas.microsoft.com/office/powerpoint/2010/main" val="37516131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aksi sisältökohdetta, ilman otsikoita">
    <p:spTree>
      <p:nvGrpSpPr>
        <p:cNvPr id="1" name=""/>
        <p:cNvGrpSpPr/>
        <p:nvPr/>
      </p:nvGrpSpPr>
      <p:grpSpPr>
        <a:xfrm>
          <a:off x="0" y="0"/>
          <a:ext cx="0" cy="0"/>
          <a:chOff x="0" y="0"/>
          <a:chExt cx="0" cy="0"/>
        </a:xfrm>
      </p:grpSpPr>
      <p:sp>
        <p:nvSpPr>
          <p:cNvPr id="5" name="Päivämäärän paikkamerkki 4"/>
          <p:cNvSpPr>
            <a:spLocks noGrp="1"/>
          </p:cNvSpPr>
          <p:nvPr>
            <p:ph type="dt" sz="half" idx="10"/>
          </p:nvPr>
        </p:nvSpPr>
        <p:spPr/>
        <p:txBody>
          <a:bodyPr/>
          <a:lstStyle/>
          <a:p>
            <a:fld id="{A8A07EC5-4151-4DC8-8B8C-A07241E256D9}" type="datetime1">
              <a:rPr lang="fi-FI" smtClean="0"/>
              <a:t>26.5.2021</a:t>
            </a:fld>
            <a:endParaRPr lang="fi-FI" dirty="0"/>
          </a:p>
        </p:txBody>
      </p:sp>
      <p:sp>
        <p:nvSpPr>
          <p:cNvPr id="6" name="Alatunnisteen paikkamerkki 5"/>
          <p:cNvSpPr>
            <a:spLocks noGrp="1"/>
          </p:cNvSpPr>
          <p:nvPr>
            <p:ph type="ftr" sz="quarter" idx="11"/>
          </p:nvPr>
        </p:nvSpPr>
        <p:spPr/>
        <p:txBody>
          <a:bodyPr/>
          <a:lstStyle/>
          <a:p>
            <a:r>
              <a:rPr lang="fi-FI"/>
              <a:t>18260 Suomen Kennelliiton jäsentutkimus / pk &amp; jra</a:t>
            </a:r>
          </a:p>
        </p:txBody>
      </p:sp>
      <p:sp>
        <p:nvSpPr>
          <p:cNvPr id="7" name="Dian numeron paikkamerkki 6"/>
          <p:cNvSpPr>
            <a:spLocks noGrp="1"/>
          </p:cNvSpPr>
          <p:nvPr>
            <p:ph type="sldNum" sz="quarter" idx="12"/>
          </p:nvPr>
        </p:nvSpPr>
        <p:spPr/>
        <p:txBody>
          <a:bodyPr/>
          <a:lstStyle/>
          <a:p>
            <a:fld id="{B6DB0E4E-F5D7-41BD-96AC-FA55D8C3805E}" type="slidenum">
              <a:rPr lang="fi-FI" smtClean="0"/>
              <a:t>‹#›</a:t>
            </a:fld>
            <a:endParaRPr lang="fi-FI"/>
          </a:p>
        </p:txBody>
      </p:sp>
      <p:pic>
        <p:nvPicPr>
          <p:cNvPr id="10" name="Kuva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31118" y="3633216"/>
            <a:ext cx="4560882" cy="3224784"/>
          </a:xfrm>
          <a:prstGeom prst="rect">
            <a:avLst/>
          </a:prstGeom>
          <a:ln>
            <a:noFill/>
          </a:ln>
        </p:spPr>
      </p:pic>
      <p:sp>
        <p:nvSpPr>
          <p:cNvPr id="11" name="Sisällön paikkamerkki 3"/>
          <p:cNvSpPr>
            <a:spLocks noGrp="1"/>
          </p:cNvSpPr>
          <p:nvPr>
            <p:ph sz="half" idx="2" hasCustomPrompt="1"/>
          </p:nvPr>
        </p:nvSpPr>
        <p:spPr>
          <a:xfrm>
            <a:off x="653138" y="1337702"/>
            <a:ext cx="5365210" cy="4721352"/>
          </a:xfrm>
          <a:prstGeom prst="rect">
            <a:avLst/>
          </a:prstGeom>
        </p:spPr>
        <p:txBody>
          <a:bodyPr/>
          <a:lstStyle>
            <a:lvl1pPr>
              <a:defRPr sz="180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a:t>Ensimmäinen taso, </a:t>
            </a:r>
            <a:r>
              <a:rPr lang="fi-FI" dirty="0" err="1"/>
              <a:t>Calibri</a:t>
            </a:r>
            <a:r>
              <a:rPr lang="fi-FI" dirty="0"/>
              <a:t> </a:t>
            </a:r>
            <a:r>
              <a:rPr lang="fi-FI" dirty="0" err="1"/>
              <a:t>Light</a:t>
            </a:r>
            <a:endParaRPr lang="fi-FI" dirty="0"/>
          </a:p>
          <a:p>
            <a:pPr lvl="1"/>
            <a:r>
              <a:rPr lang="fi-FI" dirty="0"/>
              <a:t>toinen taso</a:t>
            </a:r>
          </a:p>
          <a:p>
            <a:pPr lvl="2"/>
            <a:r>
              <a:rPr lang="fi-FI" dirty="0"/>
              <a:t>kolmas taso</a:t>
            </a:r>
          </a:p>
          <a:p>
            <a:pPr lvl="3"/>
            <a:r>
              <a:rPr lang="fi-FI" dirty="0"/>
              <a:t>neljäs taso</a:t>
            </a:r>
          </a:p>
          <a:p>
            <a:pPr lvl="4"/>
            <a:r>
              <a:rPr lang="fi-FI" dirty="0"/>
              <a:t>viides taso</a:t>
            </a:r>
          </a:p>
        </p:txBody>
      </p:sp>
      <p:sp>
        <p:nvSpPr>
          <p:cNvPr id="15" name="Sisällön paikkamerkki 3"/>
          <p:cNvSpPr>
            <a:spLocks noGrp="1"/>
          </p:cNvSpPr>
          <p:nvPr>
            <p:ph sz="half" idx="14" hasCustomPrompt="1"/>
          </p:nvPr>
        </p:nvSpPr>
        <p:spPr>
          <a:xfrm>
            <a:off x="6307182" y="1337701"/>
            <a:ext cx="5365210" cy="4721353"/>
          </a:xfrm>
          <a:prstGeom prst="rect">
            <a:avLst/>
          </a:prstGeom>
        </p:spPr>
        <p:txBody>
          <a:bodyPr/>
          <a:lstStyle>
            <a:lvl1pPr>
              <a:defRPr sz="180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a:t>Ensimmäinen taso</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6"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a:t>Dian otsikko, </a:t>
            </a:r>
            <a:r>
              <a:rPr lang="fi-FI" dirty="0" err="1"/>
              <a:t>Calibri</a:t>
            </a:r>
            <a:r>
              <a:rPr lang="fi-FI" dirty="0"/>
              <a:t> </a:t>
            </a:r>
            <a:r>
              <a:rPr lang="fi-FI" dirty="0" err="1"/>
              <a:t>Light</a:t>
            </a:r>
            <a:endParaRPr lang="fi-FI" dirty="0"/>
          </a:p>
        </p:txBody>
      </p:sp>
    </p:spTree>
    <p:extLst>
      <p:ext uri="{BB962C8B-B14F-4D97-AF65-F5344CB8AC3E}">
        <p14:creationId xmlns:p14="http://schemas.microsoft.com/office/powerpoint/2010/main" val="19185070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tsikko ja grafiikka">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93DA1379-BF03-4AF3-B638-7AAFD55F09BC}" type="datetime1">
              <a:rPr lang="fi-FI" smtClean="0"/>
              <a:t>26.5.2021</a:t>
            </a:fld>
            <a:endParaRPr lang="fi-FI"/>
          </a:p>
        </p:txBody>
      </p:sp>
      <p:sp>
        <p:nvSpPr>
          <p:cNvPr id="4" name="Alatunnisteen paikkamerkki 3"/>
          <p:cNvSpPr>
            <a:spLocks noGrp="1"/>
          </p:cNvSpPr>
          <p:nvPr>
            <p:ph type="ftr" sz="quarter" idx="11"/>
          </p:nvPr>
        </p:nvSpPr>
        <p:spPr/>
        <p:txBody>
          <a:bodyPr/>
          <a:lstStyle/>
          <a:p>
            <a:r>
              <a:rPr lang="fi-FI"/>
              <a:t>18260 Suomen Kennelliiton jäsentutkimus / pk &amp; jra</a:t>
            </a:r>
          </a:p>
        </p:txBody>
      </p:sp>
      <p:sp>
        <p:nvSpPr>
          <p:cNvPr id="5" name="Dian numeron paikkamerkki 4"/>
          <p:cNvSpPr>
            <a:spLocks noGrp="1"/>
          </p:cNvSpPr>
          <p:nvPr>
            <p:ph type="sldNum" sz="quarter" idx="12"/>
          </p:nvPr>
        </p:nvSpPr>
        <p:spPr/>
        <p:txBody>
          <a:bodyPr/>
          <a:lstStyle/>
          <a:p>
            <a:fld id="{B6DB0E4E-F5D7-41BD-96AC-FA55D8C3805E}" type="slidenum">
              <a:rPr lang="fi-FI" smtClean="0"/>
              <a:t>‹#›</a:t>
            </a:fld>
            <a:endParaRPr lang="fi-FI"/>
          </a:p>
        </p:txBody>
      </p:sp>
      <p:sp>
        <p:nvSpPr>
          <p:cNvPr id="6"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a:t>Grafiikka, </a:t>
            </a:r>
            <a:r>
              <a:rPr lang="fi-FI" dirty="0" err="1"/>
              <a:t>Calibri</a:t>
            </a:r>
            <a:r>
              <a:rPr lang="fi-FI" dirty="0"/>
              <a:t> </a:t>
            </a:r>
            <a:r>
              <a:rPr lang="fi-FI" dirty="0" err="1"/>
              <a:t>Light</a:t>
            </a:r>
            <a:endParaRPr lang="fi-FI" dirty="0"/>
          </a:p>
        </p:txBody>
      </p:sp>
      <p:sp>
        <p:nvSpPr>
          <p:cNvPr id="7" name="Sisällön paikkamerkki 2"/>
          <p:cNvSpPr>
            <a:spLocks noGrp="1"/>
          </p:cNvSpPr>
          <p:nvPr>
            <p:ph idx="1" hasCustomPrompt="1"/>
          </p:nvPr>
        </p:nvSpPr>
        <p:spPr>
          <a:xfrm>
            <a:off x="653138" y="1335159"/>
            <a:ext cx="11033764" cy="4782612"/>
          </a:xfrm>
          <a:prstGeom prst="rect">
            <a:avLst/>
          </a:prstGeom>
        </p:spPr>
        <p:txBody>
          <a:bodyPr/>
          <a:lstStyle>
            <a:lvl1pPr>
              <a:defRPr sz="180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a:t>Ensimmäinen taso, </a:t>
            </a:r>
            <a:r>
              <a:rPr lang="fi-FI" dirty="0" err="1"/>
              <a:t>Calibri</a:t>
            </a:r>
            <a:r>
              <a:rPr lang="fi-FI" dirty="0"/>
              <a:t> </a:t>
            </a:r>
            <a:r>
              <a:rPr lang="fi-FI" dirty="0" err="1"/>
              <a:t>Light</a:t>
            </a:r>
            <a:endParaRPr lang="fi-FI" dirty="0"/>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37517046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Otsikko, grafiikka 2/3">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2F4CA7EF-6C4A-4284-9311-9644FAD607D6}" type="datetime1">
              <a:rPr lang="fi-FI" smtClean="0"/>
              <a:t>26.5.2021</a:t>
            </a:fld>
            <a:endParaRPr lang="fi-FI"/>
          </a:p>
        </p:txBody>
      </p:sp>
      <p:sp>
        <p:nvSpPr>
          <p:cNvPr id="4" name="Alatunnisteen paikkamerkki 3"/>
          <p:cNvSpPr>
            <a:spLocks noGrp="1"/>
          </p:cNvSpPr>
          <p:nvPr>
            <p:ph type="ftr" sz="quarter" idx="11"/>
          </p:nvPr>
        </p:nvSpPr>
        <p:spPr/>
        <p:txBody>
          <a:bodyPr/>
          <a:lstStyle/>
          <a:p>
            <a:r>
              <a:rPr lang="fi-FI"/>
              <a:t>18260 Suomen Kennelliiton jäsentutkimus / pk &amp; jra</a:t>
            </a:r>
          </a:p>
        </p:txBody>
      </p:sp>
      <p:sp>
        <p:nvSpPr>
          <p:cNvPr id="5" name="Dian numeron paikkamerkki 4"/>
          <p:cNvSpPr>
            <a:spLocks noGrp="1"/>
          </p:cNvSpPr>
          <p:nvPr>
            <p:ph type="sldNum" sz="quarter" idx="12"/>
          </p:nvPr>
        </p:nvSpPr>
        <p:spPr/>
        <p:txBody>
          <a:bodyPr/>
          <a:lstStyle/>
          <a:p>
            <a:fld id="{B6DB0E4E-F5D7-41BD-96AC-FA55D8C3805E}" type="slidenum">
              <a:rPr lang="fi-FI" smtClean="0"/>
              <a:t>‹#›</a:t>
            </a:fld>
            <a:endParaRPr lang="fi-FI"/>
          </a:p>
        </p:txBody>
      </p:sp>
      <p:sp>
        <p:nvSpPr>
          <p:cNvPr id="6"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a:t>Grafiikka, </a:t>
            </a:r>
            <a:r>
              <a:rPr lang="fi-FI" dirty="0" err="1"/>
              <a:t>Calibri</a:t>
            </a:r>
            <a:r>
              <a:rPr lang="fi-FI" dirty="0"/>
              <a:t> </a:t>
            </a:r>
            <a:r>
              <a:rPr lang="fi-FI" dirty="0" err="1"/>
              <a:t>Light</a:t>
            </a:r>
            <a:endParaRPr lang="fi-FI" dirty="0"/>
          </a:p>
        </p:txBody>
      </p:sp>
      <p:sp>
        <p:nvSpPr>
          <p:cNvPr id="8" name="Sisällön paikkamerkki 2"/>
          <p:cNvSpPr>
            <a:spLocks noGrp="1"/>
          </p:cNvSpPr>
          <p:nvPr>
            <p:ph idx="1" hasCustomPrompt="1"/>
          </p:nvPr>
        </p:nvSpPr>
        <p:spPr>
          <a:xfrm>
            <a:off x="653138" y="1335159"/>
            <a:ext cx="7864561" cy="4782612"/>
          </a:xfrm>
          <a:prstGeom prst="rect">
            <a:avLst/>
          </a:prstGeom>
        </p:spPr>
        <p:txBody>
          <a:bodyPr/>
          <a:lstStyle>
            <a:lvl1pPr>
              <a:defRPr sz="180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a:t>Ensimmäinen taso, </a:t>
            </a:r>
            <a:r>
              <a:rPr lang="fi-FI" dirty="0" err="1"/>
              <a:t>Calibri</a:t>
            </a:r>
            <a:r>
              <a:rPr lang="fi-FI" dirty="0"/>
              <a:t> </a:t>
            </a:r>
            <a:r>
              <a:rPr lang="fi-FI" dirty="0" err="1"/>
              <a:t>Light</a:t>
            </a:r>
            <a:endParaRPr lang="fi-FI" dirty="0"/>
          </a:p>
          <a:p>
            <a:pPr lvl="1"/>
            <a:r>
              <a:rPr lang="fi-FI" dirty="0"/>
              <a:t>toinen taso</a:t>
            </a:r>
          </a:p>
          <a:p>
            <a:pPr lvl="2"/>
            <a:r>
              <a:rPr lang="fi-FI" dirty="0"/>
              <a:t>kolmas taso</a:t>
            </a:r>
          </a:p>
          <a:p>
            <a:pPr lvl="3"/>
            <a:r>
              <a:rPr lang="fi-FI" dirty="0"/>
              <a:t>neljäs taso</a:t>
            </a:r>
          </a:p>
          <a:p>
            <a:pPr lvl="4"/>
            <a:r>
              <a:rPr lang="fi-FI" dirty="0"/>
              <a:t>viides taso</a:t>
            </a:r>
          </a:p>
        </p:txBody>
      </p:sp>
      <p:sp>
        <p:nvSpPr>
          <p:cNvPr id="9" name="Sisällön paikkamerkki 2"/>
          <p:cNvSpPr>
            <a:spLocks noGrp="1"/>
          </p:cNvSpPr>
          <p:nvPr>
            <p:ph idx="13" hasCustomPrompt="1"/>
          </p:nvPr>
        </p:nvSpPr>
        <p:spPr>
          <a:xfrm>
            <a:off x="8688909" y="1335159"/>
            <a:ext cx="2997993" cy="4782612"/>
          </a:xfrm>
          <a:prstGeom prst="rect">
            <a:avLst/>
          </a:prstGeom>
        </p:spPr>
        <p:txBody>
          <a:bodyPr/>
          <a:lstStyle>
            <a:lvl1pPr>
              <a:defRPr sz="1800" baseline="0">
                <a:solidFill>
                  <a:schemeClr val="tx1">
                    <a:lumMod val="85000"/>
                    <a:lumOff val="15000"/>
                  </a:schemeClr>
                </a:solidFill>
                <a:latin typeface="+mj-lt"/>
              </a:defRPr>
            </a:lvl1pPr>
            <a:lvl2pPr>
              <a:defRPr sz="1800">
                <a:solidFill>
                  <a:schemeClr val="bg1"/>
                </a:solidFill>
                <a:latin typeface="+mj-lt"/>
              </a:defRPr>
            </a:lvl2pPr>
            <a:lvl3pPr>
              <a:defRPr sz="1600">
                <a:solidFill>
                  <a:schemeClr val="bg1"/>
                </a:solidFill>
                <a:latin typeface="+mj-lt"/>
              </a:defRPr>
            </a:lvl3pPr>
            <a:lvl4pPr>
              <a:defRPr sz="1600">
                <a:solidFill>
                  <a:schemeClr val="bg1"/>
                </a:solidFill>
                <a:latin typeface="+mj-lt"/>
              </a:defRPr>
            </a:lvl4pPr>
            <a:lvl5pPr>
              <a:defRPr sz="1600">
                <a:solidFill>
                  <a:schemeClr val="bg1"/>
                </a:solidFill>
                <a:latin typeface="+mj-lt"/>
              </a:defRPr>
            </a:lvl5pPr>
          </a:lstStyle>
          <a:p>
            <a:pPr lvl="0"/>
            <a:r>
              <a:rPr lang="fi-FI" dirty="0"/>
              <a:t>Havaintoja grafiikasta</a:t>
            </a:r>
          </a:p>
        </p:txBody>
      </p:sp>
    </p:spTree>
    <p:extLst>
      <p:ext uri="{BB962C8B-B14F-4D97-AF65-F5344CB8AC3E}">
        <p14:creationId xmlns:p14="http://schemas.microsoft.com/office/powerpoint/2010/main" val="19811395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uokattava väliotsikko">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61596" y="1217915"/>
            <a:ext cx="10195564" cy="5631376"/>
          </a:xfrm>
          <a:prstGeom prst="rect">
            <a:avLst/>
          </a:prstGeom>
        </p:spPr>
      </p:pic>
      <p:sp>
        <p:nvSpPr>
          <p:cNvPr id="4" name="Päivämäärän paikkamerkki 3"/>
          <p:cNvSpPr>
            <a:spLocks noGrp="1"/>
          </p:cNvSpPr>
          <p:nvPr>
            <p:ph type="dt" sz="half" idx="10"/>
          </p:nvPr>
        </p:nvSpPr>
        <p:spPr/>
        <p:txBody>
          <a:bodyPr/>
          <a:lstStyle/>
          <a:p>
            <a:fld id="{EAB0C618-D7D9-4BE1-85DA-51BA5A9E24A0}" type="datetime1">
              <a:rPr lang="fi-FI" smtClean="0"/>
              <a:t>26.5.2021</a:t>
            </a:fld>
            <a:endParaRPr lang="fi-FI"/>
          </a:p>
        </p:txBody>
      </p:sp>
      <p:sp>
        <p:nvSpPr>
          <p:cNvPr id="5" name="Alatunnisteen paikkamerkki 4"/>
          <p:cNvSpPr>
            <a:spLocks noGrp="1"/>
          </p:cNvSpPr>
          <p:nvPr>
            <p:ph type="ftr" sz="quarter" idx="11"/>
          </p:nvPr>
        </p:nvSpPr>
        <p:spPr/>
        <p:txBody>
          <a:bodyPr/>
          <a:lstStyle/>
          <a:p>
            <a:r>
              <a:rPr lang="fi-FI"/>
              <a:t>18260 Suomen Kennelliiton jäsentutkimus / pk &amp; jra</a:t>
            </a:r>
          </a:p>
        </p:txBody>
      </p:sp>
      <p:sp>
        <p:nvSpPr>
          <p:cNvPr id="6" name="Dian numeron paikkamerkki 5"/>
          <p:cNvSpPr>
            <a:spLocks noGrp="1"/>
          </p:cNvSpPr>
          <p:nvPr>
            <p:ph type="sldNum" sz="quarter" idx="12"/>
          </p:nvPr>
        </p:nvSpPr>
        <p:spPr/>
        <p:txBody>
          <a:bodyPr/>
          <a:lstStyle/>
          <a:p>
            <a:fld id="{B6DB0E4E-F5D7-41BD-96AC-FA55D8C3805E}" type="slidenum">
              <a:rPr lang="fi-FI" smtClean="0"/>
              <a:t>‹#›</a:t>
            </a:fld>
            <a:endParaRPr lang="fi-FI"/>
          </a:p>
        </p:txBody>
      </p:sp>
      <p:sp>
        <p:nvSpPr>
          <p:cNvPr id="9" name="Otsikko 1"/>
          <p:cNvSpPr>
            <a:spLocks noGrp="1"/>
          </p:cNvSpPr>
          <p:nvPr>
            <p:ph type="title" hasCustomPrompt="1"/>
          </p:nvPr>
        </p:nvSpPr>
        <p:spPr>
          <a:xfrm>
            <a:off x="831850" y="3033916"/>
            <a:ext cx="10515599" cy="652001"/>
          </a:xfrm>
          <a:prstGeom prst="rect">
            <a:avLst/>
          </a:prstGeom>
        </p:spPr>
        <p:txBody>
          <a:bodyPr/>
          <a:lstStyle>
            <a:lvl1pPr algn="ctr">
              <a:defRPr sz="4000" b="1" baseline="0">
                <a:solidFill>
                  <a:schemeClr val="tx1">
                    <a:lumMod val="85000"/>
                    <a:lumOff val="15000"/>
                  </a:schemeClr>
                </a:solidFill>
                <a:latin typeface="+mn-lt"/>
              </a:defRPr>
            </a:lvl1pPr>
          </a:lstStyle>
          <a:p>
            <a:r>
              <a:rPr lang="fi-FI" dirty="0"/>
              <a:t>MUOKATTAVA VÄLIOTSIKKO, ISOLLA 40 PT</a:t>
            </a:r>
          </a:p>
        </p:txBody>
      </p:sp>
    </p:spTree>
    <p:extLst>
      <p:ext uri="{BB962C8B-B14F-4D97-AF65-F5344CB8AC3E}">
        <p14:creationId xmlns:p14="http://schemas.microsoft.com/office/powerpoint/2010/main" val="29140065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äliotsikko_tummalla tekstilaatikolla">
    <p:spTree>
      <p:nvGrpSpPr>
        <p:cNvPr id="1" name=""/>
        <p:cNvGrpSpPr/>
        <p:nvPr/>
      </p:nvGrpSpPr>
      <p:grpSpPr>
        <a:xfrm>
          <a:off x="0" y="0"/>
          <a:ext cx="0" cy="0"/>
          <a:chOff x="0" y="0"/>
          <a:chExt cx="0" cy="0"/>
        </a:xfrm>
      </p:grpSpPr>
      <p:sp>
        <p:nvSpPr>
          <p:cNvPr id="3" name="Kuvan paikkamerkki 2"/>
          <p:cNvSpPr>
            <a:spLocks noGrp="1"/>
          </p:cNvSpPr>
          <p:nvPr>
            <p:ph type="pic" sz="quarter" idx="13"/>
          </p:nvPr>
        </p:nvSpPr>
        <p:spPr>
          <a:xfrm>
            <a:off x="0" y="0"/>
            <a:ext cx="12120563" cy="6858000"/>
          </a:xfrm>
          <a:prstGeom prst="rect">
            <a:avLst/>
          </a:prstGeom>
        </p:spPr>
        <p:txBody>
          <a:bodyPr/>
          <a:lstStyle/>
          <a:p>
            <a:endParaRPr lang="fi-FI"/>
          </a:p>
        </p:txBody>
      </p:sp>
      <p:sp>
        <p:nvSpPr>
          <p:cNvPr id="4" name="Päivämäärän paikkamerkki 3"/>
          <p:cNvSpPr>
            <a:spLocks noGrp="1"/>
          </p:cNvSpPr>
          <p:nvPr>
            <p:ph type="dt" sz="half" idx="10"/>
          </p:nvPr>
        </p:nvSpPr>
        <p:spPr/>
        <p:txBody>
          <a:bodyPr/>
          <a:lstStyle/>
          <a:p>
            <a:fld id="{AB46336B-BA7C-4668-B3F6-A66B91F3540D}" type="datetime1">
              <a:rPr lang="fi-FI" smtClean="0"/>
              <a:t>26.5.2021</a:t>
            </a:fld>
            <a:endParaRPr lang="fi-FI"/>
          </a:p>
        </p:txBody>
      </p:sp>
      <p:sp>
        <p:nvSpPr>
          <p:cNvPr id="5" name="Alatunnisteen paikkamerkki 4"/>
          <p:cNvSpPr>
            <a:spLocks noGrp="1"/>
          </p:cNvSpPr>
          <p:nvPr>
            <p:ph type="ftr" sz="quarter" idx="11"/>
          </p:nvPr>
        </p:nvSpPr>
        <p:spPr/>
        <p:txBody>
          <a:bodyPr/>
          <a:lstStyle/>
          <a:p>
            <a:r>
              <a:rPr lang="fi-FI"/>
              <a:t>18260 Suomen Kennelliiton jäsentutkimus / pk &amp; jra</a:t>
            </a:r>
          </a:p>
        </p:txBody>
      </p:sp>
      <p:sp>
        <p:nvSpPr>
          <p:cNvPr id="6" name="Dian numeron paikkamerkki 5"/>
          <p:cNvSpPr>
            <a:spLocks noGrp="1"/>
          </p:cNvSpPr>
          <p:nvPr>
            <p:ph type="sldNum" sz="quarter" idx="12"/>
          </p:nvPr>
        </p:nvSpPr>
        <p:spPr/>
        <p:txBody>
          <a:bodyPr/>
          <a:lstStyle/>
          <a:p>
            <a:fld id="{B6DB0E4E-F5D7-41BD-96AC-FA55D8C3805E}" type="slidenum">
              <a:rPr lang="fi-FI" smtClean="0"/>
              <a:t>‹#›</a:t>
            </a:fld>
            <a:endParaRPr lang="fi-FI"/>
          </a:p>
        </p:txBody>
      </p:sp>
      <p:pic>
        <p:nvPicPr>
          <p:cNvPr id="9" name="Kuva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12" name="Otsikko 1"/>
          <p:cNvSpPr>
            <a:spLocks noGrp="1"/>
          </p:cNvSpPr>
          <p:nvPr>
            <p:ph type="title" hasCustomPrompt="1"/>
          </p:nvPr>
        </p:nvSpPr>
        <p:spPr>
          <a:xfrm>
            <a:off x="2269203" y="1523315"/>
            <a:ext cx="7524205" cy="1499616"/>
          </a:xfrm>
          <a:prstGeom prst="rect">
            <a:avLst/>
          </a:prstGeom>
          <a:solidFill>
            <a:schemeClr val="tx1">
              <a:lumMod val="85000"/>
              <a:lumOff val="15000"/>
              <a:alpha val="95000"/>
            </a:schemeClr>
          </a:solidFill>
        </p:spPr>
        <p:txBody>
          <a:bodyPr anchor="ctr"/>
          <a:lstStyle>
            <a:lvl1pPr algn="ctr">
              <a:defRPr sz="4000" b="1" baseline="0">
                <a:latin typeface="+mn-lt"/>
              </a:defRPr>
            </a:lvl1pPr>
          </a:lstStyle>
          <a:p>
            <a:r>
              <a:rPr lang="fi-FI" dirty="0"/>
              <a:t>MUOKATTAVA VÄLIOTSIKKO, ISOLLA 40 PT</a:t>
            </a:r>
          </a:p>
        </p:txBody>
      </p:sp>
    </p:spTree>
    <p:extLst>
      <p:ext uri="{BB962C8B-B14F-4D97-AF65-F5344CB8AC3E}">
        <p14:creationId xmlns:p14="http://schemas.microsoft.com/office/powerpoint/2010/main" val="20747961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äliotsikko">
    <p:spTree>
      <p:nvGrpSpPr>
        <p:cNvPr id="1" name=""/>
        <p:cNvGrpSpPr/>
        <p:nvPr/>
      </p:nvGrpSpPr>
      <p:grpSpPr>
        <a:xfrm>
          <a:off x="0" y="0"/>
          <a:ext cx="0" cy="0"/>
          <a:chOff x="0" y="0"/>
          <a:chExt cx="0" cy="0"/>
        </a:xfrm>
      </p:grpSpPr>
      <p:sp>
        <p:nvSpPr>
          <p:cNvPr id="3" name="Kuvan paikkamerkki 2"/>
          <p:cNvSpPr>
            <a:spLocks noGrp="1"/>
          </p:cNvSpPr>
          <p:nvPr>
            <p:ph type="pic" sz="quarter" idx="13"/>
          </p:nvPr>
        </p:nvSpPr>
        <p:spPr>
          <a:xfrm>
            <a:off x="0" y="0"/>
            <a:ext cx="12120563" cy="6858000"/>
          </a:xfrm>
          <a:prstGeom prst="rect">
            <a:avLst/>
          </a:prstGeom>
        </p:spPr>
        <p:txBody>
          <a:bodyPr/>
          <a:lstStyle/>
          <a:p>
            <a:endParaRPr lang="fi-FI"/>
          </a:p>
        </p:txBody>
      </p:sp>
      <p:sp>
        <p:nvSpPr>
          <p:cNvPr id="4" name="Päivämäärän paikkamerkki 3"/>
          <p:cNvSpPr>
            <a:spLocks noGrp="1"/>
          </p:cNvSpPr>
          <p:nvPr>
            <p:ph type="dt" sz="half" idx="10"/>
          </p:nvPr>
        </p:nvSpPr>
        <p:spPr/>
        <p:txBody>
          <a:bodyPr/>
          <a:lstStyle/>
          <a:p>
            <a:fld id="{D878C67A-FA28-42A4-A4C4-C27AD9465729}" type="datetime1">
              <a:rPr lang="fi-FI" smtClean="0"/>
              <a:t>26.5.2021</a:t>
            </a:fld>
            <a:endParaRPr lang="fi-FI"/>
          </a:p>
        </p:txBody>
      </p:sp>
      <p:sp>
        <p:nvSpPr>
          <p:cNvPr id="5" name="Alatunnisteen paikkamerkki 4"/>
          <p:cNvSpPr>
            <a:spLocks noGrp="1"/>
          </p:cNvSpPr>
          <p:nvPr>
            <p:ph type="ftr" sz="quarter" idx="11"/>
          </p:nvPr>
        </p:nvSpPr>
        <p:spPr/>
        <p:txBody>
          <a:bodyPr/>
          <a:lstStyle/>
          <a:p>
            <a:r>
              <a:rPr lang="fi-FI"/>
              <a:t>18260 Suomen Kennelliiton jäsentutkimus / pk &amp; jra</a:t>
            </a:r>
          </a:p>
        </p:txBody>
      </p:sp>
      <p:sp>
        <p:nvSpPr>
          <p:cNvPr id="6" name="Dian numeron paikkamerkki 5"/>
          <p:cNvSpPr>
            <a:spLocks noGrp="1"/>
          </p:cNvSpPr>
          <p:nvPr>
            <p:ph type="sldNum" sz="quarter" idx="12"/>
          </p:nvPr>
        </p:nvSpPr>
        <p:spPr/>
        <p:txBody>
          <a:bodyPr/>
          <a:lstStyle/>
          <a:p>
            <a:fld id="{B6DB0E4E-F5D7-41BD-96AC-FA55D8C3805E}" type="slidenum">
              <a:rPr lang="fi-FI" smtClean="0"/>
              <a:t>‹#›</a:t>
            </a:fld>
            <a:endParaRPr lang="fi-FI"/>
          </a:p>
        </p:txBody>
      </p:sp>
      <p:sp>
        <p:nvSpPr>
          <p:cNvPr id="12" name="Otsikko 1"/>
          <p:cNvSpPr>
            <a:spLocks noGrp="1"/>
          </p:cNvSpPr>
          <p:nvPr>
            <p:ph type="title" hasCustomPrompt="1"/>
          </p:nvPr>
        </p:nvSpPr>
        <p:spPr>
          <a:xfrm>
            <a:off x="2269203" y="1523315"/>
            <a:ext cx="7524205" cy="1499616"/>
          </a:xfrm>
          <a:prstGeom prst="rect">
            <a:avLst/>
          </a:prstGeom>
          <a:noFill/>
        </p:spPr>
        <p:txBody>
          <a:bodyPr anchor="ctr"/>
          <a:lstStyle>
            <a:lvl1pPr algn="ctr">
              <a:defRPr sz="4000" b="1" baseline="0">
                <a:solidFill>
                  <a:schemeClr val="tx1">
                    <a:lumMod val="85000"/>
                    <a:lumOff val="15000"/>
                  </a:schemeClr>
                </a:solidFill>
                <a:latin typeface="+mn-lt"/>
              </a:defRPr>
            </a:lvl1pPr>
          </a:lstStyle>
          <a:p>
            <a:r>
              <a:rPr lang="fi-FI" dirty="0"/>
              <a:t>MUOKATTAVA VÄLIOTSIKKO, ISOLLA 40 PT</a:t>
            </a:r>
          </a:p>
        </p:txBody>
      </p:sp>
    </p:spTree>
    <p:extLst>
      <p:ext uri="{BB962C8B-B14F-4D97-AF65-F5344CB8AC3E}">
        <p14:creationId xmlns:p14="http://schemas.microsoft.com/office/powerpoint/2010/main" val="4112072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sältö ja kuva">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r>
              <a:rPr lang="fi-FI"/>
              <a:t>30.3.2021</a:t>
            </a:r>
          </a:p>
        </p:txBody>
      </p:sp>
      <p:sp>
        <p:nvSpPr>
          <p:cNvPr id="5" name="Alatunnisteen paikkamerkki 4"/>
          <p:cNvSpPr>
            <a:spLocks noGrp="1"/>
          </p:cNvSpPr>
          <p:nvPr>
            <p:ph type="ftr" sz="quarter" idx="11"/>
          </p:nvPr>
        </p:nvSpPr>
        <p:spPr/>
        <p:txBody>
          <a:bodyPr/>
          <a:lstStyle/>
          <a:p>
            <a:r>
              <a:rPr lang="fi-FI"/>
              <a:t>24683 Vapaaehtoistyön tekeminen Suomessa 2021</a:t>
            </a:r>
          </a:p>
        </p:txBody>
      </p:sp>
      <p:sp>
        <p:nvSpPr>
          <p:cNvPr id="6" name="Dian numeron paikkamerkki 5"/>
          <p:cNvSpPr>
            <a:spLocks noGrp="1"/>
          </p:cNvSpPr>
          <p:nvPr>
            <p:ph type="sldNum" sz="quarter" idx="12"/>
          </p:nvPr>
        </p:nvSpPr>
        <p:spPr/>
        <p:txBody>
          <a:bodyPr/>
          <a:lstStyle/>
          <a:p>
            <a:fld id="{45530FF3-944E-453D-AD86-280F662E2B3A}" type="slidenum">
              <a:rPr lang="fi-FI" smtClean="0"/>
              <a:t>‹#›</a:t>
            </a:fld>
            <a:endParaRPr lang="fi-FI"/>
          </a:p>
        </p:txBody>
      </p:sp>
      <p:sp>
        <p:nvSpPr>
          <p:cNvPr id="7" name="Otsikko 1"/>
          <p:cNvSpPr>
            <a:spLocks noGrp="1"/>
          </p:cNvSpPr>
          <p:nvPr>
            <p:ph type="title" hasCustomPrompt="1"/>
          </p:nvPr>
        </p:nvSpPr>
        <p:spPr>
          <a:xfrm>
            <a:off x="653138" y="582697"/>
            <a:ext cx="6335491"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a:t>Dian otsikko, </a:t>
            </a:r>
            <a:r>
              <a:rPr lang="fi-FI" dirty="0" err="1"/>
              <a:t>Calibri</a:t>
            </a:r>
            <a:r>
              <a:rPr lang="fi-FI" dirty="0"/>
              <a:t> </a:t>
            </a:r>
            <a:r>
              <a:rPr lang="fi-FI" dirty="0" err="1"/>
              <a:t>Light</a:t>
            </a:r>
            <a:endParaRPr lang="fi-FI" dirty="0"/>
          </a:p>
        </p:txBody>
      </p:sp>
      <p:sp>
        <p:nvSpPr>
          <p:cNvPr id="8" name="Sisällön paikkamerkki 2"/>
          <p:cNvSpPr>
            <a:spLocks noGrp="1"/>
          </p:cNvSpPr>
          <p:nvPr>
            <p:ph idx="1" hasCustomPrompt="1"/>
          </p:nvPr>
        </p:nvSpPr>
        <p:spPr>
          <a:xfrm>
            <a:off x="653138" y="1335159"/>
            <a:ext cx="6335491" cy="4935012"/>
          </a:xfrm>
          <a:prstGeom prst="rect">
            <a:avLst/>
          </a:prstGeom>
        </p:spPr>
        <p:txBody>
          <a:bodyPr/>
          <a:lstStyle>
            <a:lvl1pPr marL="228600" indent="-228600">
              <a:buClr>
                <a:srgbClr val="E60F28"/>
              </a:buClr>
              <a:buFont typeface="Wingdings" panose="05000000000000000000" pitchFamily="2" charset="2"/>
              <a:buChar char="§"/>
              <a:defRPr sz="1600" baseline="0">
                <a:solidFill>
                  <a:schemeClr val="tx1">
                    <a:lumMod val="85000"/>
                    <a:lumOff val="15000"/>
                  </a:schemeClr>
                </a:solidFill>
                <a:latin typeface="+mj-lt"/>
              </a:defRPr>
            </a:lvl1pPr>
            <a:lvl2pPr marL="685800" indent="-228600">
              <a:buClr>
                <a:srgbClr val="E60F28"/>
              </a:buClr>
              <a:buFont typeface="Wingdings" panose="05000000000000000000" pitchFamily="2" charset="2"/>
              <a:buChar char="§"/>
              <a:defRPr sz="1400">
                <a:solidFill>
                  <a:schemeClr val="tx1">
                    <a:lumMod val="85000"/>
                    <a:lumOff val="15000"/>
                  </a:schemeClr>
                </a:solidFill>
                <a:latin typeface="+mj-lt"/>
              </a:defRPr>
            </a:lvl2pPr>
            <a:lvl3pPr marL="1143000" indent="-228600">
              <a:buClr>
                <a:srgbClr val="E60F28"/>
              </a:buClr>
              <a:buFont typeface="Wingdings" panose="05000000000000000000" pitchFamily="2" charset="2"/>
              <a:buChar char="§"/>
              <a:defRPr sz="1400">
                <a:solidFill>
                  <a:schemeClr val="tx1">
                    <a:lumMod val="85000"/>
                    <a:lumOff val="15000"/>
                  </a:schemeClr>
                </a:solidFill>
                <a:latin typeface="+mj-lt"/>
              </a:defRPr>
            </a:lvl3pPr>
            <a:lvl4pPr marL="1600200" indent="-228600">
              <a:buClr>
                <a:srgbClr val="E60F28"/>
              </a:buClr>
              <a:buFont typeface="Wingdings" panose="05000000000000000000" pitchFamily="2" charset="2"/>
              <a:buChar char="§"/>
              <a:defRPr sz="1400">
                <a:solidFill>
                  <a:schemeClr val="tx1">
                    <a:lumMod val="85000"/>
                    <a:lumOff val="15000"/>
                  </a:schemeClr>
                </a:solidFill>
                <a:latin typeface="+mj-lt"/>
              </a:defRPr>
            </a:lvl4pPr>
            <a:lvl5pPr marL="2057400" indent="-228600">
              <a:buClr>
                <a:srgbClr val="E60F28"/>
              </a:buClr>
              <a:buFont typeface="Wingdings" panose="05000000000000000000" pitchFamily="2" charset="2"/>
              <a:buChar char="§"/>
              <a:defRPr sz="1400">
                <a:solidFill>
                  <a:schemeClr val="tx1">
                    <a:lumMod val="85000"/>
                    <a:lumOff val="15000"/>
                  </a:schemeClr>
                </a:solidFill>
                <a:latin typeface="+mj-lt"/>
              </a:defRPr>
            </a:lvl5pPr>
          </a:lstStyle>
          <a:p>
            <a:pPr lvl="0"/>
            <a:r>
              <a:rPr lang="fi-FI" dirty="0"/>
              <a:t>Ensimmäinen taso, </a:t>
            </a:r>
            <a:r>
              <a:rPr lang="fi-FI" dirty="0" err="1"/>
              <a:t>Calibri</a:t>
            </a:r>
            <a:r>
              <a:rPr lang="fi-FI" dirty="0"/>
              <a:t> </a:t>
            </a:r>
            <a:r>
              <a:rPr lang="fi-FI" dirty="0" err="1"/>
              <a:t>Light</a:t>
            </a:r>
            <a:endParaRPr lang="fi-FI" dirty="0"/>
          </a:p>
          <a:p>
            <a:pPr lvl="1"/>
            <a:r>
              <a:rPr lang="fi-FI" dirty="0"/>
              <a:t>toinen taso</a:t>
            </a:r>
          </a:p>
          <a:p>
            <a:pPr lvl="2"/>
            <a:r>
              <a:rPr lang="fi-FI" dirty="0"/>
              <a:t>kolmas taso</a:t>
            </a:r>
          </a:p>
          <a:p>
            <a:pPr lvl="3"/>
            <a:r>
              <a:rPr lang="fi-FI" dirty="0"/>
              <a:t>neljäs taso</a:t>
            </a:r>
          </a:p>
          <a:p>
            <a:pPr lvl="4"/>
            <a:r>
              <a:rPr lang="fi-FI" dirty="0"/>
              <a:t>viides taso</a:t>
            </a:r>
          </a:p>
        </p:txBody>
      </p:sp>
      <p:sp>
        <p:nvSpPr>
          <p:cNvPr id="9" name="Kuvan paikkamerkki 2"/>
          <p:cNvSpPr>
            <a:spLocks noGrp="1"/>
          </p:cNvSpPr>
          <p:nvPr>
            <p:ph type="pic" idx="13"/>
          </p:nvPr>
        </p:nvSpPr>
        <p:spPr>
          <a:xfrm>
            <a:off x="7325032" y="0"/>
            <a:ext cx="4866968" cy="6857999"/>
          </a:xfrm>
          <a:prstGeom prst="rect">
            <a:avLst/>
          </a:prstGeom>
          <a:noFill/>
        </p:spPr>
        <p:txBody>
          <a:bodyPr>
            <a:normAutofit/>
          </a:bodyPr>
          <a:lstStyle>
            <a:lvl1pPr marL="0" indent="0">
              <a:buNone/>
              <a:defRPr sz="24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dirty="0"/>
              <a:t>Lisää kuva napsauttamalla kuvaketta</a:t>
            </a:r>
          </a:p>
        </p:txBody>
      </p:sp>
      <p:pic>
        <p:nvPicPr>
          <p:cNvPr id="10" name="Kuva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Tree>
    <p:extLst>
      <p:ext uri="{BB962C8B-B14F-4D97-AF65-F5344CB8AC3E}">
        <p14:creationId xmlns:p14="http://schemas.microsoft.com/office/powerpoint/2010/main" val="4522056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opetusdi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61596" y="1217915"/>
            <a:ext cx="10195564" cy="5631376"/>
          </a:xfrm>
          <a:prstGeom prst="rect">
            <a:avLst/>
          </a:prstGeom>
        </p:spPr>
      </p:pic>
      <p:sp>
        <p:nvSpPr>
          <p:cNvPr id="5" name="Päivämäärän paikkamerkki 4"/>
          <p:cNvSpPr>
            <a:spLocks noGrp="1"/>
          </p:cNvSpPr>
          <p:nvPr>
            <p:ph type="dt" sz="half" idx="10"/>
          </p:nvPr>
        </p:nvSpPr>
        <p:spPr/>
        <p:txBody>
          <a:bodyPr/>
          <a:lstStyle/>
          <a:p>
            <a:fld id="{0B0EA33A-0B05-495E-B370-8EADFDC50635}" type="datetime1">
              <a:rPr lang="fi-FI" smtClean="0"/>
              <a:t>26.5.2021</a:t>
            </a:fld>
            <a:endParaRPr lang="fi-FI" dirty="0"/>
          </a:p>
        </p:txBody>
      </p:sp>
      <p:sp>
        <p:nvSpPr>
          <p:cNvPr id="6" name="Alatunnisteen paikkamerkki 5"/>
          <p:cNvSpPr>
            <a:spLocks noGrp="1"/>
          </p:cNvSpPr>
          <p:nvPr>
            <p:ph type="ftr" sz="quarter" idx="11"/>
          </p:nvPr>
        </p:nvSpPr>
        <p:spPr/>
        <p:txBody>
          <a:bodyPr/>
          <a:lstStyle/>
          <a:p>
            <a:r>
              <a:rPr lang="fi-FI"/>
              <a:t>18260 Suomen Kennelliiton jäsentutkimus / pk &amp; jra</a:t>
            </a:r>
          </a:p>
        </p:txBody>
      </p:sp>
      <p:sp>
        <p:nvSpPr>
          <p:cNvPr id="7" name="Dian numeron paikkamerkki 6"/>
          <p:cNvSpPr>
            <a:spLocks noGrp="1"/>
          </p:cNvSpPr>
          <p:nvPr>
            <p:ph type="sldNum" sz="quarter" idx="12"/>
          </p:nvPr>
        </p:nvSpPr>
        <p:spPr/>
        <p:txBody>
          <a:bodyPr/>
          <a:lstStyle/>
          <a:p>
            <a:fld id="{B6DB0E4E-F5D7-41BD-96AC-FA55D8C3805E}" type="slidenum">
              <a:rPr lang="fi-FI" smtClean="0"/>
              <a:t>‹#›</a:t>
            </a:fld>
            <a:endParaRPr lang="fi-FI"/>
          </a:p>
        </p:txBody>
      </p:sp>
      <p:sp>
        <p:nvSpPr>
          <p:cNvPr id="8" name="Otsikko 1"/>
          <p:cNvSpPr>
            <a:spLocks noGrp="1"/>
          </p:cNvSpPr>
          <p:nvPr>
            <p:ph type="title" hasCustomPrompt="1"/>
          </p:nvPr>
        </p:nvSpPr>
        <p:spPr>
          <a:xfrm>
            <a:off x="838200" y="1423359"/>
            <a:ext cx="9737785" cy="1915065"/>
          </a:xfrm>
          <a:prstGeom prst="rect">
            <a:avLst/>
          </a:prstGeom>
        </p:spPr>
        <p:txBody>
          <a:bodyPr>
            <a:normAutofit/>
          </a:bodyPr>
          <a:lstStyle>
            <a:lvl1pPr algn="l">
              <a:defRPr sz="3600" b="0" baseline="0">
                <a:solidFill>
                  <a:schemeClr val="tx1">
                    <a:lumMod val="85000"/>
                    <a:lumOff val="15000"/>
                  </a:schemeClr>
                </a:solidFill>
                <a:latin typeface="+mj-lt"/>
              </a:defRPr>
            </a:lvl1pPr>
          </a:lstStyle>
          <a:p>
            <a:r>
              <a:rPr lang="fi-FI" dirty="0"/>
              <a:t>”Tutkimuksen pääviesti kiteytetysti. 75 % yrittäjistä kokee </a:t>
            </a:r>
            <a:r>
              <a:rPr lang="fi-FI" dirty="0" err="1"/>
              <a:t>digitalisaatiossa</a:t>
            </a:r>
            <a:r>
              <a:rPr lang="fi-FI" dirty="0"/>
              <a:t> onnistumisen </a:t>
            </a:r>
            <a:br>
              <a:rPr lang="fi-FI" dirty="0"/>
            </a:br>
            <a:r>
              <a:rPr lang="fi-FI" dirty="0"/>
              <a:t>tärkeäksi yrityksensä tulevaisuudelle”</a:t>
            </a:r>
          </a:p>
        </p:txBody>
      </p:sp>
      <p:sp>
        <p:nvSpPr>
          <p:cNvPr id="13" name="Tekstin paikkamerkki 12"/>
          <p:cNvSpPr>
            <a:spLocks noGrp="1"/>
          </p:cNvSpPr>
          <p:nvPr>
            <p:ph type="body" sz="quarter" idx="13" hasCustomPrompt="1"/>
          </p:nvPr>
        </p:nvSpPr>
        <p:spPr>
          <a:xfrm>
            <a:off x="838201" y="3726437"/>
            <a:ext cx="3669856" cy="309115"/>
          </a:xfrm>
          <a:prstGeom prst="rect">
            <a:avLst/>
          </a:prstGeom>
        </p:spPr>
        <p:txBody>
          <a:bodyPr/>
          <a:lstStyle>
            <a:lvl1pPr marL="0" indent="0" algn="l">
              <a:lnSpc>
                <a:spcPts val="1700"/>
              </a:lnSpc>
              <a:buNone/>
              <a:defRPr sz="1800" b="1" baseline="0">
                <a:solidFill>
                  <a:schemeClr val="tx1">
                    <a:lumMod val="85000"/>
                    <a:lumOff val="15000"/>
                  </a:schemeClr>
                </a:solidFill>
                <a:latin typeface="+mn-lt"/>
              </a:defRPr>
            </a:lvl1pPr>
          </a:lstStyle>
          <a:p>
            <a:pPr lvl="0"/>
            <a:r>
              <a:rPr lang="fi-FI" dirty="0"/>
              <a:t>LISÄTIETOJA</a:t>
            </a:r>
          </a:p>
        </p:txBody>
      </p:sp>
      <p:sp>
        <p:nvSpPr>
          <p:cNvPr id="14" name="Tekstin paikkamerkki 12"/>
          <p:cNvSpPr>
            <a:spLocks noGrp="1"/>
          </p:cNvSpPr>
          <p:nvPr>
            <p:ph type="body" sz="quarter" idx="14" hasCustomPrompt="1"/>
          </p:nvPr>
        </p:nvSpPr>
        <p:spPr>
          <a:xfrm>
            <a:off x="838200" y="4161281"/>
            <a:ext cx="3669856" cy="1568960"/>
          </a:xfrm>
          <a:prstGeom prst="rect">
            <a:avLst/>
          </a:prstGeom>
        </p:spPr>
        <p:txBody>
          <a:bodyPr/>
          <a:lstStyle>
            <a:lvl1pPr marL="0" indent="0" algn="l">
              <a:lnSpc>
                <a:spcPts val="1500"/>
              </a:lnSpc>
              <a:buNone/>
              <a:defRPr sz="1800" baseline="0">
                <a:solidFill>
                  <a:schemeClr val="tx1">
                    <a:lumMod val="85000"/>
                    <a:lumOff val="15000"/>
                  </a:schemeClr>
                </a:solidFill>
                <a:latin typeface="+mj-lt"/>
              </a:defRPr>
            </a:lvl1pPr>
          </a:lstStyle>
          <a:p>
            <a:pPr lvl="0"/>
            <a:r>
              <a:rPr lang="fi-FI" dirty="0"/>
              <a:t>Yhteystiedot</a:t>
            </a:r>
          </a:p>
        </p:txBody>
      </p:sp>
    </p:spTree>
    <p:extLst>
      <p:ext uri="{BB962C8B-B14F-4D97-AF65-F5344CB8AC3E}">
        <p14:creationId xmlns:p14="http://schemas.microsoft.com/office/powerpoint/2010/main" val="13881443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EF32CEAC-D6AE-438D-BDBA-75A00007A435}" type="datetime1">
              <a:rPr lang="fi-FI" smtClean="0"/>
              <a:t>26.5.2021</a:t>
            </a:fld>
            <a:endParaRPr lang="fi-FI"/>
          </a:p>
        </p:txBody>
      </p:sp>
      <p:sp>
        <p:nvSpPr>
          <p:cNvPr id="3" name="Alatunnisteen paikkamerkki 2"/>
          <p:cNvSpPr>
            <a:spLocks noGrp="1"/>
          </p:cNvSpPr>
          <p:nvPr>
            <p:ph type="ftr" sz="quarter" idx="11"/>
          </p:nvPr>
        </p:nvSpPr>
        <p:spPr/>
        <p:txBody>
          <a:bodyPr/>
          <a:lstStyle/>
          <a:p>
            <a:r>
              <a:rPr lang="fi-FI"/>
              <a:t>18260 Suomen Kennelliiton jäsentutkimus / pk &amp; jra</a:t>
            </a:r>
          </a:p>
        </p:txBody>
      </p:sp>
      <p:sp>
        <p:nvSpPr>
          <p:cNvPr id="4" name="Dian numeron paikkamerkki 3"/>
          <p:cNvSpPr>
            <a:spLocks noGrp="1"/>
          </p:cNvSpPr>
          <p:nvPr>
            <p:ph type="sldNum" sz="quarter" idx="12"/>
          </p:nvPr>
        </p:nvSpPr>
        <p:spPr/>
        <p:txBody>
          <a:bodyPr/>
          <a:lstStyle/>
          <a:p>
            <a:fld id="{B6DB0E4E-F5D7-41BD-96AC-FA55D8C3805E}" type="slidenum">
              <a:rPr lang="fi-FI" smtClean="0"/>
              <a:t>‹#›</a:t>
            </a:fld>
            <a:endParaRPr lang="fi-FI"/>
          </a:p>
        </p:txBody>
      </p:sp>
    </p:spTree>
    <p:extLst>
      <p:ext uri="{BB962C8B-B14F-4D97-AF65-F5344CB8AC3E}">
        <p14:creationId xmlns:p14="http://schemas.microsoft.com/office/powerpoint/2010/main" val="9838823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iite_Erillistutkimus">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fld id="{525F3F54-A9E7-44BD-A9B6-E68E90A6D86F}" type="datetime1">
              <a:rPr lang="fi-FI" smtClean="0"/>
              <a:t>26.5.2021</a:t>
            </a:fld>
            <a:endParaRPr lang="fi-FI"/>
          </a:p>
        </p:txBody>
      </p:sp>
      <p:sp>
        <p:nvSpPr>
          <p:cNvPr id="5" name="Alatunnisteen paikkamerkki 4"/>
          <p:cNvSpPr>
            <a:spLocks noGrp="1"/>
          </p:cNvSpPr>
          <p:nvPr>
            <p:ph type="ftr" sz="quarter" idx="11"/>
          </p:nvPr>
        </p:nvSpPr>
        <p:spPr/>
        <p:txBody>
          <a:bodyPr/>
          <a:lstStyle/>
          <a:p>
            <a:r>
              <a:rPr lang="fi-FI"/>
              <a:t>18260 Suomen Kennelliiton jäsentutkimus / pk &amp; jra</a:t>
            </a:r>
          </a:p>
        </p:txBody>
      </p:sp>
      <p:sp>
        <p:nvSpPr>
          <p:cNvPr id="6" name="Dian numeron paikkamerkki 5"/>
          <p:cNvSpPr>
            <a:spLocks noGrp="1"/>
          </p:cNvSpPr>
          <p:nvPr>
            <p:ph type="sldNum" sz="quarter" idx="12"/>
          </p:nvPr>
        </p:nvSpPr>
        <p:spPr/>
        <p:txBody>
          <a:bodyPr/>
          <a:lstStyle/>
          <a:p>
            <a:fld id="{B6DB0E4E-F5D7-41BD-96AC-FA55D8C3805E}" type="slidenum">
              <a:rPr lang="fi-FI" smtClean="0"/>
              <a:t>‹#›</a:t>
            </a:fld>
            <a:endParaRPr lang="fi-FI"/>
          </a:p>
        </p:txBody>
      </p:sp>
      <p:pic>
        <p:nvPicPr>
          <p:cNvPr id="7" name="Kuva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31118" y="3633216"/>
            <a:ext cx="4560882" cy="3224784"/>
          </a:xfrm>
          <a:prstGeom prst="rect">
            <a:avLst/>
          </a:prstGeom>
          <a:ln>
            <a:noFill/>
          </a:ln>
        </p:spPr>
      </p:pic>
      <p:sp>
        <p:nvSpPr>
          <p:cNvPr id="2" name="Tekstiruutu 1"/>
          <p:cNvSpPr txBox="1"/>
          <p:nvPr userDrawn="1"/>
        </p:nvSpPr>
        <p:spPr>
          <a:xfrm>
            <a:off x="653136" y="582697"/>
            <a:ext cx="11033765" cy="523220"/>
          </a:xfrm>
          <a:prstGeom prst="rect">
            <a:avLst/>
          </a:prstGeom>
          <a:noFill/>
        </p:spPr>
        <p:txBody>
          <a:bodyPr wrap="square" rtlCol="0">
            <a:spAutoFit/>
          </a:bodyPr>
          <a:lstStyle/>
          <a:p>
            <a:r>
              <a:rPr lang="fi-FI" sz="2800" b="0" kern="1200" dirty="0">
                <a:solidFill>
                  <a:schemeClr val="tx1">
                    <a:lumMod val="85000"/>
                    <a:lumOff val="15000"/>
                  </a:schemeClr>
                </a:solidFill>
                <a:effectLst/>
                <a:latin typeface="+mj-lt"/>
                <a:ea typeface="+mn-ea"/>
                <a:cs typeface="+mn-cs"/>
              </a:rPr>
              <a:t>Laadunvarmistus Taloustutkimuksessa </a:t>
            </a:r>
          </a:p>
        </p:txBody>
      </p:sp>
      <p:sp>
        <p:nvSpPr>
          <p:cNvPr id="10" name="Tekstiruutu 9"/>
          <p:cNvSpPr txBox="1"/>
          <p:nvPr userDrawn="1"/>
        </p:nvSpPr>
        <p:spPr>
          <a:xfrm>
            <a:off x="2177143" y="1234702"/>
            <a:ext cx="6945086" cy="1938992"/>
          </a:xfrm>
          <a:prstGeom prst="rect">
            <a:avLst/>
          </a:prstGeom>
          <a:noFill/>
        </p:spPr>
        <p:txBody>
          <a:bodyPr wrap="square" rtlCol="0">
            <a:spAutoFit/>
          </a:bodyPr>
          <a:lstStyle/>
          <a:p>
            <a:pPr marL="285750" lvl="0" indent="-285750">
              <a:buClr>
                <a:srgbClr val="C00000"/>
              </a:buClr>
              <a:buFont typeface="Wingdings" panose="05000000000000000000" pitchFamily="2" charset="2"/>
              <a:buChar char="§"/>
            </a:pPr>
            <a:r>
              <a:rPr lang="fi-FI" sz="1200" kern="1200" dirty="0">
                <a:solidFill>
                  <a:schemeClr val="tx1">
                    <a:lumMod val="85000"/>
                    <a:lumOff val="15000"/>
                  </a:schemeClr>
                </a:solidFill>
                <a:effectLst/>
                <a:latin typeface="+mj-lt"/>
                <a:ea typeface="+mn-ea"/>
                <a:cs typeface="+mn-cs"/>
              </a:rPr>
              <a:t>SGS </a:t>
            </a:r>
            <a:r>
              <a:rPr lang="fi-FI" sz="1200" kern="1200" dirty="0" err="1">
                <a:solidFill>
                  <a:schemeClr val="tx1">
                    <a:lumMod val="85000"/>
                    <a:lumOff val="15000"/>
                  </a:schemeClr>
                </a:solidFill>
                <a:effectLst/>
                <a:latin typeface="+mj-lt"/>
                <a:ea typeface="+mn-ea"/>
                <a:cs typeface="+mn-cs"/>
              </a:rPr>
              <a:t>Fimko</a:t>
            </a:r>
            <a:r>
              <a:rPr lang="fi-FI" sz="1200" kern="1200" dirty="0">
                <a:solidFill>
                  <a:schemeClr val="tx1">
                    <a:lumMod val="85000"/>
                    <a:lumOff val="15000"/>
                  </a:schemeClr>
                </a:solidFill>
                <a:effectLst/>
                <a:latin typeface="+mj-lt"/>
                <a:ea typeface="+mn-ea"/>
                <a:cs typeface="+mn-cs"/>
              </a:rPr>
              <a:t> on myöntänyt Taloustutkimukselle ISO 20252 -toimialasertifikaatin, ja tämän projektin kaikki vaiheet on toteutettu tämän standardin sekä Suomen lakien mukaisesti. </a:t>
            </a:r>
            <a:br>
              <a:rPr lang="fi-FI" sz="1200" kern="1200" dirty="0">
                <a:solidFill>
                  <a:schemeClr val="tx1">
                    <a:lumMod val="85000"/>
                    <a:lumOff val="15000"/>
                  </a:schemeClr>
                </a:solidFill>
                <a:effectLst/>
                <a:latin typeface="+mj-lt"/>
                <a:ea typeface="+mn-ea"/>
                <a:cs typeface="+mn-cs"/>
              </a:rPr>
            </a:br>
            <a:endParaRPr lang="fi-FI" sz="1200" kern="1200" dirty="0">
              <a:solidFill>
                <a:schemeClr val="tx1">
                  <a:lumMod val="85000"/>
                  <a:lumOff val="15000"/>
                </a:schemeClr>
              </a:solidFill>
              <a:effectLst/>
              <a:latin typeface="+mj-lt"/>
              <a:ea typeface="+mn-ea"/>
              <a:cs typeface="+mn-cs"/>
            </a:endParaRPr>
          </a:p>
          <a:p>
            <a:pPr marL="285750" lvl="0" indent="-285750">
              <a:buClr>
                <a:srgbClr val="C00000"/>
              </a:buClr>
              <a:buFont typeface="Wingdings" panose="05000000000000000000" pitchFamily="2" charset="2"/>
              <a:buChar char="§"/>
            </a:pPr>
            <a:r>
              <a:rPr lang="fi-FI" sz="1200" kern="1200" dirty="0">
                <a:solidFill>
                  <a:schemeClr val="tx1">
                    <a:lumMod val="85000"/>
                    <a:lumOff val="15000"/>
                  </a:schemeClr>
                </a:solidFill>
                <a:effectLst/>
                <a:latin typeface="+mj-lt"/>
                <a:ea typeface="+mn-ea"/>
                <a:cs typeface="+mn-cs"/>
              </a:rPr>
              <a:t>Taloustutkimus käsittelee aina kaikkia tutkimuksiin liittyviä, sekä asiakkailta saatuja että tutkimuksen yhteydessä syntyneitä, tietoja ehdottoman luottamuksellisina. </a:t>
            </a:r>
            <a:br>
              <a:rPr lang="fi-FI" sz="1200" kern="1200" dirty="0">
                <a:solidFill>
                  <a:schemeClr val="tx1">
                    <a:lumMod val="85000"/>
                    <a:lumOff val="15000"/>
                  </a:schemeClr>
                </a:solidFill>
                <a:effectLst/>
                <a:latin typeface="+mj-lt"/>
                <a:ea typeface="+mn-ea"/>
                <a:cs typeface="+mn-cs"/>
              </a:rPr>
            </a:br>
            <a:endParaRPr lang="fi-FI" sz="1200" kern="1200" dirty="0">
              <a:solidFill>
                <a:schemeClr val="tx1">
                  <a:lumMod val="85000"/>
                  <a:lumOff val="15000"/>
                </a:schemeClr>
              </a:solidFill>
              <a:effectLst/>
              <a:latin typeface="+mj-lt"/>
              <a:ea typeface="+mn-ea"/>
              <a:cs typeface="+mn-cs"/>
            </a:endParaRPr>
          </a:p>
          <a:p>
            <a:pPr marL="285750" lvl="0" indent="-285750">
              <a:buClr>
                <a:srgbClr val="C00000"/>
              </a:buClr>
              <a:buFont typeface="Wingdings" panose="05000000000000000000" pitchFamily="2" charset="2"/>
              <a:buChar char="§"/>
            </a:pPr>
            <a:r>
              <a:rPr lang="fi-FI" sz="1200" kern="1200" dirty="0">
                <a:solidFill>
                  <a:schemeClr val="tx1">
                    <a:lumMod val="85000"/>
                    <a:lumOff val="15000"/>
                  </a:schemeClr>
                </a:solidFill>
                <a:effectLst/>
                <a:latin typeface="+mj-lt"/>
                <a:ea typeface="+mn-ea"/>
                <a:cs typeface="+mn-cs"/>
              </a:rPr>
              <a:t>Taloustutkimus on sitoutunut noudattamaan </a:t>
            </a:r>
            <a:r>
              <a:rPr lang="fi-FI" sz="1200" kern="1200" dirty="0" err="1">
                <a:solidFill>
                  <a:schemeClr val="tx1">
                    <a:lumMod val="85000"/>
                    <a:lumOff val="15000"/>
                  </a:schemeClr>
                </a:solidFill>
                <a:effectLst/>
                <a:latin typeface="+mj-lt"/>
                <a:ea typeface="+mn-ea"/>
                <a:cs typeface="+mn-cs"/>
              </a:rPr>
              <a:t>ESOMARin</a:t>
            </a:r>
            <a:r>
              <a:rPr lang="fi-FI" sz="1200" kern="1200" dirty="0">
                <a:solidFill>
                  <a:schemeClr val="tx1">
                    <a:lumMod val="85000"/>
                    <a:lumOff val="15000"/>
                  </a:schemeClr>
                </a:solidFill>
                <a:effectLst/>
                <a:latin typeface="+mj-lt"/>
                <a:ea typeface="+mn-ea"/>
                <a:cs typeface="+mn-cs"/>
              </a:rPr>
              <a:t> ja Kansainvälisen Kauppakamarin yhdessä julkaisemia tutkimusalan kansainvälisiä perussääntöjä.</a:t>
            </a:r>
            <a:br>
              <a:rPr lang="fi-FI" sz="1200" kern="1200" dirty="0">
                <a:solidFill>
                  <a:schemeClr val="tx1">
                    <a:lumMod val="85000"/>
                    <a:lumOff val="15000"/>
                  </a:schemeClr>
                </a:solidFill>
                <a:effectLst/>
                <a:latin typeface="+mj-lt"/>
                <a:ea typeface="+mn-ea"/>
                <a:cs typeface="+mn-cs"/>
              </a:rPr>
            </a:br>
            <a:endParaRPr lang="fi-FI" sz="1200" kern="1200" dirty="0">
              <a:solidFill>
                <a:schemeClr val="tx1">
                  <a:lumMod val="85000"/>
                  <a:lumOff val="15000"/>
                </a:schemeClr>
              </a:solidFill>
              <a:effectLst/>
              <a:latin typeface="+mj-lt"/>
              <a:ea typeface="+mn-ea"/>
              <a:cs typeface="+mn-cs"/>
            </a:endParaRPr>
          </a:p>
          <a:p>
            <a:pPr marL="285750" lvl="0" indent="-285750">
              <a:buClr>
                <a:srgbClr val="C00000"/>
              </a:buClr>
              <a:buFont typeface="Wingdings" panose="05000000000000000000" pitchFamily="2" charset="2"/>
              <a:buChar char="§"/>
            </a:pPr>
            <a:r>
              <a:rPr lang="fi-FI" sz="1200" kern="1200" dirty="0">
                <a:solidFill>
                  <a:schemeClr val="tx1">
                    <a:lumMod val="85000"/>
                    <a:lumOff val="15000"/>
                  </a:schemeClr>
                </a:solidFill>
                <a:effectLst/>
                <a:latin typeface="+mj-lt"/>
                <a:ea typeface="+mn-ea"/>
                <a:cs typeface="+mn-cs"/>
              </a:rPr>
              <a:t>Taloustutkimus ei ole käyttänyt alihankkijoita tässä tutkimuksessa.</a:t>
            </a:r>
          </a:p>
        </p:txBody>
      </p:sp>
      <p:sp>
        <p:nvSpPr>
          <p:cNvPr id="11" name="Tekstiruutu 10"/>
          <p:cNvSpPr txBox="1"/>
          <p:nvPr userDrawn="1"/>
        </p:nvSpPr>
        <p:spPr>
          <a:xfrm>
            <a:off x="653136" y="3333149"/>
            <a:ext cx="11335664" cy="523220"/>
          </a:xfrm>
          <a:prstGeom prst="rect">
            <a:avLst/>
          </a:prstGeom>
          <a:noFill/>
        </p:spPr>
        <p:txBody>
          <a:bodyPr wrap="square" rtlCol="0">
            <a:spAutoFit/>
          </a:bodyPr>
          <a:lstStyle/>
          <a:p>
            <a:r>
              <a:rPr lang="fi-FI" sz="2800" b="0" kern="1200" dirty="0">
                <a:solidFill>
                  <a:schemeClr val="tx1">
                    <a:lumMod val="85000"/>
                    <a:lumOff val="15000"/>
                  </a:schemeClr>
                </a:solidFill>
                <a:effectLst/>
                <a:latin typeface="+mj-lt"/>
                <a:ea typeface="+mn-ea"/>
                <a:cs typeface="+mn-cs"/>
              </a:rPr>
              <a:t>Erillistutkimuksen tulosten julkaiseminen ja edelleen luovuttaminen</a:t>
            </a:r>
          </a:p>
        </p:txBody>
      </p:sp>
      <p:sp>
        <p:nvSpPr>
          <p:cNvPr id="12" name="Tekstiruutu 11"/>
          <p:cNvSpPr txBox="1"/>
          <p:nvPr userDrawn="1"/>
        </p:nvSpPr>
        <p:spPr>
          <a:xfrm>
            <a:off x="2177143" y="3929978"/>
            <a:ext cx="7866744" cy="2123658"/>
          </a:xfrm>
          <a:prstGeom prst="rect">
            <a:avLst/>
          </a:prstGeom>
          <a:noFill/>
        </p:spPr>
        <p:txBody>
          <a:bodyPr wrap="square" rtlCol="0">
            <a:spAutoFit/>
          </a:bodyPr>
          <a:lstStyle/>
          <a:p>
            <a:pPr marL="285750" lvl="0" indent="-285750">
              <a:buClr>
                <a:srgbClr val="C00000"/>
              </a:buClr>
              <a:buFont typeface="Wingdings" panose="05000000000000000000" pitchFamily="2" charset="2"/>
              <a:buChar char="§"/>
            </a:pPr>
            <a:r>
              <a:rPr lang="fi-FI" sz="1200" kern="1200" dirty="0">
                <a:solidFill>
                  <a:schemeClr val="tx1">
                    <a:lumMod val="85000"/>
                    <a:lumOff val="15000"/>
                  </a:schemeClr>
                </a:solidFill>
                <a:effectLst/>
                <a:latin typeface="+mj-lt"/>
                <a:ea typeface="+mn-ea"/>
                <a:cs typeface="+mn-cs"/>
              </a:rPr>
              <a:t>Tutkimuksen tilaaja voi julkistaa tilaamansa tutkimuksen tuloksia, kunhan julkaistut tulokset eivät ole harhaanjohtavia.</a:t>
            </a:r>
            <a:br>
              <a:rPr lang="fi-FI" sz="1200" kern="1200" dirty="0">
                <a:solidFill>
                  <a:schemeClr val="tx1">
                    <a:lumMod val="85000"/>
                    <a:lumOff val="15000"/>
                  </a:schemeClr>
                </a:solidFill>
                <a:effectLst/>
                <a:latin typeface="+mj-lt"/>
                <a:ea typeface="+mn-ea"/>
                <a:cs typeface="+mn-cs"/>
              </a:rPr>
            </a:br>
            <a:endParaRPr lang="fi-FI" sz="1200" kern="1200" dirty="0">
              <a:solidFill>
                <a:schemeClr val="tx1">
                  <a:lumMod val="85000"/>
                  <a:lumOff val="15000"/>
                </a:schemeClr>
              </a:solidFill>
              <a:effectLst/>
              <a:latin typeface="+mj-lt"/>
              <a:ea typeface="+mn-ea"/>
              <a:cs typeface="+mn-cs"/>
            </a:endParaRPr>
          </a:p>
          <a:p>
            <a:pPr marL="285750" lvl="0" indent="-285750">
              <a:buClr>
                <a:srgbClr val="C00000"/>
              </a:buClr>
              <a:buFont typeface="Wingdings" panose="05000000000000000000" pitchFamily="2" charset="2"/>
              <a:buChar char="§"/>
            </a:pPr>
            <a:r>
              <a:rPr lang="fi-FI" sz="1200" kern="1200" dirty="0">
                <a:solidFill>
                  <a:schemeClr val="tx1">
                    <a:lumMod val="85000"/>
                    <a:lumOff val="15000"/>
                  </a:schemeClr>
                </a:solidFill>
                <a:effectLst/>
                <a:latin typeface="+mj-lt"/>
                <a:ea typeface="+mn-ea"/>
                <a:cs typeface="+mn-cs"/>
              </a:rPr>
              <a:t>Kun tutkimustuloksia julkaistaan, tulee selvästi erottaa tulokset ja niiden tulkinta. </a:t>
            </a:r>
            <a:br>
              <a:rPr lang="fi-FI" sz="1200" kern="1200" dirty="0">
                <a:solidFill>
                  <a:schemeClr val="tx1">
                    <a:lumMod val="85000"/>
                    <a:lumOff val="15000"/>
                  </a:schemeClr>
                </a:solidFill>
                <a:effectLst/>
                <a:latin typeface="+mj-lt"/>
                <a:ea typeface="+mn-ea"/>
                <a:cs typeface="+mn-cs"/>
              </a:rPr>
            </a:br>
            <a:endParaRPr lang="fi-FI" sz="1200" kern="1200" dirty="0">
              <a:solidFill>
                <a:schemeClr val="tx1">
                  <a:lumMod val="85000"/>
                  <a:lumOff val="15000"/>
                </a:schemeClr>
              </a:solidFill>
              <a:effectLst/>
              <a:latin typeface="+mj-lt"/>
              <a:ea typeface="+mn-ea"/>
              <a:cs typeface="+mn-cs"/>
            </a:endParaRPr>
          </a:p>
          <a:p>
            <a:pPr marL="285750" lvl="0" indent="-285750">
              <a:buClr>
                <a:srgbClr val="C00000"/>
              </a:buClr>
              <a:buFont typeface="Wingdings" panose="05000000000000000000" pitchFamily="2" charset="2"/>
              <a:buChar char="§"/>
            </a:pPr>
            <a:r>
              <a:rPr lang="fi-FI" sz="1200" kern="1200" dirty="0">
                <a:solidFill>
                  <a:schemeClr val="tx1">
                    <a:lumMod val="85000"/>
                    <a:lumOff val="15000"/>
                  </a:schemeClr>
                </a:solidFill>
                <a:effectLst/>
                <a:latin typeface="+mj-lt"/>
                <a:ea typeface="+mn-ea"/>
                <a:cs typeface="+mn-cs"/>
              </a:rPr>
              <a:t>Julkistamisen yhteydessä on aina mainittava tutkimuksen nimi, toteutusaika ja tutkimuksen tekijä, Taloustutkimus Oy.</a:t>
            </a:r>
            <a:br>
              <a:rPr lang="fi-FI" sz="1200" kern="1200" dirty="0">
                <a:solidFill>
                  <a:schemeClr val="tx1">
                    <a:lumMod val="85000"/>
                    <a:lumOff val="15000"/>
                  </a:schemeClr>
                </a:solidFill>
                <a:effectLst/>
                <a:latin typeface="+mj-lt"/>
                <a:ea typeface="+mn-ea"/>
                <a:cs typeface="+mn-cs"/>
              </a:rPr>
            </a:br>
            <a:endParaRPr lang="fi-FI" sz="1200" kern="1200" dirty="0">
              <a:solidFill>
                <a:schemeClr val="tx1">
                  <a:lumMod val="85000"/>
                  <a:lumOff val="15000"/>
                </a:schemeClr>
              </a:solidFill>
              <a:effectLst/>
              <a:latin typeface="+mj-lt"/>
              <a:ea typeface="+mn-ea"/>
              <a:cs typeface="+mn-cs"/>
            </a:endParaRPr>
          </a:p>
          <a:p>
            <a:pPr marL="285750" lvl="0" indent="-285750">
              <a:buClr>
                <a:srgbClr val="C00000"/>
              </a:buClr>
              <a:buFont typeface="Wingdings" panose="05000000000000000000" pitchFamily="2" charset="2"/>
              <a:buChar char="§"/>
            </a:pPr>
            <a:r>
              <a:rPr lang="fi-FI" sz="1200" kern="1200" dirty="0">
                <a:solidFill>
                  <a:schemeClr val="tx1">
                    <a:lumMod val="85000"/>
                    <a:lumOff val="15000"/>
                  </a:schemeClr>
                </a:solidFill>
                <a:effectLst/>
                <a:latin typeface="+mj-lt"/>
                <a:ea typeface="+mn-ea"/>
                <a:cs typeface="+mn-cs"/>
              </a:rPr>
              <a:t>Toivomme, että lähetätte suunnittelemanne julkaisun (lehtiartikkeli, verkossa julkaistavat tiedot ym.) Taloustutkimus Oy:hyn tarkastettavaksi ennen julkaisemista. Lisäksi toivomme, että toimitatte meille tiedon siitä, missä ja milloin asia julkaistaan, jotta voimme vastata meille mahdollisesti tuleviin kyselyihin.</a:t>
            </a:r>
            <a:br>
              <a:rPr lang="fi-FI" sz="1200" kern="1200" dirty="0">
                <a:solidFill>
                  <a:schemeClr val="tx1">
                    <a:lumMod val="85000"/>
                    <a:lumOff val="15000"/>
                  </a:schemeClr>
                </a:solidFill>
                <a:effectLst/>
                <a:latin typeface="+mj-lt"/>
                <a:ea typeface="+mn-ea"/>
                <a:cs typeface="+mn-cs"/>
              </a:rPr>
            </a:br>
            <a:endParaRPr lang="fi-FI" sz="1200" kern="1200" dirty="0">
              <a:solidFill>
                <a:schemeClr val="tx1">
                  <a:lumMod val="85000"/>
                  <a:lumOff val="15000"/>
                </a:schemeClr>
              </a:solidFill>
              <a:effectLst/>
              <a:latin typeface="+mj-lt"/>
              <a:ea typeface="+mn-ea"/>
              <a:cs typeface="+mn-cs"/>
            </a:endParaRPr>
          </a:p>
          <a:p>
            <a:pPr marL="285750" lvl="0" indent="-285750">
              <a:buClr>
                <a:srgbClr val="C00000"/>
              </a:buClr>
              <a:buFont typeface="Wingdings" panose="05000000000000000000" pitchFamily="2" charset="2"/>
              <a:buChar char="§"/>
            </a:pPr>
            <a:r>
              <a:rPr lang="fi-FI" sz="1200" kern="1200" dirty="0">
                <a:solidFill>
                  <a:schemeClr val="tx1">
                    <a:lumMod val="85000"/>
                    <a:lumOff val="15000"/>
                  </a:schemeClr>
                </a:solidFill>
                <a:effectLst/>
                <a:latin typeface="+mj-lt"/>
                <a:ea typeface="+mn-ea"/>
                <a:cs typeface="+mn-cs"/>
              </a:rPr>
              <a:t>Olemme mielellämme avuksi viestinnässänne.</a:t>
            </a:r>
          </a:p>
        </p:txBody>
      </p:sp>
      <p:pic>
        <p:nvPicPr>
          <p:cNvPr id="13" name="Kuva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0787" y="4429987"/>
            <a:ext cx="4386377" cy="2422753"/>
          </a:xfrm>
          <a:prstGeom prst="rect">
            <a:avLst/>
          </a:prstGeom>
        </p:spPr>
      </p:pic>
    </p:spTree>
    <p:extLst>
      <p:ext uri="{BB962C8B-B14F-4D97-AF65-F5344CB8AC3E}">
        <p14:creationId xmlns:p14="http://schemas.microsoft.com/office/powerpoint/2010/main" val="34655901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iite_Yhteistutkimukset">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fld id="{E931A483-41FF-40C9-A26C-2BA6A5FD988A}" type="datetime1">
              <a:rPr lang="fi-FI" smtClean="0"/>
              <a:t>26.5.2021</a:t>
            </a:fld>
            <a:endParaRPr lang="fi-FI"/>
          </a:p>
        </p:txBody>
      </p:sp>
      <p:sp>
        <p:nvSpPr>
          <p:cNvPr id="5" name="Alatunnisteen paikkamerkki 4"/>
          <p:cNvSpPr>
            <a:spLocks noGrp="1"/>
          </p:cNvSpPr>
          <p:nvPr>
            <p:ph type="ftr" sz="quarter" idx="11"/>
          </p:nvPr>
        </p:nvSpPr>
        <p:spPr/>
        <p:txBody>
          <a:bodyPr/>
          <a:lstStyle/>
          <a:p>
            <a:r>
              <a:rPr lang="fi-FI"/>
              <a:t>18260 Suomen Kennelliiton jäsentutkimus / pk &amp; jra</a:t>
            </a:r>
          </a:p>
        </p:txBody>
      </p:sp>
      <p:sp>
        <p:nvSpPr>
          <p:cNvPr id="6" name="Dian numeron paikkamerkki 5"/>
          <p:cNvSpPr>
            <a:spLocks noGrp="1"/>
          </p:cNvSpPr>
          <p:nvPr>
            <p:ph type="sldNum" sz="quarter" idx="12"/>
          </p:nvPr>
        </p:nvSpPr>
        <p:spPr/>
        <p:txBody>
          <a:bodyPr/>
          <a:lstStyle/>
          <a:p>
            <a:fld id="{B6DB0E4E-F5D7-41BD-96AC-FA55D8C3805E}" type="slidenum">
              <a:rPr lang="fi-FI" smtClean="0"/>
              <a:t>‹#›</a:t>
            </a:fld>
            <a:endParaRPr lang="fi-FI"/>
          </a:p>
        </p:txBody>
      </p:sp>
      <p:pic>
        <p:nvPicPr>
          <p:cNvPr id="7" name="Kuva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31118" y="3633216"/>
            <a:ext cx="4560882" cy="3224784"/>
          </a:xfrm>
          <a:prstGeom prst="rect">
            <a:avLst/>
          </a:prstGeom>
          <a:ln>
            <a:noFill/>
          </a:ln>
        </p:spPr>
      </p:pic>
      <p:sp>
        <p:nvSpPr>
          <p:cNvPr id="2" name="Tekstiruutu 1"/>
          <p:cNvSpPr txBox="1"/>
          <p:nvPr userDrawn="1"/>
        </p:nvSpPr>
        <p:spPr>
          <a:xfrm>
            <a:off x="653136" y="582697"/>
            <a:ext cx="11033765" cy="523220"/>
          </a:xfrm>
          <a:prstGeom prst="rect">
            <a:avLst/>
          </a:prstGeom>
          <a:noFill/>
        </p:spPr>
        <p:txBody>
          <a:bodyPr wrap="square" rtlCol="0">
            <a:spAutoFit/>
          </a:bodyPr>
          <a:lstStyle/>
          <a:p>
            <a:r>
              <a:rPr lang="fi-FI" sz="2800" b="0" kern="1200" dirty="0">
                <a:solidFill>
                  <a:schemeClr val="tx1">
                    <a:lumMod val="85000"/>
                    <a:lumOff val="15000"/>
                  </a:schemeClr>
                </a:solidFill>
                <a:effectLst/>
                <a:latin typeface="+mj-lt"/>
                <a:ea typeface="+mn-ea"/>
                <a:cs typeface="+mn-cs"/>
              </a:rPr>
              <a:t>Laadunvarmistus Taloustutkimuksessa </a:t>
            </a:r>
          </a:p>
        </p:txBody>
      </p:sp>
      <p:sp>
        <p:nvSpPr>
          <p:cNvPr id="10" name="Tekstiruutu 9"/>
          <p:cNvSpPr txBox="1"/>
          <p:nvPr userDrawn="1"/>
        </p:nvSpPr>
        <p:spPr>
          <a:xfrm>
            <a:off x="2177143" y="1234702"/>
            <a:ext cx="6945086" cy="1938992"/>
          </a:xfrm>
          <a:prstGeom prst="rect">
            <a:avLst/>
          </a:prstGeom>
          <a:noFill/>
        </p:spPr>
        <p:txBody>
          <a:bodyPr wrap="square" rtlCol="0">
            <a:spAutoFit/>
          </a:bodyPr>
          <a:lstStyle/>
          <a:p>
            <a:pPr marL="285750" lvl="0" indent="-285750">
              <a:buClr>
                <a:srgbClr val="C00000"/>
              </a:buClr>
              <a:buFont typeface="Wingdings" panose="05000000000000000000" pitchFamily="2" charset="2"/>
              <a:buChar char="§"/>
            </a:pPr>
            <a:r>
              <a:rPr lang="fi-FI" sz="1200" kern="1200" dirty="0">
                <a:solidFill>
                  <a:schemeClr val="tx1">
                    <a:lumMod val="85000"/>
                    <a:lumOff val="15000"/>
                  </a:schemeClr>
                </a:solidFill>
                <a:effectLst/>
                <a:latin typeface="+mj-lt"/>
                <a:ea typeface="+mn-ea"/>
                <a:cs typeface="+mn-cs"/>
              </a:rPr>
              <a:t>SGS </a:t>
            </a:r>
            <a:r>
              <a:rPr lang="fi-FI" sz="1200" kern="1200" dirty="0" err="1">
                <a:solidFill>
                  <a:schemeClr val="tx1">
                    <a:lumMod val="85000"/>
                    <a:lumOff val="15000"/>
                  </a:schemeClr>
                </a:solidFill>
                <a:effectLst/>
                <a:latin typeface="+mj-lt"/>
                <a:ea typeface="+mn-ea"/>
                <a:cs typeface="+mn-cs"/>
              </a:rPr>
              <a:t>Fimko</a:t>
            </a:r>
            <a:r>
              <a:rPr lang="fi-FI" sz="1200" kern="1200" dirty="0">
                <a:solidFill>
                  <a:schemeClr val="tx1">
                    <a:lumMod val="85000"/>
                    <a:lumOff val="15000"/>
                  </a:schemeClr>
                </a:solidFill>
                <a:effectLst/>
                <a:latin typeface="+mj-lt"/>
                <a:ea typeface="+mn-ea"/>
                <a:cs typeface="+mn-cs"/>
              </a:rPr>
              <a:t> on myöntänyt Taloustutkimukselle ISO 20252 -toimialasertifikaatin, ja tämän projektin kaikki vaiheet on toteutettu tämän standardin sekä Suomen lakien mukaisesti. </a:t>
            </a:r>
            <a:br>
              <a:rPr lang="fi-FI" sz="1200" kern="1200" dirty="0">
                <a:solidFill>
                  <a:schemeClr val="tx1">
                    <a:lumMod val="85000"/>
                    <a:lumOff val="15000"/>
                  </a:schemeClr>
                </a:solidFill>
                <a:effectLst/>
                <a:latin typeface="+mj-lt"/>
                <a:ea typeface="+mn-ea"/>
                <a:cs typeface="+mn-cs"/>
              </a:rPr>
            </a:br>
            <a:endParaRPr lang="fi-FI" sz="1200" kern="1200" dirty="0">
              <a:solidFill>
                <a:schemeClr val="tx1">
                  <a:lumMod val="85000"/>
                  <a:lumOff val="15000"/>
                </a:schemeClr>
              </a:solidFill>
              <a:effectLst/>
              <a:latin typeface="+mj-lt"/>
              <a:ea typeface="+mn-ea"/>
              <a:cs typeface="+mn-cs"/>
            </a:endParaRPr>
          </a:p>
          <a:p>
            <a:pPr marL="285750" lvl="0" indent="-285750">
              <a:buClr>
                <a:srgbClr val="C00000"/>
              </a:buClr>
              <a:buFont typeface="Wingdings" panose="05000000000000000000" pitchFamily="2" charset="2"/>
              <a:buChar char="§"/>
            </a:pPr>
            <a:r>
              <a:rPr lang="fi-FI" sz="1200" kern="1200" dirty="0">
                <a:solidFill>
                  <a:schemeClr val="tx1">
                    <a:lumMod val="85000"/>
                    <a:lumOff val="15000"/>
                  </a:schemeClr>
                </a:solidFill>
                <a:effectLst/>
                <a:latin typeface="+mj-lt"/>
                <a:ea typeface="+mn-ea"/>
                <a:cs typeface="+mn-cs"/>
              </a:rPr>
              <a:t>Taloustutkimus käsittelee aina kaikkia tutkimuksiin liittyviä, sekä asiakkailta saatuja että tutkimuksen yhteydessä syntyneitä, tietoja ehdottoman luottamuksellisina. </a:t>
            </a:r>
            <a:br>
              <a:rPr lang="fi-FI" sz="1200" kern="1200" dirty="0">
                <a:solidFill>
                  <a:schemeClr val="tx1">
                    <a:lumMod val="85000"/>
                    <a:lumOff val="15000"/>
                  </a:schemeClr>
                </a:solidFill>
                <a:effectLst/>
                <a:latin typeface="+mj-lt"/>
                <a:ea typeface="+mn-ea"/>
                <a:cs typeface="+mn-cs"/>
              </a:rPr>
            </a:br>
            <a:endParaRPr lang="fi-FI" sz="1200" kern="1200" dirty="0">
              <a:solidFill>
                <a:schemeClr val="tx1">
                  <a:lumMod val="85000"/>
                  <a:lumOff val="15000"/>
                </a:schemeClr>
              </a:solidFill>
              <a:effectLst/>
              <a:latin typeface="+mj-lt"/>
              <a:ea typeface="+mn-ea"/>
              <a:cs typeface="+mn-cs"/>
            </a:endParaRPr>
          </a:p>
          <a:p>
            <a:pPr marL="285750" lvl="0" indent="-285750">
              <a:buClr>
                <a:srgbClr val="C00000"/>
              </a:buClr>
              <a:buFont typeface="Wingdings" panose="05000000000000000000" pitchFamily="2" charset="2"/>
              <a:buChar char="§"/>
            </a:pPr>
            <a:r>
              <a:rPr lang="fi-FI" sz="1200" kern="1200" dirty="0">
                <a:solidFill>
                  <a:schemeClr val="tx1">
                    <a:lumMod val="85000"/>
                    <a:lumOff val="15000"/>
                  </a:schemeClr>
                </a:solidFill>
                <a:effectLst/>
                <a:latin typeface="+mj-lt"/>
                <a:ea typeface="+mn-ea"/>
                <a:cs typeface="+mn-cs"/>
              </a:rPr>
              <a:t>Taloustutkimus on sitoutunut noudattamaan </a:t>
            </a:r>
            <a:r>
              <a:rPr lang="fi-FI" sz="1200" kern="1200" dirty="0" err="1">
                <a:solidFill>
                  <a:schemeClr val="tx1">
                    <a:lumMod val="85000"/>
                    <a:lumOff val="15000"/>
                  </a:schemeClr>
                </a:solidFill>
                <a:effectLst/>
                <a:latin typeface="+mj-lt"/>
                <a:ea typeface="+mn-ea"/>
                <a:cs typeface="+mn-cs"/>
              </a:rPr>
              <a:t>ESOMARin</a:t>
            </a:r>
            <a:r>
              <a:rPr lang="fi-FI" sz="1200" kern="1200" dirty="0">
                <a:solidFill>
                  <a:schemeClr val="tx1">
                    <a:lumMod val="85000"/>
                    <a:lumOff val="15000"/>
                  </a:schemeClr>
                </a:solidFill>
                <a:effectLst/>
                <a:latin typeface="+mj-lt"/>
                <a:ea typeface="+mn-ea"/>
                <a:cs typeface="+mn-cs"/>
              </a:rPr>
              <a:t> ja Kansainvälisen Kauppakamarin yhdessä julkaisemia tutkimusalan kansainvälisiä perussääntöjä.</a:t>
            </a:r>
            <a:br>
              <a:rPr lang="fi-FI" sz="1200" kern="1200" dirty="0">
                <a:solidFill>
                  <a:schemeClr val="tx1">
                    <a:lumMod val="85000"/>
                    <a:lumOff val="15000"/>
                  </a:schemeClr>
                </a:solidFill>
                <a:effectLst/>
                <a:latin typeface="+mj-lt"/>
                <a:ea typeface="+mn-ea"/>
                <a:cs typeface="+mn-cs"/>
              </a:rPr>
            </a:br>
            <a:endParaRPr lang="fi-FI" sz="1200" kern="1200" dirty="0">
              <a:solidFill>
                <a:schemeClr val="tx1">
                  <a:lumMod val="85000"/>
                  <a:lumOff val="15000"/>
                </a:schemeClr>
              </a:solidFill>
              <a:effectLst/>
              <a:latin typeface="+mj-lt"/>
              <a:ea typeface="+mn-ea"/>
              <a:cs typeface="+mn-cs"/>
            </a:endParaRPr>
          </a:p>
          <a:p>
            <a:pPr marL="285750" lvl="0" indent="-285750">
              <a:buClr>
                <a:srgbClr val="C00000"/>
              </a:buClr>
              <a:buFont typeface="Wingdings" panose="05000000000000000000" pitchFamily="2" charset="2"/>
              <a:buChar char="§"/>
            </a:pPr>
            <a:r>
              <a:rPr lang="fi-FI" sz="1200" kern="1200" dirty="0">
                <a:solidFill>
                  <a:schemeClr val="tx1">
                    <a:lumMod val="85000"/>
                    <a:lumOff val="15000"/>
                  </a:schemeClr>
                </a:solidFill>
                <a:effectLst/>
                <a:latin typeface="+mj-lt"/>
                <a:ea typeface="+mn-ea"/>
                <a:cs typeface="+mn-cs"/>
              </a:rPr>
              <a:t>Taloustutkimus ei ole käyttänyt alihankkijoita tässä tutkimuksessa.</a:t>
            </a:r>
          </a:p>
        </p:txBody>
      </p:sp>
      <p:sp>
        <p:nvSpPr>
          <p:cNvPr id="11" name="Tekstiruutu 10"/>
          <p:cNvSpPr txBox="1"/>
          <p:nvPr userDrawn="1"/>
        </p:nvSpPr>
        <p:spPr>
          <a:xfrm>
            <a:off x="653136" y="3333149"/>
            <a:ext cx="11335664" cy="523220"/>
          </a:xfrm>
          <a:prstGeom prst="rect">
            <a:avLst/>
          </a:prstGeom>
          <a:noFill/>
        </p:spPr>
        <p:txBody>
          <a:bodyPr wrap="square" rtlCol="0">
            <a:spAutoFit/>
          </a:bodyPr>
          <a:lstStyle/>
          <a:p>
            <a:r>
              <a:rPr lang="fi-FI" sz="2800" b="0" kern="1200" dirty="0">
                <a:solidFill>
                  <a:schemeClr val="tx1">
                    <a:lumMod val="85000"/>
                    <a:lumOff val="15000"/>
                  </a:schemeClr>
                </a:solidFill>
                <a:effectLst/>
                <a:latin typeface="+mj-lt"/>
                <a:ea typeface="+mn-ea"/>
                <a:cs typeface="+mn-cs"/>
              </a:rPr>
              <a:t>Yhteistutkimuksen tulosten julkaiseminen ja edelleen luovuttaminen</a:t>
            </a:r>
          </a:p>
        </p:txBody>
      </p:sp>
      <p:sp>
        <p:nvSpPr>
          <p:cNvPr id="12" name="Tekstiruutu 11"/>
          <p:cNvSpPr txBox="1"/>
          <p:nvPr userDrawn="1"/>
        </p:nvSpPr>
        <p:spPr>
          <a:xfrm>
            <a:off x="2177142" y="3929978"/>
            <a:ext cx="8731489" cy="2308324"/>
          </a:xfrm>
          <a:prstGeom prst="rect">
            <a:avLst/>
          </a:prstGeom>
          <a:noFill/>
        </p:spPr>
        <p:txBody>
          <a:bodyPr wrap="square" rtlCol="0">
            <a:spAutoFit/>
          </a:bodyPr>
          <a:lstStyle/>
          <a:p>
            <a:pPr marL="0" lvl="0" indent="0">
              <a:buClr>
                <a:srgbClr val="C00000"/>
              </a:buClr>
              <a:buFont typeface="Wingdings" panose="05000000000000000000" pitchFamily="2" charset="2"/>
              <a:buNone/>
            </a:pPr>
            <a:r>
              <a:rPr lang="fi-FI" sz="1200" kern="1200" dirty="0">
                <a:solidFill>
                  <a:schemeClr val="tx1">
                    <a:lumMod val="85000"/>
                    <a:lumOff val="15000"/>
                  </a:schemeClr>
                </a:solidFill>
                <a:effectLst/>
                <a:latin typeface="+mj-lt"/>
                <a:ea typeface="+mn-ea"/>
                <a:cs typeface="+mn-cs"/>
              </a:rPr>
              <a:t>Taloustutkimus Oy:n omana tuotantona toteuttamien tutkimusten (”yhteistutkimukset”) tuloksia</a:t>
            </a:r>
            <a:r>
              <a:rPr lang="fi-FI" sz="1200" kern="1200" baseline="0" dirty="0">
                <a:solidFill>
                  <a:schemeClr val="tx1">
                    <a:lumMod val="85000"/>
                    <a:lumOff val="15000"/>
                  </a:schemeClr>
                </a:solidFill>
                <a:effectLst/>
                <a:latin typeface="+mj-lt"/>
                <a:ea typeface="+mn-ea"/>
                <a:cs typeface="+mn-cs"/>
              </a:rPr>
              <a:t> </a:t>
            </a:r>
            <a:r>
              <a:rPr lang="fi-FI" sz="1200" kern="1200" dirty="0">
                <a:solidFill>
                  <a:schemeClr val="tx1">
                    <a:lumMod val="85000"/>
                    <a:lumOff val="15000"/>
                  </a:schemeClr>
                </a:solidFill>
                <a:effectLst/>
                <a:latin typeface="+mj-lt"/>
                <a:ea typeface="+mn-ea"/>
                <a:cs typeface="+mn-cs"/>
              </a:rPr>
              <a:t>julkistettaessa on huomioitava seuraavat seikat:</a:t>
            </a:r>
            <a:br>
              <a:rPr lang="fi-FI" sz="1200" kern="1200" dirty="0">
                <a:solidFill>
                  <a:schemeClr val="tx1">
                    <a:lumMod val="85000"/>
                    <a:lumOff val="15000"/>
                  </a:schemeClr>
                </a:solidFill>
                <a:effectLst/>
                <a:latin typeface="+mj-lt"/>
                <a:ea typeface="+mn-ea"/>
                <a:cs typeface="+mn-cs"/>
              </a:rPr>
            </a:br>
            <a:endParaRPr lang="fi-FI" sz="1200" kern="1200" dirty="0">
              <a:solidFill>
                <a:schemeClr val="tx1">
                  <a:lumMod val="85000"/>
                  <a:lumOff val="15000"/>
                </a:schemeClr>
              </a:solidFill>
              <a:effectLst/>
              <a:latin typeface="+mj-lt"/>
              <a:ea typeface="+mn-ea"/>
              <a:cs typeface="+mn-cs"/>
            </a:endParaRPr>
          </a:p>
          <a:p>
            <a:pPr marL="285750" lvl="0" indent="-285750">
              <a:buClr>
                <a:srgbClr val="C00000"/>
              </a:buClr>
              <a:buFont typeface="Wingdings" panose="05000000000000000000" pitchFamily="2" charset="2"/>
              <a:buChar char="§"/>
            </a:pPr>
            <a:r>
              <a:rPr lang="fi-FI" sz="1200" kern="1200" dirty="0">
                <a:solidFill>
                  <a:schemeClr val="tx1">
                    <a:lumMod val="85000"/>
                    <a:lumOff val="15000"/>
                  </a:schemeClr>
                </a:solidFill>
                <a:effectLst/>
                <a:latin typeface="+mj-lt"/>
                <a:ea typeface="+mn-ea"/>
                <a:cs typeface="+mn-cs"/>
              </a:rPr>
              <a:t>Yhteistutkimusraportti on tarkoitettu yksinomaan tilaajayrityksen käyttöön. Raporttia tai osia siitä ei saa edelleen toimittaa tai ulkoisesti julkaista missään muodossa ilman Taloustutkimus Oy:n lupaa.</a:t>
            </a:r>
            <a:br>
              <a:rPr lang="fi-FI" sz="1200" kern="1200" dirty="0">
                <a:solidFill>
                  <a:schemeClr val="tx1">
                    <a:lumMod val="85000"/>
                    <a:lumOff val="15000"/>
                  </a:schemeClr>
                </a:solidFill>
                <a:effectLst/>
                <a:latin typeface="+mj-lt"/>
                <a:ea typeface="+mn-ea"/>
                <a:cs typeface="+mn-cs"/>
              </a:rPr>
            </a:br>
            <a:endParaRPr lang="fi-FI" sz="1200" kern="1200" dirty="0">
              <a:solidFill>
                <a:schemeClr val="tx1">
                  <a:lumMod val="85000"/>
                  <a:lumOff val="15000"/>
                </a:schemeClr>
              </a:solidFill>
              <a:effectLst/>
              <a:latin typeface="+mj-lt"/>
              <a:ea typeface="+mn-ea"/>
              <a:cs typeface="+mn-cs"/>
            </a:endParaRPr>
          </a:p>
          <a:p>
            <a:pPr marL="285750" lvl="0" indent="-285750">
              <a:buClr>
                <a:srgbClr val="C00000"/>
              </a:buClr>
              <a:buFont typeface="Wingdings" panose="05000000000000000000" pitchFamily="2" charset="2"/>
              <a:buChar char="§"/>
            </a:pPr>
            <a:r>
              <a:rPr lang="fi-FI" sz="1200" kern="1200" dirty="0">
                <a:solidFill>
                  <a:schemeClr val="tx1">
                    <a:lumMod val="85000"/>
                    <a:lumOff val="15000"/>
                  </a:schemeClr>
                </a:solidFill>
                <a:effectLst/>
                <a:latin typeface="+mj-lt"/>
                <a:ea typeface="+mn-ea"/>
                <a:cs typeface="+mn-cs"/>
              </a:rPr>
              <a:t>Yhteistutkimustuloksista saa Taloustutkimus Oy:n luvalla julkaista vain tilaajayrityksen omat tulokset sekä koko toimialan/tuoteryhmän keskiarvotulokset. Julkistamisen yhteydessä on aina mainittava tutkimuksen nimi, toteutusaika ja tutkimuksen tekijä, Taloustutkimus Oy.</a:t>
            </a:r>
            <a:br>
              <a:rPr lang="fi-FI" sz="1200" kern="1200" dirty="0">
                <a:solidFill>
                  <a:schemeClr val="tx1">
                    <a:lumMod val="85000"/>
                    <a:lumOff val="15000"/>
                  </a:schemeClr>
                </a:solidFill>
                <a:effectLst/>
                <a:latin typeface="+mj-lt"/>
                <a:ea typeface="+mn-ea"/>
                <a:cs typeface="+mn-cs"/>
              </a:rPr>
            </a:br>
            <a:endParaRPr lang="fi-FI" sz="1200" kern="1200" dirty="0">
              <a:solidFill>
                <a:schemeClr val="tx1">
                  <a:lumMod val="85000"/>
                  <a:lumOff val="15000"/>
                </a:schemeClr>
              </a:solidFill>
              <a:effectLst/>
              <a:latin typeface="+mj-lt"/>
              <a:ea typeface="+mn-ea"/>
              <a:cs typeface="+mn-cs"/>
            </a:endParaRPr>
          </a:p>
          <a:p>
            <a:pPr marL="285750" lvl="0" indent="-285750">
              <a:buClr>
                <a:srgbClr val="C00000"/>
              </a:buClr>
              <a:buFont typeface="Wingdings" panose="05000000000000000000" pitchFamily="2" charset="2"/>
              <a:buChar char="§"/>
            </a:pPr>
            <a:r>
              <a:rPr lang="fi-FI" sz="1200" kern="1200" dirty="0">
                <a:solidFill>
                  <a:schemeClr val="tx1">
                    <a:lumMod val="85000"/>
                    <a:lumOff val="15000"/>
                  </a:schemeClr>
                </a:solidFill>
                <a:effectLst/>
                <a:latin typeface="+mj-lt"/>
                <a:ea typeface="+mn-ea"/>
                <a:cs typeface="+mn-cs"/>
              </a:rPr>
              <a:t>Toivomme, että lähetätte suunnittelemanne julkaisun (lehtiartikkeli, verkossa julkaistavat tiedot ym.) Taloustutkimus Oy:hyn tarkastettavaksi ennen julkaisemista. Lisäksi toivomme, että toimitatte meille tiedon siitä, missä ja milloin asia julkaistaan, jotta voimme vastata meille mahdollisesti tuleviin kyselyihin. Olemme mielellämme avuksi viestinnässänne.</a:t>
            </a:r>
          </a:p>
        </p:txBody>
      </p:sp>
      <p:pic>
        <p:nvPicPr>
          <p:cNvPr id="13" name="Kuva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0787" y="4429987"/>
            <a:ext cx="4386377" cy="2422753"/>
          </a:xfrm>
          <a:prstGeom prst="rect">
            <a:avLst/>
          </a:prstGeom>
        </p:spPr>
      </p:pic>
    </p:spTree>
    <p:extLst>
      <p:ext uri="{BB962C8B-B14F-4D97-AF65-F5344CB8AC3E}">
        <p14:creationId xmlns:p14="http://schemas.microsoft.com/office/powerpoint/2010/main" val="5755106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ality guarantee">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fld id="{F7751702-D9DA-41E0-A88E-C200B5831095}" type="datetime1">
              <a:rPr lang="fi-FI" smtClean="0"/>
              <a:t>26.5.2021</a:t>
            </a:fld>
            <a:endParaRPr lang="fi-FI"/>
          </a:p>
        </p:txBody>
      </p:sp>
      <p:sp>
        <p:nvSpPr>
          <p:cNvPr id="5" name="Alatunnisteen paikkamerkki 4"/>
          <p:cNvSpPr>
            <a:spLocks noGrp="1"/>
          </p:cNvSpPr>
          <p:nvPr>
            <p:ph type="ftr" sz="quarter" idx="11"/>
          </p:nvPr>
        </p:nvSpPr>
        <p:spPr/>
        <p:txBody>
          <a:bodyPr/>
          <a:lstStyle/>
          <a:p>
            <a:r>
              <a:rPr lang="fi-FI"/>
              <a:t>18260 Suomen Kennelliiton jäsentutkimus / pk &amp; jra</a:t>
            </a:r>
          </a:p>
        </p:txBody>
      </p:sp>
      <p:sp>
        <p:nvSpPr>
          <p:cNvPr id="6" name="Dian numeron paikkamerkki 5"/>
          <p:cNvSpPr>
            <a:spLocks noGrp="1"/>
          </p:cNvSpPr>
          <p:nvPr>
            <p:ph type="sldNum" sz="quarter" idx="12"/>
          </p:nvPr>
        </p:nvSpPr>
        <p:spPr/>
        <p:txBody>
          <a:bodyPr/>
          <a:lstStyle/>
          <a:p>
            <a:fld id="{B6DB0E4E-F5D7-41BD-96AC-FA55D8C3805E}" type="slidenum">
              <a:rPr lang="fi-FI" smtClean="0"/>
              <a:t>‹#›</a:t>
            </a:fld>
            <a:endParaRPr lang="fi-FI"/>
          </a:p>
        </p:txBody>
      </p:sp>
      <p:pic>
        <p:nvPicPr>
          <p:cNvPr id="7" name="Kuva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31118" y="3633216"/>
            <a:ext cx="4560882" cy="3224784"/>
          </a:xfrm>
          <a:prstGeom prst="rect">
            <a:avLst/>
          </a:prstGeom>
          <a:ln>
            <a:noFill/>
          </a:ln>
        </p:spPr>
      </p:pic>
      <p:sp>
        <p:nvSpPr>
          <p:cNvPr id="2" name="Tekstiruutu 1"/>
          <p:cNvSpPr txBox="1"/>
          <p:nvPr userDrawn="1"/>
        </p:nvSpPr>
        <p:spPr>
          <a:xfrm>
            <a:off x="653136" y="582697"/>
            <a:ext cx="11033765" cy="523220"/>
          </a:xfrm>
          <a:prstGeom prst="rect">
            <a:avLst/>
          </a:prstGeom>
          <a:noFill/>
        </p:spPr>
        <p:txBody>
          <a:bodyPr wrap="square" rtlCol="0">
            <a:spAutoFit/>
          </a:bodyPr>
          <a:lstStyle/>
          <a:p>
            <a:r>
              <a:rPr lang="fi-FI" sz="2800" b="0" kern="1200" dirty="0" err="1">
                <a:solidFill>
                  <a:schemeClr val="tx1">
                    <a:lumMod val="85000"/>
                    <a:lumOff val="15000"/>
                  </a:schemeClr>
                </a:solidFill>
                <a:effectLst/>
                <a:latin typeface="+mj-lt"/>
                <a:ea typeface="+mn-ea"/>
                <a:cs typeface="+mn-cs"/>
              </a:rPr>
              <a:t>Quality</a:t>
            </a:r>
            <a:r>
              <a:rPr lang="fi-FI" sz="2800" b="0" kern="1200" dirty="0">
                <a:solidFill>
                  <a:schemeClr val="tx1">
                    <a:lumMod val="85000"/>
                    <a:lumOff val="15000"/>
                  </a:schemeClr>
                </a:solidFill>
                <a:effectLst/>
                <a:latin typeface="+mj-lt"/>
                <a:ea typeface="+mn-ea"/>
                <a:cs typeface="+mn-cs"/>
              </a:rPr>
              <a:t> </a:t>
            </a:r>
            <a:r>
              <a:rPr lang="fi-FI" sz="2800" b="0" kern="1200" dirty="0" err="1">
                <a:solidFill>
                  <a:schemeClr val="tx1">
                    <a:lumMod val="85000"/>
                    <a:lumOff val="15000"/>
                  </a:schemeClr>
                </a:solidFill>
                <a:effectLst/>
                <a:latin typeface="+mj-lt"/>
                <a:ea typeface="+mn-ea"/>
                <a:cs typeface="+mn-cs"/>
              </a:rPr>
              <a:t>guarantee</a:t>
            </a:r>
            <a:endParaRPr lang="fi-FI" sz="2800" b="0" kern="1200" dirty="0">
              <a:solidFill>
                <a:schemeClr val="tx1">
                  <a:lumMod val="85000"/>
                  <a:lumOff val="15000"/>
                </a:schemeClr>
              </a:solidFill>
              <a:effectLst/>
              <a:latin typeface="+mj-lt"/>
              <a:ea typeface="+mn-ea"/>
              <a:cs typeface="+mn-cs"/>
            </a:endParaRPr>
          </a:p>
        </p:txBody>
      </p:sp>
      <p:sp>
        <p:nvSpPr>
          <p:cNvPr id="10" name="Tekstiruutu 9"/>
          <p:cNvSpPr txBox="1"/>
          <p:nvPr userDrawn="1"/>
        </p:nvSpPr>
        <p:spPr>
          <a:xfrm>
            <a:off x="2177143" y="1234702"/>
            <a:ext cx="6945086" cy="193899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r>
              <a:rPr lang="en-US" sz="1200" kern="1200" dirty="0">
                <a:solidFill>
                  <a:schemeClr val="tx1"/>
                </a:solidFill>
                <a:effectLst/>
                <a:latin typeface="+mj-lt"/>
                <a:ea typeface="+mn-ea"/>
                <a:cs typeface="+mn-cs"/>
              </a:rPr>
              <a:t>SGS </a:t>
            </a:r>
            <a:r>
              <a:rPr lang="en-US" sz="1200" kern="1200" dirty="0" err="1">
                <a:solidFill>
                  <a:schemeClr val="tx1"/>
                </a:solidFill>
                <a:effectLst/>
                <a:latin typeface="+mj-lt"/>
                <a:ea typeface="+mn-ea"/>
                <a:cs typeface="+mn-cs"/>
              </a:rPr>
              <a:t>Fimko</a:t>
            </a:r>
            <a:r>
              <a:rPr lang="en-US" sz="1200" kern="1200" dirty="0">
                <a:solidFill>
                  <a:schemeClr val="tx1"/>
                </a:solidFill>
                <a:effectLst/>
                <a:latin typeface="+mj-lt"/>
                <a:ea typeface="+mn-ea"/>
                <a:cs typeface="+mn-cs"/>
              </a:rPr>
              <a:t> has granted </a:t>
            </a:r>
            <a:r>
              <a:rPr lang="en-US" sz="1200" kern="1200" dirty="0" err="1">
                <a:solidFill>
                  <a:schemeClr val="tx1"/>
                </a:solidFill>
                <a:effectLst/>
                <a:latin typeface="+mj-lt"/>
                <a:ea typeface="+mn-ea"/>
                <a:cs typeface="+mn-cs"/>
              </a:rPr>
              <a:t>Taloustutkimus</a:t>
            </a:r>
            <a:r>
              <a:rPr lang="en-US" sz="1200" kern="1200" dirty="0">
                <a:solidFill>
                  <a:schemeClr val="tx1"/>
                </a:solidFill>
                <a:effectLst/>
                <a:latin typeface="+mj-lt"/>
                <a:ea typeface="+mn-ea"/>
                <a:cs typeface="+mn-cs"/>
              </a:rPr>
              <a:t> Oy ISO 20252 certificate. This research project has been conducted according to ISO 20252 standard and Finnish law. </a:t>
            </a:r>
          </a:p>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endParaRPr lang="en-US" sz="1200" kern="1200" dirty="0">
              <a:solidFill>
                <a:schemeClr val="tx1"/>
              </a:solidFill>
              <a:effectLst/>
              <a:latin typeface="+mj-lt"/>
              <a:ea typeface="+mn-ea"/>
              <a:cs typeface="+mn-cs"/>
            </a:endParaRPr>
          </a:p>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r>
              <a:rPr lang="en-US" sz="1200" kern="1200" dirty="0">
                <a:solidFill>
                  <a:schemeClr val="tx1"/>
                </a:solidFill>
                <a:effectLst/>
                <a:latin typeface="+mj-lt"/>
                <a:ea typeface="+mn-ea"/>
                <a:cs typeface="+mn-cs"/>
              </a:rPr>
              <a:t>All information we receive during this research process is kept strictly confidential at </a:t>
            </a:r>
            <a:r>
              <a:rPr lang="en-US" sz="1200" kern="1200" dirty="0" err="1">
                <a:solidFill>
                  <a:schemeClr val="tx1"/>
                </a:solidFill>
                <a:effectLst/>
                <a:latin typeface="+mj-lt"/>
                <a:ea typeface="+mn-ea"/>
                <a:cs typeface="+mn-cs"/>
              </a:rPr>
              <a:t>Taloustutkimus</a:t>
            </a:r>
            <a:r>
              <a:rPr lang="en-US" sz="1200" kern="1200" dirty="0">
                <a:solidFill>
                  <a:schemeClr val="tx1"/>
                </a:solidFill>
                <a:effectLst/>
                <a:latin typeface="+mj-lt"/>
                <a:ea typeface="+mn-ea"/>
                <a:cs typeface="+mn-cs"/>
              </a:rPr>
              <a:t> Oy. This concerns both the client specific information and the information from respondents or other sources.</a:t>
            </a:r>
          </a:p>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endParaRPr lang="en-US" sz="1200" kern="1200" dirty="0">
              <a:solidFill>
                <a:schemeClr val="tx1"/>
              </a:solidFill>
              <a:effectLst/>
              <a:latin typeface="+mj-lt"/>
              <a:ea typeface="+mn-ea"/>
              <a:cs typeface="+mn-cs"/>
            </a:endParaRPr>
          </a:p>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r>
              <a:rPr lang="en-US" sz="1200" kern="1200" dirty="0" err="1">
                <a:solidFill>
                  <a:schemeClr val="tx1"/>
                </a:solidFill>
                <a:effectLst/>
                <a:latin typeface="+mj-lt"/>
                <a:ea typeface="+mn-ea"/>
                <a:cs typeface="+mn-cs"/>
              </a:rPr>
              <a:t>Taloustutkimus</a:t>
            </a:r>
            <a:r>
              <a:rPr lang="en-US" sz="1200" kern="1200" dirty="0">
                <a:solidFill>
                  <a:schemeClr val="tx1"/>
                </a:solidFill>
                <a:effectLst/>
                <a:latin typeface="+mj-lt"/>
                <a:ea typeface="+mn-ea"/>
                <a:cs typeface="+mn-cs"/>
              </a:rPr>
              <a:t> Oy also follows ICC/ESOMAR* International Code of Marketing and Social Research Practice.</a:t>
            </a:r>
          </a:p>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endParaRPr lang="en-US" sz="1200" kern="1200" dirty="0">
              <a:solidFill>
                <a:schemeClr val="tx1"/>
              </a:solidFill>
              <a:effectLst/>
              <a:latin typeface="+mj-lt"/>
              <a:ea typeface="+mn-ea"/>
              <a:cs typeface="+mn-cs"/>
            </a:endParaRPr>
          </a:p>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r>
              <a:rPr lang="en-US" sz="1200" kern="1200" dirty="0" err="1">
                <a:solidFill>
                  <a:schemeClr val="tx1"/>
                </a:solidFill>
                <a:effectLst/>
                <a:latin typeface="+mj-lt"/>
                <a:ea typeface="+mn-ea"/>
                <a:cs typeface="+mn-cs"/>
              </a:rPr>
              <a:t>Taloustutkimus</a:t>
            </a:r>
            <a:r>
              <a:rPr lang="en-US" sz="1200" kern="1200" dirty="0">
                <a:solidFill>
                  <a:schemeClr val="tx1"/>
                </a:solidFill>
                <a:effectLst/>
                <a:latin typeface="+mj-lt"/>
                <a:ea typeface="+mn-ea"/>
                <a:cs typeface="+mn-cs"/>
              </a:rPr>
              <a:t> has not used sub-suppliers in this research project.</a:t>
            </a:r>
            <a:endParaRPr lang="fi-FI" sz="1200" kern="1200" dirty="0">
              <a:solidFill>
                <a:schemeClr val="tx1"/>
              </a:solidFill>
              <a:effectLst/>
              <a:latin typeface="+mj-lt"/>
              <a:ea typeface="+mn-ea"/>
              <a:cs typeface="+mn-cs"/>
            </a:endParaRPr>
          </a:p>
        </p:txBody>
      </p:sp>
      <p:pic>
        <p:nvPicPr>
          <p:cNvPr id="13" name="Kuva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0787" y="4429987"/>
            <a:ext cx="4386377" cy="2422753"/>
          </a:xfrm>
          <a:prstGeom prst="rect">
            <a:avLst/>
          </a:prstGeom>
        </p:spPr>
      </p:pic>
    </p:spTree>
    <p:extLst>
      <p:ext uri="{BB962C8B-B14F-4D97-AF65-F5344CB8AC3E}">
        <p14:creationId xmlns:p14="http://schemas.microsoft.com/office/powerpoint/2010/main" val="329742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Luotettavuusrajataulukko 1/2">
    <p:spTree>
      <p:nvGrpSpPr>
        <p:cNvPr id="1" name=""/>
        <p:cNvGrpSpPr/>
        <p:nvPr/>
      </p:nvGrpSpPr>
      <p:grpSpPr>
        <a:xfrm>
          <a:off x="0" y="0"/>
          <a:ext cx="0" cy="0"/>
          <a:chOff x="0" y="0"/>
          <a:chExt cx="0" cy="0"/>
        </a:xfrm>
      </p:grpSpPr>
      <p:sp>
        <p:nvSpPr>
          <p:cNvPr id="7" name="Tekstiruutu 6"/>
          <p:cNvSpPr txBox="1"/>
          <p:nvPr userDrawn="1"/>
        </p:nvSpPr>
        <p:spPr>
          <a:xfrm>
            <a:off x="302791" y="457959"/>
            <a:ext cx="11276083" cy="369332"/>
          </a:xfrm>
          <a:prstGeom prst="rect">
            <a:avLst/>
          </a:prstGeom>
          <a:noFill/>
        </p:spPr>
        <p:txBody>
          <a:bodyPr wrap="square" rtlCol="0">
            <a:spAutoFit/>
          </a:bodyPr>
          <a:lstStyle/>
          <a:p>
            <a:r>
              <a:rPr lang="fi-FI" sz="1800" b="1" kern="1200" dirty="0">
                <a:solidFill>
                  <a:schemeClr val="tx1"/>
                </a:solidFill>
                <a:effectLst/>
                <a:latin typeface="+mn-lt"/>
                <a:ea typeface="+mn-ea"/>
                <a:cs typeface="+mn-cs"/>
              </a:rPr>
              <a:t>LUOTETTAVUUSRAJATAULUKKO 95 %:N TASOLLE</a:t>
            </a:r>
            <a:endParaRPr lang="fi-FI" sz="1800" kern="1200" dirty="0">
              <a:solidFill>
                <a:schemeClr val="tx1"/>
              </a:solidFill>
              <a:effectLst/>
              <a:latin typeface="+mn-lt"/>
              <a:ea typeface="+mn-ea"/>
              <a:cs typeface="+mn-cs"/>
            </a:endParaRPr>
          </a:p>
        </p:txBody>
      </p:sp>
      <p:sp>
        <p:nvSpPr>
          <p:cNvPr id="10" name="Tekstiruutu 9">
            <a:extLst>
              <a:ext uri="{FF2B5EF4-FFF2-40B4-BE49-F238E27FC236}">
                <a16:creationId xmlns:a16="http://schemas.microsoft.com/office/drawing/2014/main" id="{96C0C770-9A60-49BC-B5B2-5921C894D1AC}"/>
              </a:ext>
            </a:extLst>
          </p:cNvPr>
          <p:cNvSpPr txBox="1"/>
          <p:nvPr userDrawn="1"/>
        </p:nvSpPr>
        <p:spPr>
          <a:xfrm>
            <a:off x="436234" y="4893150"/>
            <a:ext cx="3420000" cy="1077218"/>
          </a:xfrm>
          <a:prstGeom prst="rect">
            <a:avLst/>
          </a:prstGeom>
          <a:noFill/>
          <a:ln w="952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dirty="0">
                <a:effectLst/>
                <a:latin typeface="+mn-lt"/>
              </a:rPr>
              <a:t>Esimerkki 1</a:t>
            </a:r>
          </a:p>
          <a:p>
            <a:pPr marL="0" marR="0" lvl="0" indent="0" algn="l" defTabSz="914400" rtl="0" eaLnBrk="1" fontAlgn="auto" latinLnBrk="0" hangingPunct="1">
              <a:lnSpc>
                <a:spcPct val="100000"/>
              </a:lnSpc>
              <a:spcBef>
                <a:spcPts val="0"/>
              </a:spcBef>
              <a:spcAft>
                <a:spcPts val="0"/>
              </a:spcAft>
              <a:buClrTx/>
              <a:buSzTx/>
              <a:buFontTx/>
              <a:buNone/>
              <a:tabLst/>
              <a:defRPr/>
            </a:pPr>
            <a:br>
              <a:rPr lang="fi-FI" sz="400" dirty="0">
                <a:effectLst/>
                <a:latin typeface="+mn-lt"/>
              </a:rPr>
            </a:br>
            <a:r>
              <a:rPr lang="fi-FI" sz="1200" dirty="0">
                <a:effectLst/>
                <a:latin typeface="+mn-lt"/>
              </a:rPr>
              <a:t>Jos tuhannesta vastaajasta 5 % on ostanut</a:t>
            </a:r>
            <a:br>
              <a:rPr lang="fi-FI" sz="1200" dirty="0">
                <a:effectLst/>
                <a:latin typeface="+mn-lt"/>
              </a:rPr>
            </a:br>
            <a:r>
              <a:rPr lang="fi-FI" sz="1200" dirty="0">
                <a:effectLst/>
                <a:latin typeface="+mn-lt"/>
              </a:rPr>
              <a:t>tuotetta, on virhemarginaali ±1,4 prosenttiyksikköä. Koko väestössä on siis 95 %:n luotettavuustason mukaan 3,6–6,4 % tuotetta ostaneita.</a:t>
            </a:r>
            <a:endParaRPr lang="fi-FI" sz="1200" dirty="0">
              <a:effectLst/>
              <a:latin typeface="+mn-lt"/>
              <a:ea typeface="Times New Roman" panose="02020603050405020304" pitchFamily="18" charset="0"/>
            </a:endParaRPr>
          </a:p>
        </p:txBody>
      </p:sp>
      <p:sp>
        <p:nvSpPr>
          <p:cNvPr id="11" name="Tekstiruutu 10">
            <a:extLst>
              <a:ext uri="{FF2B5EF4-FFF2-40B4-BE49-F238E27FC236}">
                <a16:creationId xmlns:a16="http://schemas.microsoft.com/office/drawing/2014/main" id="{D12237D1-C425-4C6A-94EC-F93AE6F23306}"/>
              </a:ext>
            </a:extLst>
          </p:cNvPr>
          <p:cNvSpPr txBox="1"/>
          <p:nvPr userDrawn="1"/>
        </p:nvSpPr>
        <p:spPr>
          <a:xfrm>
            <a:off x="4085509" y="4894531"/>
            <a:ext cx="3420000" cy="1077218"/>
          </a:xfrm>
          <a:prstGeom prst="rect">
            <a:avLst/>
          </a:prstGeom>
          <a:noFill/>
          <a:ln w="9525">
            <a:noFill/>
          </a:ln>
        </p:spPr>
        <p:txBody>
          <a:bodyPr wrap="square" rtlCol="0">
            <a:spAutoFit/>
          </a:bodyPr>
          <a:lstStyle/>
          <a:p>
            <a:pPr>
              <a:spcAft>
                <a:spcPts val="0"/>
              </a:spcAft>
            </a:pPr>
            <a:r>
              <a:rPr lang="fi-FI" sz="1200" b="1" dirty="0">
                <a:effectLst/>
              </a:rPr>
              <a:t>Esimerkki 2</a:t>
            </a:r>
            <a:br>
              <a:rPr lang="fi-FI" sz="1200" dirty="0">
                <a:effectLst/>
              </a:rPr>
            </a:br>
            <a:endParaRPr lang="fi-FI" sz="400" dirty="0">
              <a:effectLst/>
            </a:endParaRPr>
          </a:p>
          <a:p>
            <a:pPr>
              <a:spcAft>
                <a:spcPts val="0"/>
              </a:spcAft>
            </a:pPr>
            <a:r>
              <a:rPr lang="fi-FI" sz="1200" dirty="0">
                <a:effectLst/>
              </a:rPr>
              <a:t>Oletetaan ennen tutkimusta, että tuotteen markkinaosuus on noin 15 %. Halutaan selvittää </a:t>
            </a:r>
          </a:p>
          <a:p>
            <a:pPr>
              <a:spcAft>
                <a:spcPts val="0"/>
              </a:spcAft>
            </a:pPr>
            <a:r>
              <a:rPr lang="fi-FI" sz="1200" dirty="0">
                <a:effectLst/>
              </a:rPr>
              <a:t>asia ±1 prosenttiyksikön tarkkuudella. Tutkimukseen tarvitaan 5000 vastaajaa.</a:t>
            </a:r>
            <a:endParaRPr lang="fi-FI" sz="1200" dirty="0">
              <a:effectLst/>
              <a:latin typeface="Times New Roman" panose="02020603050405020304" pitchFamily="18" charset="0"/>
              <a:ea typeface="Times New Roman" panose="02020603050405020304" pitchFamily="18" charset="0"/>
            </a:endParaRPr>
          </a:p>
        </p:txBody>
      </p:sp>
      <p:sp>
        <p:nvSpPr>
          <p:cNvPr id="12" name="Tekstiruutu 11">
            <a:extLst>
              <a:ext uri="{FF2B5EF4-FFF2-40B4-BE49-F238E27FC236}">
                <a16:creationId xmlns:a16="http://schemas.microsoft.com/office/drawing/2014/main" id="{BAF4006A-D15C-4F46-BE44-8CB8A6C0485A}"/>
              </a:ext>
            </a:extLst>
          </p:cNvPr>
          <p:cNvSpPr txBox="1"/>
          <p:nvPr userDrawn="1"/>
        </p:nvSpPr>
        <p:spPr>
          <a:xfrm>
            <a:off x="7744878" y="4894531"/>
            <a:ext cx="3924000" cy="1692771"/>
          </a:xfrm>
          <a:prstGeom prst="rect">
            <a:avLst/>
          </a:prstGeom>
          <a:noFill/>
          <a:ln w="9525">
            <a:noFill/>
          </a:ln>
        </p:spPr>
        <p:txBody>
          <a:bodyPr wrap="square" rtlCol="0">
            <a:spAutoFit/>
          </a:bodyPr>
          <a:lstStyle/>
          <a:p>
            <a:pPr marL="0" indent="0">
              <a:spcAft>
                <a:spcPts val="0"/>
              </a:spcAft>
            </a:pPr>
            <a:r>
              <a:rPr lang="fi-FI" sz="1200" b="1" dirty="0">
                <a:effectLst/>
              </a:rPr>
              <a:t>Esimerkki 3</a:t>
            </a:r>
            <a:br>
              <a:rPr lang="fi-FI" sz="1200" dirty="0">
                <a:effectLst/>
              </a:rPr>
            </a:br>
            <a:br>
              <a:rPr lang="fi-FI" sz="400" dirty="0">
                <a:effectLst/>
              </a:rPr>
            </a:br>
            <a:r>
              <a:rPr lang="fi-FI" sz="1200" dirty="0">
                <a:effectLst/>
              </a:rPr>
              <a:t>a) Tuhannen vastaajan joukossa 15–19-vuotiaita on 150, </a:t>
            </a:r>
          </a:p>
          <a:p>
            <a:pPr>
              <a:spcAft>
                <a:spcPts val="0"/>
              </a:spcAft>
            </a:pPr>
            <a:r>
              <a:rPr lang="fi-FI" sz="1200" dirty="0">
                <a:effectLst/>
              </a:rPr>
              <a:t>ja näistä 10 % ilmoittaa ostavansa säännöllisesti tuotetta X. </a:t>
            </a:r>
          </a:p>
          <a:p>
            <a:pPr>
              <a:spcAft>
                <a:spcPts val="0"/>
              </a:spcAft>
            </a:pPr>
            <a:r>
              <a:rPr lang="fi-FI" sz="1200" dirty="0">
                <a:effectLst/>
              </a:rPr>
              <a:t>Todellinen ostajien osuus 95 %:n luotettavuustasolla on </a:t>
            </a:r>
          </a:p>
          <a:p>
            <a:pPr>
              <a:spcAft>
                <a:spcPts val="0"/>
              </a:spcAft>
            </a:pPr>
            <a:r>
              <a:rPr lang="fi-FI" sz="1200" dirty="0">
                <a:effectLst/>
              </a:rPr>
              <a:t>10 % ±4,9 eli 5,1–14,9 %.</a:t>
            </a:r>
            <a:br>
              <a:rPr lang="fi-FI" sz="1200" dirty="0">
                <a:effectLst/>
              </a:rPr>
            </a:br>
            <a:br>
              <a:rPr lang="fi-FI" sz="400" dirty="0">
                <a:effectLst/>
              </a:rPr>
            </a:br>
            <a:r>
              <a:rPr lang="fi-FI" sz="1200" dirty="0">
                <a:effectLst/>
              </a:rPr>
              <a:t>b) Jos otoskoko olisi puolta pienempi eli 500, </a:t>
            </a:r>
            <a:br>
              <a:rPr lang="fi-FI" sz="1200" dirty="0">
                <a:effectLst/>
              </a:rPr>
            </a:br>
            <a:r>
              <a:rPr lang="fi-FI" sz="1200" dirty="0">
                <a:effectLst/>
              </a:rPr>
              <a:t>15–19-vuotiaita vastaajia olisi 75 ja todellinen </a:t>
            </a:r>
          </a:p>
          <a:p>
            <a:pPr>
              <a:spcAft>
                <a:spcPts val="0"/>
              </a:spcAft>
            </a:pPr>
            <a:r>
              <a:rPr lang="fi-FI" sz="1200" dirty="0">
                <a:effectLst/>
              </a:rPr>
              <a:t>ostajien osuus olisi 10 % ±6,9 eli 3,1–16,9 %.</a:t>
            </a:r>
            <a:endParaRPr lang="fi-FI" sz="1200" dirty="0">
              <a:effectLst/>
              <a:latin typeface="+mn-lt"/>
              <a:ea typeface="Times New Roman" panose="02020603050405020304" pitchFamily="18" charset="0"/>
            </a:endParaRPr>
          </a:p>
        </p:txBody>
      </p:sp>
      <p:sp>
        <p:nvSpPr>
          <p:cNvPr id="15" name="Suorakulmio 14">
            <a:extLst>
              <a:ext uri="{FF2B5EF4-FFF2-40B4-BE49-F238E27FC236}">
                <a16:creationId xmlns:a16="http://schemas.microsoft.com/office/drawing/2014/main" id="{645621B0-12EE-4D3B-95CA-BF4D6C202A82}"/>
              </a:ext>
            </a:extLst>
          </p:cNvPr>
          <p:cNvSpPr/>
          <p:nvPr userDrawn="1"/>
        </p:nvSpPr>
        <p:spPr>
          <a:xfrm>
            <a:off x="436233" y="4877440"/>
            <a:ext cx="11104380" cy="1754060"/>
          </a:xfrm>
          <a:prstGeom prst="rect">
            <a:avLst/>
          </a:prstGeom>
          <a:noFill/>
          <a:ln w="9525">
            <a:solidFill>
              <a:srgbClr val="3F3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9" name="Suora yhdysviiva 18">
            <a:extLst>
              <a:ext uri="{FF2B5EF4-FFF2-40B4-BE49-F238E27FC236}">
                <a16:creationId xmlns:a16="http://schemas.microsoft.com/office/drawing/2014/main" id="{C377BD21-C96F-411D-B406-6A1AB1F98F65}"/>
              </a:ext>
            </a:extLst>
          </p:cNvPr>
          <p:cNvCxnSpPr>
            <a:cxnSpLocks/>
          </p:cNvCxnSpPr>
          <p:nvPr userDrawn="1"/>
        </p:nvCxnSpPr>
        <p:spPr>
          <a:xfrm>
            <a:off x="3856234" y="4885984"/>
            <a:ext cx="0" cy="1745516"/>
          </a:xfrm>
          <a:prstGeom prst="line">
            <a:avLst/>
          </a:prstGeom>
          <a:ln w="6350">
            <a:solidFill>
              <a:srgbClr val="3F3F3F"/>
            </a:solidFill>
          </a:ln>
        </p:spPr>
        <p:style>
          <a:lnRef idx="1">
            <a:schemeClr val="accent1"/>
          </a:lnRef>
          <a:fillRef idx="0">
            <a:schemeClr val="accent1"/>
          </a:fillRef>
          <a:effectRef idx="0">
            <a:schemeClr val="accent1"/>
          </a:effectRef>
          <a:fontRef idx="minor">
            <a:schemeClr val="tx1"/>
          </a:fontRef>
        </p:style>
      </p:cxnSp>
      <p:cxnSp>
        <p:nvCxnSpPr>
          <p:cNvPr id="20" name="Suora yhdysviiva 19">
            <a:extLst>
              <a:ext uri="{FF2B5EF4-FFF2-40B4-BE49-F238E27FC236}">
                <a16:creationId xmlns:a16="http://schemas.microsoft.com/office/drawing/2014/main" id="{E29092E7-F4E6-4A42-82A1-1795652B65BA}"/>
              </a:ext>
            </a:extLst>
          </p:cNvPr>
          <p:cNvCxnSpPr>
            <a:cxnSpLocks/>
          </p:cNvCxnSpPr>
          <p:nvPr userDrawn="1"/>
        </p:nvCxnSpPr>
        <p:spPr>
          <a:xfrm>
            <a:off x="7577744" y="4885984"/>
            <a:ext cx="0" cy="1745516"/>
          </a:xfrm>
          <a:prstGeom prst="line">
            <a:avLst/>
          </a:prstGeom>
          <a:ln w="6350">
            <a:solidFill>
              <a:srgbClr val="3F3F3F"/>
            </a:solidFill>
          </a:ln>
        </p:spPr>
        <p:style>
          <a:lnRef idx="1">
            <a:schemeClr val="accent1"/>
          </a:lnRef>
          <a:fillRef idx="0">
            <a:schemeClr val="accent1"/>
          </a:fillRef>
          <a:effectRef idx="0">
            <a:schemeClr val="accent1"/>
          </a:effectRef>
          <a:fontRef idx="minor">
            <a:schemeClr val="tx1"/>
          </a:fontRef>
        </p:style>
      </p:cxnSp>
      <p:pic>
        <p:nvPicPr>
          <p:cNvPr id="24" name="Kuva 23">
            <a:extLst>
              <a:ext uri="{FF2B5EF4-FFF2-40B4-BE49-F238E27FC236}">
                <a16:creationId xmlns:a16="http://schemas.microsoft.com/office/drawing/2014/main" id="{D7B47734-3D47-4F56-ADC0-73A4FA4DB370}"/>
              </a:ext>
            </a:extLst>
          </p:cNvPr>
          <p:cNvPicPr>
            <a:picLocks noChangeAspect="1"/>
          </p:cNvPicPr>
          <p:nvPr userDrawn="1"/>
        </p:nvPicPr>
        <p:blipFill>
          <a:blip r:embed="rId2"/>
          <a:stretch>
            <a:fillRect/>
          </a:stretch>
        </p:blipFill>
        <p:spPr>
          <a:xfrm>
            <a:off x="400050" y="828675"/>
            <a:ext cx="11182350" cy="3981450"/>
          </a:xfrm>
          <a:prstGeom prst="rect">
            <a:avLst/>
          </a:prstGeom>
        </p:spPr>
      </p:pic>
      <p:sp>
        <p:nvSpPr>
          <p:cNvPr id="25" name="Suorakulmio 24">
            <a:extLst>
              <a:ext uri="{FF2B5EF4-FFF2-40B4-BE49-F238E27FC236}">
                <a16:creationId xmlns:a16="http://schemas.microsoft.com/office/drawing/2014/main" id="{BAF6EAC5-37F2-438C-ACCC-9A4D14C7A64D}"/>
              </a:ext>
            </a:extLst>
          </p:cNvPr>
          <p:cNvSpPr/>
          <p:nvPr userDrawn="1"/>
        </p:nvSpPr>
        <p:spPr>
          <a:xfrm>
            <a:off x="436233" y="4781550"/>
            <a:ext cx="1110438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195837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uotettavuusrajataulukko 2/2">
    <p:spTree>
      <p:nvGrpSpPr>
        <p:cNvPr id="1" name=""/>
        <p:cNvGrpSpPr/>
        <p:nvPr/>
      </p:nvGrpSpPr>
      <p:grpSpPr>
        <a:xfrm>
          <a:off x="0" y="0"/>
          <a:ext cx="0" cy="0"/>
          <a:chOff x="0" y="0"/>
          <a:chExt cx="0" cy="0"/>
        </a:xfrm>
      </p:grpSpPr>
      <p:sp>
        <p:nvSpPr>
          <p:cNvPr id="12" name="Tekstiruutu 11"/>
          <p:cNvSpPr txBox="1"/>
          <p:nvPr userDrawn="1"/>
        </p:nvSpPr>
        <p:spPr>
          <a:xfrm>
            <a:off x="198583" y="554798"/>
            <a:ext cx="11276083" cy="369332"/>
          </a:xfrm>
          <a:prstGeom prst="rect">
            <a:avLst/>
          </a:prstGeom>
          <a:noFill/>
        </p:spPr>
        <p:txBody>
          <a:bodyPr wrap="square" rtlCol="0">
            <a:spAutoFit/>
          </a:bodyPr>
          <a:lstStyle/>
          <a:p>
            <a:r>
              <a:rPr lang="fi-FI" sz="1800" b="1" kern="1200" dirty="0">
                <a:solidFill>
                  <a:schemeClr val="tx1"/>
                </a:solidFill>
                <a:effectLst/>
                <a:latin typeface="+mn-lt"/>
                <a:ea typeface="+mn-ea"/>
                <a:cs typeface="+mn-cs"/>
              </a:rPr>
              <a:t>KAHDESTA ERI TUTKIMUKSESTA SAATUJEN TULOSTEN VÄLISTEN EROJEN LUOTETTAVUUSTAULUKKO 95 %:N TASOLLE</a:t>
            </a:r>
            <a:endParaRPr lang="fi-FI" sz="1800" kern="1200" dirty="0">
              <a:solidFill>
                <a:schemeClr val="tx1"/>
              </a:solidFill>
              <a:effectLst/>
              <a:latin typeface="+mn-lt"/>
              <a:ea typeface="+mn-ea"/>
              <a:cs typeface="+mn-cs"/>
            </a:endParaRPr>
          </a:p>
        </p:txBody>
      </p:sp>
      <p:pic>
        <p:nvPicPr>
          <p:cNvPr id="13" name="Kuva 12"/>
          <p:cNvPicPr>
            <a:picLocks noChangeAspect="1"/>
          </p:cNvPicPr>
          <p:nvPr userDrawn="1"/>
        </p:nvPicPr>
        <p:blipFill>
          <a:blip r:embed="rId2"/>
          <a:stretch>
            <a:fillRect/>
          </a:stretch>
        </p:blipFill>
        <p:spPr>
          <a:xfrm>
            <a:off x="232023" y="1055417"/>
            <a:ext cx="2868756" cy="2449105"/>
          </a:xfrm>
          <a:prstGeom prst="rect">
            <a:avLst/>
          </a:prstGeom>
        </p:spPr>
      </p:pic>
      <p:pic>
        <p:nvPicPr>
          <p:cNvPr id="14" name="Kuva 13"/>
          <p:cNvPicPr>
            <a:picLocks noChangeAspect="1"/>
          </p:cNvPicPr>
          <p:nvPr userDrawn="1"/>
        </p:nvPicPr>
        <p:blipFill>
          <a:blip r:embed="rId3"/>
          <a:stretch>
            <a:fillRect/>
          </a:stretch>
        </p:blipFill>
        <p:spPr>
          <a:xfrm>
            <a:off x="3193739" y="1084551"/>
            <a:ext cx="2834359" cy="2414708"/>
          </a:xfrm>
          <a:prstGeom prst="rect">
            <a:avLst/>
          </a:prstGeom>
        </p:spPr>
      </p:pic>
      <p:pic>
        <p:nvPicPr>
          <p:cNvPr id="15" name="Kuva 14"/>
          <p:cNvPicPr>
            <a:picLocks noChangeAspect="1"/>
          </p:cNvPicPr>
          <p:nvPr userDrawn="1"/>
        </p:nvPicPr>
        <p:blipFill>
          <a:blip r:embed="rId4"/>
          <a:stretch>
            <a:fillRect/>
          </a:stretch>
        </p:blipFill>
        <p:spPr>
          <a:xfrm>
            <a:off x="6094986" y="1098410"/>
            <a:ext cx="2854997" cy="2407829"/>
          </a:xfrm>
          <a:prstGeom prst="rect">
            <a:avLst/>
          </a:prstGeom>
        </p:spPr>
      </p:pic>
      <p:pic>
        <p:nvPicPr>
          <p:cNvPr id="16" name="Kuva 15"/>
          <p:cNvPicPr>
            <a:picLocks noChangeAspect="1"/>
          </p:cNvPicPr>
          <p:nvPr userDrawn="1"/>
        </p:nvPicPr>
        <p:blipFill>
          <a:blip r:embed="rId5"/>
          <a:stretch>
            <a:fillRect/>
          </a:stretch>
        </p:blipFill>
        <p:spPr>
          <a:xfrm>
            <a:off x="9027291" y="1131091"/>
            <a:ext cx="2861876" cy="2373431"/>
          </a:xfrm>
          <a:prstGeom prst="rect">
            <a:avLst/>
          </a:prstGeom>
        </p:spPr>
      </p:pic>
      <p:pic>
        <p:nvPicPr>
          <p:cNvPr id="17" name="Kuva 16"/>
          <p:cNvPicPr>
            <a:picLocks noChangeAspect="1"/>
          </p:cNvPicPr>
          <p:nvPr userDrawn="1"/>
        </p:nvPicPr>
        <p:blipFill>
          <a:blip r:embed="rId6"/>
          <a:stretch>
            <a:fillRect/>
          </a:stretch>
        </p:blipFill>
        <p:spPr>
          <a:xfrm>
            <a:off x="263283" y="3837420"/>
            <a:ext cx="2875636" cy="2400949"/>
          </a:xfrm>
          <a:prstGeom prst="rect">
            <a:avLst/>
          </a:prstGeom>
        </p:spPr>
      </p:pic>
      <p:sp>
        <p:nvSpPr>
          <p:cNvPr id="19" name="Tekstiruutu 18"/>
          <p:cNvSpPr txBox="1"/>
          <p:nvPr userDrawn="1"/>
        </p:nvSpPr>
        <p:spPr>
          <a:xfrm>
            <a:off x="3511714" y="3894317"/>
            <a:ext cx="8508804" cy="2492990"/>
          </a:xfrm>
          <a:prstGeom prst="rect">
            <a:avLst/>
          </a:prstGeom>
          <a:noFill/>
        </p:spPr>
        <p:txBody>
          <a:bodyPr wrap="square" rtlCol="0">
            <a:spAutoFit/>
          </a:bodyPr>
          <a:lstStyle/>
          <a:p>
            <a:r>
              <a:rPr lang="fi-FI" sz="1200" kern="1200" dirty="0">
                <a:solidFill>
                  <a:schemeClr val="tx1"/>
                </a:solidFill>
                <a:effectLst/>
                <a:latin typeface="+mn-lt"/>
                <a:ea typeface="+mn-ea"/>
                <a:cs typeface="+mn-cs"/>
              </a:rPr>
              <a:t>Näiden taulukoiden avulla voidaan arvioida eri-suuruisten otosten ja eri tutkimusten avulla saatujen prosenttilukujen erotusten merkitsevyyttä.</a:t>
            </a:r>
          </a:p>
          <a:p>
            <a:r>
              <a:rPr lang="fi-FI" sz="1200" kern="1200" dirty="0">
                <a:solidFill>
                  <a:schemeClr val="tx1"/>
                </a:solidFill>
                <a:effectLst/>
                <a:latin typeface="+mn-lt"/>
                <a:ea typeface="+mn-ea"/>
                <a:cs typeface="+mn-cs"/>
              </a:rPr>
              <a:t> </a:t>
            </a:r>
          </a:p>
          <a:p>
            <a:r>
              <a:rPr lang="fi-FI" sz="1200" kern="1200" dirty="0">
                <a:solidFill>
                  <a:schemeClr val="tx1"/>
                </a:solidFill>
                <a:effectLst/>
                <a:latin typeface="+mn-lt"/>
                <a:ea typeface="+mn-ea"/>
                <a:cs typeface="+mn-cs"/>
              </a:rPr>
              <a:t>Taulukoista valitaan aina se, jossa p (=prosenttiluku) on lähinnä saatua tulosta/osuutta.</a:t>
            </a:r>
            <a:endParaRPr lang="fi-FI" sz="1200" b="1" kern="1200" dirty="0">
              <a:solidFill>
                <a:schemeClr val="tx1"/>
              </a:solidFill>
              <a:effectLst/>
              <a:latin typeface="+mn-lt"/>
              <a:ea typeface="+mn-ea"/>
              <a:cs typeface="+mn-cs"/>
            </a:endParaRPr>
          </a:p>
          <a:p>
            <a:endParaRPr lang="fi-FI" sz="1200" b="1" kern="1200" dirty="0">
              <a:solidFill>
                <a:schemeClr val="tx1"/>
              </a:solidFill>
              <a:effectLst/>
              <a:latin typeface="+mn-lt"/>
              <a:ea typeface="+mn-ea"/>
              <a:cs typeface="+mn-cs"/>
            </a:endParaRPr>
          </a:p>
          <a:p>
            <a:r>
              <a:rPr lang="fi-FI" sz="1200" b="1" kern="1200" dirty="0">
                <a:solidFill>
                  <a:schemeClr val="tx1"/>
                </a:solidFill>
                <a:effectLst/>
                <a:latin typeface="+mn-lt"/>
                <a:ea typeface="+mn-ea"/>
                <a:cs typeface="+mn-cs"/>
              </a:rPr>
              <a:t>ESIMERKKI</a:t>
            </a:r>
          </a:p>
          <a:p>
            <a:r>
              <a:rPr lang="fi-FI" sz="1200" kern="1200" dirty="0">
                <a:solidFill>
                  <a:schemeClr val="tx1"/>
                </a:solidFill>
                <a:effectLst/>
                <a:latin typeface="+mn-lt"/>
                <a:ea typeface="+mn-ea"/>
                <a:cs typeface="+mn-cs"/>
              </a:rPr>
              <a:t> </a:t>
            </a:r>
          </a:p>
          <a:p>
            <a:r>
              <a:rPr lang="fi-FI" sz="1200" kern="1200" dirty="0">
                <a:solidFill>
                  <a:schemeClr val="tx1"/>
                </a:solidFill>
                <a:effectLst/>
                <a:latin typeface="+mn-lt"/>
                <a:ea typeface="+mn-ea"/>
                <a:cs typeface="+mn-cs"/>
              </a:rPr>
              <a:t>Tehtiin kaksi eri tutkimusta eri aikoina. Toisessa oli 250 vastaajaa ja toisessa 1000. Tuotteen markkina-osuus oli pienemmässä tutkimuksessa 37 % ja suuremmassa 35 %.</a:t>
            </a:r>
          </a:p>
          <a:p>
            <a:r>
              <a:rPr lang="fi-FI" sz="1200" kern="1200" dirty="0">
                <a:solidFill>
                  <a:schemeClr val="tx1"/>
                </a:solidFill>
                <a:effectLst/>
                <a:latin typeface="+mn-lt"/>
                <a:ea typeface="+mn-ea"/>
                <a:cs typeface="+mn-cs"/>
              </a:rPr>
              <a:t> </a:t>
            </a:r>
          </a:p>
          <a:p>
            <a:r>
              <a:rPr lang="fi-FI" sz="1200" kern="1200" dirty="0">
                <a:solidFill>
                  <a:schemeClr val="tx1"/>
                </a:solidFill>
                <a:effectLst/>
                <a:latin typeface="+mn-lt"/>
                <a:ea typeface="+mn-ea"/>
                <a:cs typeface="+mn-cs"/>
              </a:rPr>
              <a:t>Tarkasteluun valitaan taulukko p = 40 tai 60 %, koska saadut tulokset ovat kaikkein lähimpänä sitä. Taulukosta katsotaan luku otoskokojen 1000 ja 250 risteyskohdasta. Tässä tapauksessa tulosten eron merkitsevyyteen olisi vaadittu 6,8 prosenttiyksikön  ero, joten tehtyjen tutkimusten tulosten ero (2 prosenttiyksikköä) ei ollut merkitsevä.</a:t>
            </a:r>
          </a:p>
        </p:txBody>
      </p:sp>
    </p:spTree>
    <p:extLst>
      <p:ext uri="{BB962C8B-B14F-4D97-AF65-F5344CB8AC3E}">
        <p14:creationId xmlns:p14="http://schemas.microsoft.com/office/powerpoint/2010/main" val="4895372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KONFIDENSGRÄNSTABELL 1/2">
    <p:spTree>
      <p:nvGrpSpPr>
        <p:cNvPr id="1" name=""/>
        <p:cNvGrpSpPr/>
        <p:nvPr/>
      </p:nvGrpSpPr>
      <p:grpSpPr>
        <a:xfrm>
          <a:off x="0" y="0"/>
          <a:ext cx="0" cy="0"/>
          <a:chOff x="0" y="0"/>
          <a:chExt cx="0" cy="0"/>
        </a:xfrm>
      </p:grpSpPr>
      <p:sp>
        <p:nvSpPr>
          <p:cNvPr id="7" name="Tekstiruutu 6"/>
          <p:cNvSpPr txBox="1"/>
          <p:nvPr userDrawn="1"/>
        </p:nvSpPr>
        <p:spPr>
          <a:xfrm>
            <a:off x="321453" y="457959"/>
            <a:ext cx="11276083" cy="369332"/>
          </a:xfrm>
          <a:prstGeom prst="rect">
            <a:avLst/>
          </a:prstGeom>
          <a:noFill/>
        </p:spPr>
        <p:txBody>
          <a:bodyPr wrap="square" rtlCol="0">
            <a:spAutoFit/>
          </a:bodyPr>
          <a:lstStyle/>
          <a:p>
            <a:r>
              <a:rPr lang="en-GB" sz="1800" b="1" kern="1200" dirty="0">
                <a:solidFill>
                  <a:schemeClr val="tx1"/>
                </a:solidFill>
                <a:effectLst/>
                <a:latin typeface="+mn-lt"/>
                <a:ea typeface="+mn-ea"/>
                <a:cs typeface="+mn-cs"/>
              </a:rPr>
              <a:t>KONFIDENSGRÄNSTABELL PÅ 95 % NIVÅ</a:t>
            </a:r>
            <a:endParaRPr lang="fi-FI" sz="1800" kern="1200" dirty="0">
              <a:solidFill>
                <a:schemeClr val="tx1"/>
              </a:solidFill>
              <a:effectLst/>
              <a:latin typeface="+mn-lt"/>
              <a:ea typeface="+mn-ea"/>
              <a:cs typeface="+mn-cs"/>
            </a:endParaRPr>
          </a:p>
        </p:txBody>
      </p:sp>
      <p:pic>
        <p:nvPicPr>
          <p:cNvPr id="2" name="Kuva 1"/>
          <p:cNvPicPr>
            <a:picLocks noChangeAspect="1"/>
          </p:cNvPicPr>
          <p:nvPr userDrawn="1"/>
        </p:nvPicPr>
        <p:blipFill>
          <a:blip r:embed="rId2"/>
          <a:stretch>
            <a:fillRect/>
          </a:stretch>
        </p:blipFill>
        <p:spPr>
          <a:xfrm>
            <a:off x="377915" y="858068"/>
            <a:ext cx="10923391" cy="5790219"/>
          </a:xfrm>
          <a:prstGeom prst="rect">
            <a:avLst/>
          </a:prstGeom>
        </p:spPr>
      </p:pic>
    </p:spTree>
    <p:extLst>
      <p:ext uri="{BB962C8B-B14F-4D97-AF65-F5344CB8AC3E}">
        <p14:creationId xmlns:p14="http://schemas.microsoft.com/office/powerpoint/2010/main" val="10457512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KONFIDENSGRÄNSTABELL 2/2">
    <p:spTree>
      <p:nvGrpSpPr>
        <p:cNvPr id="1" name=""/>
        <p:cNvGrpSpPr/>
        <p:nvPr/>
      </p:nvGrpSpPr>
      <p:grpSpPr>
        <a:xfrm>
          <a:off x="0" y="0"/>
          <a:ext cx="0" cy="0"/>
          <a:chOff x="0" y="0"/>
          <a:chExt cx="0" cy="0"/>
        </a:xfrm>
      </p:grpSpPr>
      <p:sp>
        <p:nvSpPr>
          <p:cNvPr id="12" name="Tekstiruutu 11"/>
          <p:cNvSpPr txBox="1"/>
          <p:nvPr userDrawn="1"/>
        </p:nvSpPr>
        <p:spPr>
          <a:xfrm>
            <a:off x="179921" y="554798"/>
            <a:ext cx="11276083" cy="369332"/>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i-FI" sz="1800" b="1" kern="1200" dirty="0">
                <a:solidFill>
                  <a:schemeClr val="tx1"/>
                </a:solidFill>
                <a:effectLst/>
                <a:latin typeface="+mn-lt"/>
                <a:ea typeface="+mn-ea"/>
                <a:cs typeface="+mn-cs"/>
              </a:rPr>
              <a:t>JÄMFÖRELSE MELLAN RESULTAT FRÅN TVÅ SEPARATA UNDERSÖKNINGAR</a:t>
            </a:r>
            <a:r>
              <a:rPr lang="fi-FI" sz="1800" b="0" kern="1200" baseline="0" dirty="0">
                <a:solidFill>
                  <a:schemeClr val="tx1"/>
                </a:solidFill>
                <a:effectLst/>
                <a:latin typeface="+mn-lt"/>
                <a:ea typeface="+mn-ea"/>
                <a:cs typeface="+mn-cs"/>
              </a:rPr>
              <a:t> </a:t>
            </a:r>
            <a:r>
              <a:rPr lang="en-GB" sz="1800" b="1" kern="1200" dirty="0">
                <a:solidFill>
                  <a:schemeClr val="tx1"/>
                </a:solidFill>
                <a:effectLst/>
                <a:latin typeface="+mn-lt"/>
                <a:ea typeface="+mn-ea"/>
                <a:cs typeface="+mn-cs"/>
              </a:rPr>
              <a:t>PÅ 95 %’S KONFIDENSNIVÅ</a:t>
            </a:r>
            <a:endParaRPr lang="fi-FI" sz="1800" kern="1200" dirty="0">
              <a:solidFill>
                <a:schemeClr val="tx1"/>
              </a:solidFill>
              <a:effectLst/>
              <a:latin typeface="+mn-lt"/>
              <a:ea typeface="+mn-ea"/>
              <a:cs typeface="+mn-cs"/>
            </a:endParaRPr>
          </a:p>
        </p:txBody>
      </p:sp>
      <p:sp>
        <p:nvSpPr>
          <p:cNvPr id="19" name="Tekstiruutu 18"/>
          <p:cNvSpPr txBox="1"/>
          <p:nvPr userDrawn="1"/>
        </p:nvSpPr>
        <p:spPr>
          <a:xfrm>
            <a:off x="3209522" y="3967257"/>
            <a:ext cx="8508804" cy="2308324"/>
          </a:xfrm>
          <a:prstGeom prst="rect">
            <a:avLst/>
          </a:prstGeom>
          <a:noFill/>
        </p:spPr>
        <p:txBody>
          <a:bodyPr wrap="square" rtlCol="0">
            <a:spAutoFit/>
          </a:bodyPr>
          <a:lstStyle/>
          <a:p>
            <a:r>
              <a:rPr lang="fi-FI" sz="1200" kern="1200" dirty="0" err="1">
                <a:solidFill>
                  <a:schemeClr val="tx1"/>
                </a:solidFill>
                <a:effectLst/>
                <a:latin typeface="+mn-lt"/>
                <a:ea typeface="+mn-ea"/>
                <a:cs typeface="+mn-cs"/>
              </a:rPr>
              <a:t>Med</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hjälp</a:t>
            </a:r>
            <a:r>
              <a:rPr lang="fi-FI" sz="1200" kern="1200" dirty="0">
                <a:solidFill>
                  <a:schemeClr val="tx1"/>
                </a:solidFill>
                <a:effectLst/>
                <a:latin typeface="+mn-lt"/>
                <a:ea typeface="+mn-ea"/>
                <a:cs typeface="+mn-cs"/>
              </a:rPr>
              <a:t> av </a:t>
            </a:r>
            <a:r>
              <a:rPr lang="fi-FI" sz="1200" kern="1200" dirty="0" err="1">
                <a:solidFill>
                  <a:schemeClr val="tx1"/>
                </a:solidFill>
                <a:effectLst/>
                <a:latin typeface="+mn-lt"/>
                <a:ea typeface="+mn-ea"/>
                <a:cs typeface="+mn-cs"/>
              </a:rPr>
              <a:t>dessa</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tabeller</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är</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det</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möjligt</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att</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värdera</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signifikans</a:t>
            </a:r>
            <a:r>
              <a:rPr lang="fi-FI" sz="1200" kern="1200" dirty="0">
                <a:solidFill>
                  <a:schemeClr val="tx1"/>
                </a:solidFill>
                <a:effectLst/>
                <a:latin typeface="+mn-lt"/>
                <a:ea typeface="+mn-ea"/>
                <a:cs typeface="+mn-cs"/>
              </a:rPr>
              <a:t> av </a:t>
            </a:r>
            <a:r>
              <a:rPr lang="fi-FI" sz="1200" kern="1200" dirty="0" err="1">
                <a:solidFill>
                  <a:schemeClr val="tx1"/>
                </a:solidFill>
                <a:effectLst/>
                <a:latin typeface="+mn-lt"/>
                <a:ea typeface="+mn-ea"/>
                <a:cs typeface="+mn-cs"/>
              </a:rPr>
              <a:t>resultat</a:t>
            </a:r>
            <a:r>
              <a:rPr lang="fi-FI" sz="1200" kern="1200" dirty="0">
                <a:solidFill>
                  <a:schemeClr val="tx1"/>
                </a:solidFill>
                <a:effectLst/>
                <a:latin typeface="+mn-lt"/>
                <a:ea typeface="+mn-ea"/>
                <a:cs typeface="+mn-cs"/>
              </a:rPr>
              <a:t> i </a:t>
            </a:r>
            <a:r>
              <a:rPr lang="fi-FI" sz="1200" kern="1200" dirty="0" err="1">
                <a:solidFill>
                  <a:schemeClr val="tx1"/>
                </a:solidFill>
                <a:effectLst/>
                <a:latin typeface="+mn-lt"/>
                <a:ea typeface="+mn-ea"/>
                <a:cs typeface="+mn-cs"/>
              </a:rPr>
              <a:t>två</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olika</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undersökningar</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med</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olika</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antal</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respondenter</a:t>
            </a:r>
            <a:r>
              <a:rPr lang="fi-FI" sz="1200" kern="1200" dirty="0">
                <a:solidFill>
                  <a:schemeClr val="tx1"/>
                </a:solidFill>
                <a:effectLst/>
                <a:latin typeface="+mn-lt"/>
                <a:ea typeface="+mn-ea"/>
                <a:cs typeface="+mn-cs"/>
              </a:rPr>
              <a:t>.</a:t>
            </a:r>
          </a:p>
          <a:p>
            <a:r>
              <a:rPr lang="fi-FI" sz="1200" kern="1200" dirty="0">
                <a:solidFill>
                  <a:schemeClr val="tx1"/>
                </a:solidFill>
                <a:effectLst/>
                <a:latin typeface="+mn-lt"/>
                <a:ea typeface="+mn-ea"/>
                <a:cs typeface="+mn-cs"/>
              </a:rPr>
              <a:t> </a:t>
            </a:r>
          </a:p>
          <a:p>
            <a:r>
              <a:rPr lang="fi-FI" sz="1200" kern="1200" dirty="0" err="1">
                <a:solidFill>
                  <a:schemeClr val="tx1"/>
                </a:solidFill>
                <a:effectLst/>
                <a:latin typeface="+mn-lt"/>
                <a:ea typeface="+mn-ea"/>
                <a:cs typeface="+mn-cs"/>
              </a:rPr>
              <a:t>Välj</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den</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tabell</a:t>
            </a:r>
            <a:r>
              <a:rPr lang="fi-FI" sz="1200" kern="1200" dirty="0">
                <a:solidFill>
                  <a:schemeClr val="tx1"/>
                </a:solidFill>
                <a:effectLst/>
                <a:latin typeface="+mn-lt"/>
                <a:ea typeface="+mn-ea"/>
                <a:cs typeface="+mn-cs"/>
              </a:rPr>
              <a:t> i </a:t>
            </a:r>
            <a:r>
              <a:rPr lang="fi-FI" sz="1200" kern="1200" dirty="0" err="1">
                <a:solidFill>
                  <a:schemeClr val="tx1"/>
                </a:solidFill>
                <a:effectLst/>
                <a:latin typeface="+mn-lt"/>
                <a:ea typeface="+mn-ea"/>
                <a:cs typeface="+mn-cs"/>
              </a:rPr>
              <a:t>vilken</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resultat</a:t>
            </a:r>
            <a:r>
              <a:rPr lang="fi-FI" sz="1200" kern="1200" dirty="0">
                <a:solidFill>
                  <a:schemeClr val="tx1"/>
                </a:solidFill>
                <a:effectLst/>
                <a:latin typeface="+mn-lt"/>
                <a:ea typeface="+mn-ea"/>
                <a:cs typeface="+mn-cs"/>
              </a:rPr>
              <a:t> p (</a:t>
            </a:r>
            <a:r>
              <a:rPr lang="fi-FI" sz="1200" kern="1200" dirty="0" err="1">
                <a:solidFill>
                  <a:schemeClr val="tx1"/>
                </a:solidFill>
                <a:effectLst/>
                <a:latin typeface="+mn-lt"/>
                <a:ea typeface="+mn-ea"/>
                <a:cs typeface="+mn-cs"/>
              </a:rPr>
              <a:t>procent</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är</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närmast</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till</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dina</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resultat</a:t>
            </a:r>
            <a:r>
              <a:rPr lang="fi-FI" sz="1200" kern="1200" dirty="0">
                <a:solidFill>
                  <a:schemeClr val="tx1"/>
                </a:solidFill>
                <a:effectLst/>
                <a:latin typeface="+mn-lt"/>
                <a:ea typeface="+mn-ea"/>
                <a:cs typeface="+mn-cs"/>
              </a:rPr>
              <a:t>/</a:t>
            </a:r>
            <a:r>
              <a:rPr lang="fi-FI" sz="1200" kern="1200" dirty="0" err="1">
                <a:solidFill>
                  <a:schemeClr val="tx1"/>
                </a:solidFill>
                <a:effectLst/>
                <a:latin typeface="+mn-lt"/>
                <a:ea typeface="+mn-ea"/>
                <a:cs typeface="+mn-cs"/>
              </a:rPr>
              <a:t>procent</a:t>
            </a:r>
            <a:r>
              <a:rPr lang="fi-FI" sz="1200" kern="1200" dirty="0">
                <a:solidFill>
                  <a:schemeClr val="tx1"/>
                </a:solidFill>
                <a:effectLst/>
                <a:latin typeface="+mn-lt"/>
                <a:ea typeface="+mn-ea"/>
                <a:cs typeface="+mn-cs"/>
              </a:rPr>
              <a:t>.</a:t>
            </a:r>
          </a:p>
          <a:p>
            <a:r>
              <a:rPr lang="fi-FI" sz="1200" kern="1200" dirty="0">
                <a:solidFill>
                  <a:schemeClr val="tx1"/>
                </a:solidFill>
                <a:effectLst/>
                <a:latin typeface="+mn-lt"/>
                <a:ea typeface="+mn-ea"/>
                <a:cs typeface="+mn-cs"/>
              </a:rPr>
              <a:t> </a:t>
            </a:r>
          </a:p>
          <a:p>
            <a:r>
              <a:rPr lang="fi-FI" sz="1200" b="1" kern="1200" dirty="0">
                <a:solidFill>
                  <a:schemeClr val="tx1"/>
                </a:solidFill>
                <a:effectLst/>
                <a:latin typeface="+mn-lt"/>
                <a:ea typeface="+mn-ea"/>
                <a:cs typeface="+mn-cs"/>
              </a:rPr>
              <a:t>EXEMPEL</a:t>
            </a:r>
          </a:p>
          <a:p>
            <a:r>
              <a:rPr lang="fi-FI" sz="1200" kern="1200" dirty="0">
                <a:solidFill>
                  <a:schemeClr val="tx1"/>
                </a:solidFill>
                <a:effectLst/>
                <a:latin typeface="+mn-lt"/>
                <a:ea typeface="+mn-ea"/>
                <a:cs typeface="+mn-cs"/>
              </a:rPr>
              <a:t> </a:t>
            </a:r>
          </a:p>
          <a:p>
            <a:r>
              <a:rPr lang="fi-FI" sz="1200" kern="1200" dirty="0" err="1">
                <a:solidFill>
                  <a:schemeClr val="tx1"/>
                </a:solidFill>
                <a:effectLst/>
                <a:latin typeface="+mn-lt"/>
                <a:ea typeface="+mn-ea"/>
                <a:cs typeface="+mn-cs"/>
              </a:rPr>
              <a:t>Antal</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respondenten</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var</a:t>
            </a:r>
            <a:r>
              <a:rPr lang="fi-FI" sz="1200" kern="1200" dirty="0">
                <a:solidFill>
                  <a:schemeClr val="tx1"/>
                </a:solidFill>
                <a:effectLst/>
                <a:latin typeface="+mn-lt"/>
                <a:ea typeface="+mn-ea"/>
                <a:cs typeface="+mn-cs"/>
              </a:rPr>
              <a:t> 250 </a:t>
            </a:r>
            <a:r>
              <a:rPr lang="fi-FI" sz="1200" kern="1200" dirty="0" err="1">
                <a:solidFill>
                  <a:schemeClr val="tx1"/>
                </a:solidFill>
                <a:effectLst/>
                <a:latin typeface="+mn-lt"/>
                <a:ea typeface="+mn-ea"/>
                <a:cs typeface="+mn-cs"/>
              </a:rPr>
              <a:t>och</a:t>
            </a:r>
            <a:r>
              <a:rPr lang="fi-FI" sz="1200" kern="1200" dirty="0">
                <a:solidFill>
                  <a:schemeClr val="tx1"/>
                </a:solidFill>
                <a:effectLst/>
                <a:latin typeface="+mn-lt"/>
                <a:ea typeface="+mn-ea"/>
                <a:cs typeface="+mn-cs"/>
              </a:rPr>
              <a:t> 1000 i </a:t>
            </a:r>
            <a:r>
              <a:rPr lang="fi-FI" sz="1200" kern="1200" dirty="0" err="1">
                <a:solidFill>
                  <a:schemeClr val="tx1"/>
                </a:solidFill>
                <a:effectLst/>
                <a:latin typeface="+mn-lt"/>
                <a:ea typeface="+mn-ea"/>
                <a:cs typeface="+mn-cs"/>
              </a:rPr>
              <a:t>två</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undersökningar</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Produktens</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marknadsandel</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var</a:t>
            </a:r>
            <a:r>
              <a:rPr lang="fi-FI" sz="1200" kern="1200" dirty="0">
                <a:solidFill>
                  <a:schemeClr val="tx1"/>
                </a:solidFill>
                <a:effectLst/>
                <a:latin typeface="+mn-lt"/>
                <a:ea typeface="+mn-ea"/>
                <a:cs typeface="+mn-cs"/>
              </a:rPr>
              <a:t> 37 % i </a:t>
            </a:r>
            <a:r>
              <a:rPr lang="fi-FI" sz="1200" kern="1200" dirty="0" err="1">
                <a:solidFill>
                  <a:schemeClr val="tx1"/>
                </a:solidFill>
                <a:effectLst/>
                <a:latin typeface="+mn-lt"/>
                <a:ea typeface="+mn-ea"/>
                <a:cs typeface="+mn-cs"/>
              </a:rPr>
              <a:t>den</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mindre</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och</a:t>
            </a:r>
            <a:r>
              <a:rPr lang="fi-FI" sz="1200" kern="1200" dirty="0">
                <a:solidFill>
                  <a:schemeClr val="tx1"/>
                </a:solidFill>
                <a:effectLst/>
                <a:latin typeface="+mn-lt"/>
                <a:ea typeface="+mn-ea"/>
                <a:cs typeface="+mn-cs"/>
              </a:rPr>
              <a:t> 35 % i </a:t>
            </a:r>
            <a:r>
              <a:rPr lang="fi-FI" sz="1200" kern="1200" dirty="0" err="1">
                <a:solidFill>
                  <a:schemeClr val="tx1"/>
                </a:solidFill>
                <a:effectLst/>
                <a:latin typeface="+mn-lt"/>
                <a:ea typeface="+mn-ea"/>
                <a:cs typeface="+mn-cs"/>
              </a:rPr>
              <a:t>den</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större</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undersökningen</a:t>
            </a:r>
            <a:r>
              <a:rPr lang="fi-FI" sz="1200" kern="1200" dirty="0">
                <a:solidFill>
                  <a:schemeClr val="tx1"/>
                </a:solidFill>
                <a:effectLst/>
                <a:latin typeface="+mn-lt"/>
                <a:ea typeface="+mn-ea"/>
                <a:cs typeface="+mn-cs"/>
              </a:rPr>
              <a:t>.</a:t>
            </a:r>
          </a:p>
          <a:p>
            <a:r>
              <a:rPr lang="fi-FI" sz="1200" kern="1200" dirty="0">
                <a:solidFill>
                  <a:schemeClr val="tx1"/>
                </a:solidFill>
                <a:effectLst/>
                <a:latin typeface="+mn-lt"/>
                <a:ea typeface="+mn-ea"/>
                <a:cs typeface="+mn-cs"/>
              </a:rPr>
              <a:t> </a:t>
            </a:r>
          </a:p>
          <a:p>
            <a:r>
              <a:rPr lang="fi-FI" sz="1200" kern="1200" dirty="0">
                <a:solidFill>
                  <a:schemeClr val="tx1"/>
                </a:solidFill>
                <a:effectLst/>
                <a:latin typeface="+mn-lt"/>
                <a:ea typeface="+mn-ea"/>
                <a:cs typeface="+mn-cs"/>
              </a:rPr>
              <a:t>Vi </a:t>
            </a:r>
            <a:r>
              <a:rPr lang="fi-FI" sz="1200" kern="1200" dirty="0" err="1">
                <a:solidFill>
                  <a:schemeClr val="tx1"/>
                </a:solidFill>
                <a:effectLst/>
                <a:latin typeface="+mn-lt"/>
                <a:ea typeface="+mn-ea"/>
                <a:cs typeface="+mn-cs"/>
              </a:rPr>
              <a:t>väljer</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tabellen</a:t>
            </a:r>
            <a:r>
              <a:rPr lang="fi-FI" sz="1200" kern="1200" dirty="0">
                <a:solidFill>
                  <a:schemeClr val="tx1"/>
                </a:solidFill>
                <a:effectLst/>
                <a:latin typeface="+mn-lt"/>
                <a:ea typeface="+mn-ea"/>
                <a:cs typeface="+mn-cs"/>
              </a:rPr>
              <a:t> p = 40 </a:t>
            </a:r>
            <a:r>
              <a:rPr lang="fi-FI" sz="1200" kern="1200" dirty="0" err="1">
                <a:solidFill>
                  <a:schemeClr val="tx1"/>
                </a:solidFill>
                <a:effectLst/>
                <a:latin typeface="+mn-lt"/>
                <a:ea typeface="+mn-ea"/>
                <a:cs typeface="+mn-cs"/>
              </a:rPr>
              <a:t>eller</a:t>
            </a:r>
            <a:r>
              <a:rPr lang="fi-FI" sz="1200" kern="1200" dirty="0">
                <a:solidFill>
                  <a:schemeClr val="tx1"/>
                </a:solidFill>
                <a:effectLst/>
                <a:latin typeface="+mn-lt"/>
                <a:ea typeface="+mn-ea"/>
                <a:cs typeface="+mn-cs"/>
              </a:rPr>
              <a:t> 60 % </a:t>
            </a:r>
            <a:r>
              <a:rPr lang="fi-FI" sz="1200" kern="1200" dirty="0" err="1">
                <a:solidFill>
                  <a:schemeClr val="tx1"/>
                </a:solidFill>
                <a:effectLst/>
                <a:latin typeface="+mn-lt"/>
                <a:ea typeface="+mn-ea"/>
                <a:cs typeface="+mn-cs"/>
              </a:rPr>
              <a:t>eftersom</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resultaten</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är</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närmast</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till</a:t>
            </a:r>
            <a:r>
              <a:rPr lang="fi-FI" sz="1200" kern="1200" dirty="0">
                <a:solidFill>
                  <a:schemeClr val="tx1"/>
                </a:solidFill>
                <a:effectLst/>
                <a:latin typeface="+mn-lt"/>
                <a:ea typeface="+mn-ea"/>
                <a:cs typeface="+mn-cs"/>
              </a:rPr>
              <a:t> den. Vi </a:t>
            </a:r>
            <a:r>
              <a:rPr lang="fi-FI" sz="1200" kern="1200" dirty="0" err="1">
                <a:solidFill>
                  <a:schemeClr val="tx1"/>
                </a:solidFill>
                <a:effectLst/>
                <a:latin typeface="+mn-lt"/>
                <a:ea typeface="+mn-ea"/>
                <a:cs typeface="+mn-cs"/>
              </a:rPr>
              <a:t>tar</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cellen</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där</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urvalsstorlek</a:t>
            </a:r>
            <a:r>
              <a:rPr lang="fi-FI" sz="1200" kern="1200" dirty="0">
                <a:solidFill>
                  <a:schemeClr val="tx1"/>
                </a:solidFill>
                <a:effectLst/>
                <a:latin typeface="+mn-lt"/>
                <a:ea typeface="+mn-ea"/>
                <a:cs typeface="+mn-cs"/>
              </a:rPr>
              <a:t> 1000 </a:t>
            </a:r>
            <a:r>
              <a:rPr lang="fi-FI" sz="1200" kern="1200" dirty="0" err="1">
                <a:solidFill>
                  <a:schemeClr val="tx1"/>
                </a:solidFill>
                <a:effectLst/>
                <a:latin typeface="+mn-lt"/>
                <a:ea typeface="+mn-ea"/>
                <a:cs typeface="+mn-cs"/>
              </a:rPr>
              <a:t>och</a:t>
            </a:r>
            <a:r>
              <a:rPr lang="fi-FI" sz="1200" kern="1200" dirty="0">
                <a:solidFill>
                  <a:schemeClr val="tx1"/>
                </a:solidFill>
                <a:effectLst/>
                <a:latin typeface="+mn-lt"/>
                <a:ea typeface="+mn-ea"/>
                <a:cs typeface="+mn-cs"/>
              </a:rPr>
              <a:t> 250 </a:t>
            </a:r>
            <a:r>
              <a:rPr lang="fi-FI" sz="1200" kern="1200" dirty="0" err="1">
                <a:solidFill>
                  <a:schemeClr val="tx1"/>
                </a:solidFill>
                <a:effectLst/>
                <a:latin typeface="+mn-lt"/>
                <a:ea typeface="+mn-ea"/>
                <a:cs typeface="+mn-cs"/>
              </a:rPr>
              <a:t>korsar</a:t>
            </a:r>
            <a:r>
              <a:rPr lang="fi-FI" sz="1200" kern="1200" dirty="0">
                <a:solidFill>
                  <a:schemeClr val="tx1"/>
                </a:solidFill>
                <a:effectLst/>
                <a:latin typeface="+mn-lt"/>
                <a:ea typeface="+mn-ea"/>
                <a:cs typeface="+mn-cs"/>
              </a:rPr>
              <a:t>. I </a:t>
            </a:r>
            <a:r>
              <a:rPr lang="fi-FI" sz="1200" kern="1200" dirty="0" err="1">
                <a:solidFill>
                  <a:schemeClr val="tx1"/>
                </a:solidFill>
                <a:effectLst/>
                <a:latin typeface="+mn-lt"/>
                <a:ea typeface="+mn-ea"/>
                <a:cs typeface="+mn-cs"/>
              </a:rPr>
              <a:t>detta</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fall</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signifikant</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skillnad</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är</a:t>
            </a:r>
            <a:r>
              <a:rPr lang="fi-FI" sz="1200" kern="1200" dirty="0">
                <a:solidFill>
                  <a:schemeClr val="tx1"/>
                </a:solidFill>
                <a:effectLst/>
                <a:latin typeface="+mn-lt"/>
                <a:ea typeface="+mn-ea"/>
                <a:cs typeface="+mn-cs"/>
              </a:rPr>
              <a:t> 6.8 </a:t>
            </a:r>
            <a:r>
              <a:rPr lang="fi-FI" sz="1200" kern="1200" dirty="0" err="1">
                <a:solidFill>
                  <a:schemeClr val="tx1"/>
                </a:solidFill>
                <a:effectLst/>
                <a:latin typeface="+mn-lt"/>
                <a:ea typeface="+mn-ea"/>
                <a:cs typeface="+mn-cs"/>
              </a:rPr>
              <a:t>procentenhet</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Skillnaden</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mellan</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två</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resultat</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var</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bara</a:t>
            </a:r>
            <a:r>
              <a:rPr lang="fi-FI" sz="1200" kern="1200" dirty="0">
                <a:solidFill>
                  <a:schemeClr val="tx1"/>
                </a:solidFill>
                <a:effectLst/>
                <a:latin typeface="+mn-lt"/>
                <a:ea typeface="+mn-ea"/>
                <a:cs typeface="+mn-cs"/>
              </a:rPr>
              <a:t> 2 </a:t>
            </a:r>
            <a:r>
              <a:rPr lang="fi-FI" sz="1200" kern="1200" dirty="0" err="1">
                <a:solidFill>
                  <a:schemeClr val="tx1"/>
                </a:solidFill>
                <a:effectLst/>
                <a:latin typeface="+mn-lt"/>
                <a:ea typeface="+mn-ea"/>
                <a:cs typeface="+mn-cs"/>
              </a:rPr>
              <a:t>procentenhet</a:t>
            </a:r>
            <a:r>
              <a:rPr lang="fi-FI" sz="1200" kern="1200" dirty="0">
                <a:solidFill>
                  <a:schemeClr val="tx1"/>
                </a:solidFill>
                <a:effectLst/>
                <a:latin typeface="+mn-lt"/>
                <a:ea typeface="+mn-ea"/>
                <a:cs typeface="+mn-cs"/>
              </a:rPr>
              <a:t> (37 % - 35 %) – </a:t>
            </a:r>
            <a:r>
              <a:rPr lang="fi-FI" sz="1200" kern="1200" dirty="0" err="1">
                <a:solidFill>
                  <a:schemeClr val="tx1"/>
                </a:solidFill>
                <a:effectLst/>
                <a:latin typeface="+mn-lt"/>
                <a:ea typeface="+mn-ea"/>
                <a:cs typeface="+mn-cs"/>
              </a:rPr>
              <a:t>den</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är</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inte</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signifikant</a:t>
            </a:r>
            <a:r>
              <a:rPr lang="fi-FI" sz="1200" kern="1200" dirty="0">
                <a:solidFill>
                  <a:schemeClr val="tx1"/>
                </a:solidFill>
                <a:effectLst/>
                <a:latin typeface="+mn-lt"/>
                <a:ea typeface="+mn-ea"/>
                <a:cs typeface="+mn-cs"/>
              </a:rPr>
              <a:t>.</a:t>
            </a:r>
          </a:p>
        </p:txBody>
      </p:sp>
      <p:pic>
        <p:nvPicPr>
          <p:cNvPr id="2" name="Kuva 1"/>
          <p:cNvPicPr>
            <a:picLocks noChangeAspect="1"/>
          </p:cNvPicPr>
          <p:nvPr userDrawn="1"/>
        </p:nvPicPr>
        <p:blipFill>
          <a:blip r:embed="rId2"/>
          <a:stretch>
            <a:fillRect/>
          </a:stretch>
        </p:blipFill>
        <p:spPr>
          <a:xfrm>
            <a:off x="267363" y="965324"/>
            <a:ext cx="2872339" cy="2535243"/>
          </a:xfrm>
          <a:prstGeom prst="rect">
            <a:avLst/>
          </a:prstGeom>
        </p:spPr>
      </p:pic>
      <p:pic>
        <p:nvPicPr>
          <p:cNvPr id="3" name="Kuva 2"/>
          <p:cNvPicPr>
            <a:picLocks noChangeAspect="1"/>
          </p:cNvPicPr>
          <p:nvPr userDrawn="1"/>
        </p:nvPicPr>
        <p:blipFill>
          <a:blip r:embed="rId3"/>
          <a:stretch>
            <a:fillRect/>
          </a:stretch>
        </p:blipFill>
        <p:spPr>
          <a:xfrm>
            <a:off x="3252217" y="997042"/>
            <a:ext cx="2886384" cy="2493105"/>
          </a:xfrm>
          <a:prstGeom prst="rect">
            <a:avLst/>
          </a:prstGeom>
        </p:spPr>
      </p:pic>
      <p:pic>
        <p:nvPicPr>
          <p:cNvPr id="4" name="Kuva 3"/>
          <p:cNvPicPr>
            <a:picLocks noChangeAspect="1"/>
          </p:cNvPicPr>
          <p:nvPr userDrawn="1"/>
        </p:nvPicPr>
        <p:blipFill>
          <a:blip r:embed="rId4"/>
          <a:stretch>
            <a:fillRect/>
          </a:stretch>
        </p:blipFill>
        <p:spPr>
          <a:xfrm>
            <a:off x="6191750" y="1035553"/>
            <a:ext cx="2837223" cy="2436921"/>
          </a:xfrm>
          <a:prstGeom prst="rect">
            <a:avLst/>
          </a:prstGeom>
        </p:spPr>
      </p:pic>
      <p:pic>
        <p:nvPicPr>
          <p:cNvPr id="5" name="Kuva 4"/>
          <p:cNvPicPr>
            <a:picLocks noChangeAspect="1"/>
          </p:cNvPicPr>
          <p:nvPr userDrawn="1"/>
        </p:nvPicPr>
        <p:blipFill>
          <a:blip r:embed="rId5"/>
          <a:stretch>
            <a:fillRect/>
          </a:stretch>
        </p:blipFill>
        <p:spPr>
          <a:xfrm>
            <a:off x="9114431" y="1038722"/>
            <a:ext cx="2900429" cy="2429900"/>
          </a:xfrm>
          <a:prstGeom prst="rect">
            <a:avLst/>
          </a:prstGeom>
        </p:spPr>
      </p:pic>
      <p:pic>
        <p:nvPicPr>
          <p:cNvPr id="6" name="Kuva 5"/>
          <p:cNvPicPr>
            <a:picLocks noChangeAspect="1"/>
          </p:cNvPicPr>
          <p:nvPr userDrawn="1"/>
        </p:nvPicPr>
        <p:blipFill>
          <a:blip r:embed="rId6"/>
          <a:stretch>
            <a:fillRect/>
          </a:stretch>
        </p:blipFill>
        <p:spPr>
          <a:xfrm>
            <a:off x="222740" y="3771737"/>
            <a:ext cx="2823177" cy="2479059"/>
          </a:xfrm>
          <a:prstGeom prst="rect">
            <a:avLst/>
          </a:prstGeom>
        </p:spPr>
      </p:pic>
    </p:spTree>
    <p:extLst>
      <p:ext uri="{BB962C8B-B14F-4D97-AF65-F5344CB8AC3E}">
        <p14:creationId xmlns:p14="http://schemas.microsoft.com/office/powerpoint/2010/main" val="10452717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ABLE OF RELIABILITY LIMIT 2/2">
    <p:spTree>
      <p:nvGrpSpPr>
        <p:cNvPr id="1" name=""/>
        <p:cNvGrpSpPr/>
        <p:nvPr/>
      </p:nvGrpSpPr>
      <p:grpSpPr>
        <a:xfrm>
          <a:off x="0" y="0"/>
          <a:ext cx="0" cy="0"/>
          <a:chOff x="0" y="0"/>
          <a:chExt cx="0" cy="0"/>
        </a:xfrm>
      </p:grpSpPr>
      <p:sp>
        <p:nvSpPr>
          <p:cNvPr id="7" name="Tekstiruutu 6"/>
          <p:cNvSpPr txBox="1"/>
          <p:nvPr userDrawn="1"/>
        </p:nvSpPr>
        <p:spPr>
          <a:xfrm>
            <a:off x="284129" y="457959"/>
            <a:ext cx="11276083" cy="369332"/>
          </a:xfrm>
          <a:prstGeom prst="rect">
            <a:avLst/>
          </a:prstGeom>
          <a:noFill/>
        </p:spPr>
        <p:txBody>
          <a:bodyPr wrap="square" rtlCol="0">
            <a:spAutoFit/>
          </a:bodyPr>
          <a:lstStyle/>
          <a:p>
            <a:r>
              <a:rPr lang="en-GB" sz="1800" b="1" kern="1200" dirty="0">
                <a:solidFill>
                  <a:schemeClr val="tx1"/>
                </a:solidFill>
                <a:effectLst/>
                <a:latin typeface="+mn-lt"/>
                <a:ea typeface="+mn-ea"/>
                <a:cs typeface="+mn-cs"/>
              </a:rPr>
              <a:t>TABLE OF RELIABILITY LIMIT ON THE LEVEL OF 95 %</a:t>
            </a:r>
            <a:endParaRPr lang="fi-FI" sz="1800" kern="1200" dirty="0">
              <a:solidFill>
                <a:schemeClr val="tx1"/>
              </a:solidFill>
              <a:effectLst/>
              <a:latin typeface="+mn-lt"/>
              <a:ea typeface="+mn-ea"/>
              <a:cs typeface="+mn-cs"/>
            </a:endParaRPr>
          </a:p>
        </p:txBody>
      </p:sp>
      <p:pic>
        <p:nvPicPr>
          <p:cNvPr id="3" name="Kuva 2"/>
          <p:cNvPicPr>
            <a:picLocks noChangeAspect="1"/>
          </p:cNvPicPr>
          <p:nvPr userDrawn="1"/>
        </p:nvPicPr>
        <p:blipFill>
          <a:blip r:embed="rId2"/>
          <a:stretch>
            <a:fillRect/>
          </a:stretch>
        </p:blipFill>
        <p:spPr>
          <a:xfrm>
            <a:off x="361625" y="815735"/>
            <a:ext cx="10840428" cy="5708912"/>
          </a:xfrm>
          <a:prstGeom prst="rect">
            <a:avLst/>
          </a:prstGeom>
        </p:spPr>
      </p:pic>
    </p:spTree>
    <p:extLst>
      <p:ext uri="{BB962C8B-B14F-4D97-AF65-F5344CB8AC3E}">
        <p14:creationId xmlns:p14="http://schemas.microsoft.com/office/powerpoint/2010/main" val="2875198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sältö/Grafiikka">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r>
              <a:rPr lang="fi-FI"/>
              <a:t>30.3.2021</a:t>
            </a:r>
          </a:p>
        </p:txBody>
      </p:sp>
      <p:sp>
        <p:nvSpPr>
          <p:cNvPr id="5" name="Alatunnisteen paikkamerkki 4"/>
          <p:cNvSpPr>
            <a:spLocks noGrp="1"/>
          </p:cNvSpPr>
          <p:nvPr>
            <p:ph type="ftr" sz="quarter" idx="11"/>
          </p:nvPr>
        </p:nvSpPr>
        <p:spPr/>
        <p:txBody>
          <a:bodyPr/>
          <a:lstStyle/>
          <a:p>
            <a:r>
              <a:rPr lang="fi-FI"/>
              <a:t>24683 Vapaaehtoistyön tekeminen Suomessa 2021</a:t>
            </a:r>
          </a:p>
        </p:txBody>
      </p:sp>
      <p:sp>
        <p:nvSpPr>
          <p:cNvPr id="6" name="Dian numeron paikkamerkki 5"/>
          <p:cNvSpPr>
            <a:spLocks noGrp="1"/>
          </p:cNvSpPr>
          <p:nvPr>
            <p:ph type="sldNum" sz="quarter" idx="12"/>
          </p:nvPr>
        </p:nvSpPr>
        <p:spPr/>
        <p:txBody>
          <a:bodyPr/>
          <a:lstStyle/>
          <a:p>
            <a:fld id="{45530FF3-944E-453D-AD86-280F662E2B3A}" type="slidenum">
              <a:rPr lang="fi-FI" smtClean="0"/>
              <a:t>‹#›</a:t>
            </a:fld>
            <a:endParaRPr lang="fi-FI"/>
          </a:p>
        </p:txBody>
      </p:sp>
      <p:pic>
        <p:nvPicPr>
          <p:cNvPr id="7" name="Kuva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8"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a:t>Dian otsikko, </a:t>
            </a:r>
            <a:r>
              <a:rPr lang="fi-FI" dirty="0" err="1"/>
              <a:t>Calibri</a:t>
            </a:r>
            <a:r>
              <a:rPr lang="fi-FI" dirty="0"/>
              <a:t> </a:t>
            </a:r>
            <a:r>
              <a:rPr lang="fi-FI" dirty="0" err="1"/>
              <a:t>Light</a:t>
            </a:r>
            <a:endParaRPr lang="fi-FI" dirty="0"/>
          </a:p>
        </p:txBody>
      </p:sp>
      <p:sp>
        <p:nvSpPr>
          <p:cNvPr id="9" name="Sisällön paikkamerkki 2"/>
          <p:cNvSpPr>
            <a:spLocks noGrp="1"/>
          </p:cNvSpPr>
          <p:nvPr>
            <p:ph idx="1" hasCustomPrompt="1"/>
          </p:nvPr>
        </p:nvSpPr>
        <p:spPr>
          <a:xfrm>
            <a:off x="653138" y="1335158"/>
            <a:ext cx="11033764" cy="4788000"/>
          </a:xfrm>
          <a:prstGeom prst="rect">
            <a:avLst/>
          </a:prstGeom>
        </p:spPr>
        <p:txBody>
          <a:bodyPr/>
          <a:lstStyle>
            <a:lvl1pPr marL="228600" indent="-228600">
              <a:buClr>
                <a:srgbClr val="E60F28"/>
              </a:buClr>
              <a:buFont typeface="Wingdings" panose="05000000000000000000" pitchFamily="2" charset="2"/>
              <a:buChar char="§"/>
              <a:defRPr sz="1600">
                <a:solidFill>
                  <a:schemeClr val="tx1">
                    <a:lumMod val="85000"/>
                    <a:lumOff val="15000"/>
                  </a:schemeClr>
                </a:solidFill>
                <a:latin typeface="+mj-lt"/>
              </a:defRPr>
            </a:lvl1pPr>
            <a:lvl2pPr marL="685800" indent="-228600">
              <a:buClr>
                <a:srgbClr val="E60F28"/>
              </a:buClr>
              <a:buFont typeface="Wingdings" panose="05000000000000000000" pitchFamily="2" charset="2"/>
              <a:buChar char="§"/>
              <a:defRPr sz="1400">
                <a:solidFill>
                  <a:schemeClr val="tx1">
                    <a:lumMod val="85000"/>
                    <a:lumOff val="15000"/>
                  </a:schemeClr>
                </a:solidFill>
                <a:latin typeface="+mj-lt"/>
              </a:defRPr>
            </a:lvl2pPr>
            <a:lvl3pPr marL="1143000" indent="-228600">
              <a:buClr>
                <a:srgbClr val="E60F28"/>
              </a:buClr>
              <a:buFont typeface="Wingdings" panose="05000000000000000000" pitchFamily="2" charset="2"/>
              <a:buChar char="§"/>
              <a:defRPr sz="1400">
                <a:solidFill>
                  <a:schemeClr val="tx1">
                    <a:lumMod val="85000"/>
                    <a:lumOff val="15000"/>
                  </a:schemeClr>
                </a:solidFill>
                <a:latin typeface="+mj-lt"/>
              </a:defRPr>
            </a:lvl3pPr>
            <a:lvl4pPr marL="1600200" indent="-228600">
              <a:buClr>
                <a:srgbClr val="E60F28"/>
              </a:buClr>
              <a:buFont typeface="Wingdings" panose="05000000000000000000" pitchFamily="2" charset="2"/>
              <a:buChar char="§"/>
              <a:defRPr sz="1400">
                <a:solidFill>
                  <a:schemeClr val="tx1">
                    <a:lumMod val="85000"/>
                    <a:lumOff val="15000"/>
                  </a:schemeClr>
                </a:solidFill>
                <a:latin typeface="+mj-lt"/>
              </a:defRPr>
            </a:lvl4pPr>
            <a:lvl5pPr marL="2057400" indent="-228600">
              <a:buClr>
                <a:srgbClr val="E60F28"/>
              </a:buClr>
              <a:buFont typeface="Wingdings" panose="05000000000000000000" pitchFamily="2" charset="2"/>
              <a:buChar char="§"/>
              <a:defRPr sz="1400">
                <a:solidFill>
                  <a:schemeClr val="tx1">
                    <a:lumMod val="85000"/>
                    <a:lumOff val="15000"/>
                  </a:schemeClr>
                </a:solidFill>
                <a:latin typeface="+mj-lt"/>
              </a:defRPr>
            </a:lvl5pPr>
          </a:lstStyle>
          <a:p>
            <a:pPr lvl="0"/>
            <a:r>
              <a:rPr lang="fi-FI" dirty="0"/>
              <a:t>Ensimmäinen taso, </a:t>
            </a:r>
            <a:r>
              <a:rPr lang="fi-FI" dirty="0" err="1"/>
              <a:t>Calibri</a:t>
            </a:r>
            <a:r>
              <a:rPr lang="fi-FI" dirty="0"/>
              <a:t> </a:t>
            </a:r>
            <a:r>
              <a:rPr lang="fi-FI" dirty="0" err="1"/>
              <a:t>Light</a:t>
            </a:r>
            <a:endParaRPr lang="fi-FI" dirty="0"/>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32268998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ABLE OF RELIABILITY LIMIT 1/2">
    <p:spTree>
      <p:nvGrpSpPr>
        <p:cNvPr id="1" name=""/>
        <p:cNvGrpSpPr/>
        <p:nvPr/>
      </p:nvGrpSpPr>
      <p:grpSpPr>
        <a:xfrm>
          <a:off x="0" y="0"/>
          <a:ext cx="0" cy="0"/>
          <a:chOff x="0" y="0"/>
          <a:chExt cx="0" cy="0"/>
        </a:xfrm>
      </p:grpSpPr>
      <p:sp>
        <p:nvSpPr>
          <p:cNvPr id="12" name="Tekstiruutu 11"/>
          <p:cNvSpPr txBox="1"/>
          <p:nvPr userDrawn="1"/>
        </p:nvSpPr>
        <p:spPr>
          <a:xfrm>
            <a:off x="229684" y="554798"/>
            <a:ext cx="11170334" cy="369332"/>
          </a:xfrm>
          <a:prstGeom prst="rect">
            <a:avLst/>
          </a:prstGeom>
          <a:noFill/>
        </p:spPr>
        <p:txBody>
          <a:bodyPr wrap="square" rtlCol="0">
            <a:spAutoFit/>
          </a:bodyPr>
          <a:lstStyle/>
          <a:p>
            <a:r>
              <a:rPr lang="en-GB" sz="1800" b="1" kern="1200" dirty="0">
                <a:solidFill>
                  <a:schemeClr val="tx1"/>
                </a:solidFill>
                <a:effectLst/>
                <a:latin typeface="+mn-lt"/>
                <a:ea typeface="+mn-ea"/>
                <a:cs typeface="+mn-cs"/>
              </a:rPr>
              <a:t>COMPARING RESULTS FROM TWO SEPARATE RESEARCHES</a:t>
            </a:r>
            <a:r>
              <a:rPr lang="fi-FI" sz="1800" b="0" kern="1200" baseline="0" dirty="0">
                <a:solidFill>
                  <a:schemeClr val="tx1"/>
                </a:solidFill>
                <a:effectLst/>
                <a:latin typeface="+mn-lt"/>
                <a:ea typeface="+mn-ea"/>
                <a:cs typeface="+mn-cs"/>
              </a:rPr>
              <a:t> </a:t>
            </a:r>
            <a:r>
              <a:rPr lang="en-GB" sz="1800" b="1" kern="1200" dirty="0">
                <a:solidFill>
                  <a:schemeClr val="tx1"/>
                </a:solidFill>
                <a:effectLst/>
                <a:latin typeface="+mn-lt"/>
                <a:ea typeface="+mn-ea"/>
                <a:cs typeface="+mn-cs"/>
              </a:rPr>
              <a:t>AT 95 %’S CONFIDENCE LEVEL</a:t>
            </a:r>
            <a:endParaRPr lang="fi-FI" sz="1800" kern="1200" dirty="0">
              <a:solidFill>
                <a:schemeClr val="tx1"/>
              </a:solidFill>
              <a:effectLst/>
              <a:latin typeface="+mn-lt"/>
              <a:ea typeface="+mn-ea"/>
              <a:cs typeface="+mn-cs"/>
            </a:endParaRPr>
          </a:p>
        </p:txBody>
      </p:sp>
      <p:sp>
        <p:nvSpPr>
          <p:cNvPr id="19" name="Tekstiruutu 18"/>
          <p:cNvSpPr txBox="1"/>
          <p:nvPr userDrawn="1"/>
        </p:nvSpPr>
        <p:spPr>
          <a:xfrm>
            <a:off x="3209521" y="3810956"/>
            <a:ext cx="8763648" cy="2492990"/>
          </a:xfrm>
          <a:prstGeom prst="rect">
            <a:avLst/>
          </a:prstGeom>
          <a:noFill/>
        </p:spPr>
        <p:txBody>
          <a:bodyPr wrap="square" rtlCol="0">
            <a:spAutoFit/>
          </a:bodyPr>
          <a:lstStyle/>
          <a:p>
            <a:r>
              <a:rPr lang="en-GB" sz="1200" kern="1200" dirty="0">
                <a:solidFill>
                  <a:schemeClr val="tx1"/>
                </a:solidFill>
                <a:effectLst/>
                <a:latin typeface="+mn-lt"/>
                <a:ea typeface="+mn-ea"/>
                <a:cs typeface="+mn-cs"/>
              </a:rPr>
              <a:t>With help of these tables it is possible to evaluate significance of percentages received in two different researches with different sample sizes.</a:t>
            </a:r>
            <a:endParaRPr lang="fi-FI"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fi-FI"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Choose the table where received p (percentage) is closest to your results/percentages.</a:t>
            </a:r>
            <a:endParaRPr lang="fi-FI"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fi-FI"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EXAMPLE</a:t>
            </a:r>
            <a:endParaRPr lang="fi-FI"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fi-FI"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had two separate researches; one with 250 respondents and another with 1000 respondents. Market share of the product was 37 % in the smaller research and 35 % in the one larger one.</a:t>
            </a:r>
            <a:endParaRPr lang="fi-FI"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fi-FI"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take table p = 40 or 60 % because the results are closest to it. Then we look the figure in the cell where sample sizes 1000 and 250 are crossing. In this case a significant difference would have been 6.8 percentage units. Difference between the two results was only 2 percentage units (37 % - 35 %) – it was not significant.</a:t>
            </a:r>
            <a:endParaRPr lang="fi-FI" sz="1200" kern="1200" dirty="0">
              <a:solidFill>
                <a:schemeClr val="tx1"/>
              </a:solidFill>
              <a:effectLst/>
              <a:latin typeface="+mn-lt"/>
              <a:ea typeface="+mn-ea"/>
              <a:cs typeface="+mn-cs"/>
            </a:endParaRPr>
          </a:p>
        </p:txBody>
      </p:sp>
      <p:pic>
        <p:nvPicPr>
          <p:cNvPr id="7" name="Kuva 6"/>
          <p:cNvPicPr>
            <a:picLocks noChangeAspect="1"/>
          </p:cNvPicPr>
          <p:nvPr userDrawn="1"/>
        </p:nvPicPr>
        <p:blipFill>
          <a:blip r:embed="rId2"/>
          <a:stretch>
            <a:fillRect/>
          </a:stretch>
        </p:blipFill>
        <p:spPr>
          <a:xfrm>
            <a:off x="221602" y="975747"/>
            <a:ext cx="2982727" cy="2532747"/>
          </a:xfrm>
          <a:prstGeom prst="rect">
            <a:avLst/>
          </a:prstGeom>
        </p:spPr>
      </p:pic>
      <p:pic>
        <p:nvPicPr>
          <p:cNvPr id="8" name="Kuva 7"/>
          <p:cNvPicPr>
            <a:picLocks noChangeAspect="1"/>
          </p:cNvPicPr>
          <p:nvPr userDrawn="1"/>
        </p:nvPicPr>
        <p:blipFill>
          <a:blip r:embed="rId3"/>
          <a:stretch>
            <a:fillRect/>
          </a:stretch>
        </p:blipFill>
        <p:spPr>
          <a:xfrm>
            <a:off x="3254451" y="1010326"/>
            <a:ext cx="2905587" cy="2487748"/>
          </a:xfrm>
          <a:prstGeom prst="rect">
            <a:avLst/>
          </a:prstGeom>
        </p:spPr>
      </p:pic>
      <p:pic>
        <p:nvPicPr>
          <p:cNvPr id="9" name="Kuva 8"/>
          <p:cNvPicPr>
            <a:picLocks noChangeAspect="1"/>
          </p:cNvPicPr>
          <p:nvPr userDrawn="1"/>
        </p:nvPicPr>
        <p:blipFill>
          <a:blip r:embed="rId4"/>
          <a:stretch>
            <a:fillRect/>
          </a:stretch>
        </p:blipFill>
        <p:spPr>
          <a:xfrm>
            <a:off x="6199741" y="1031166"/>
            <a:ext cx="2886303" cy="2500605"/>
          </a:xfrm>
          <a:prstGeom prst="rect">
            <a:avLst/>
          </a:prstGeom>
        </p:spPr>
      </p:pic>
      <p:pic>
        <p:nvPicPr>
          <p:cNvPr id="10" name="Kuva 9"/>
          <p:cNvPicPr>
            <a:picLocks noChangeAspect="1"/>
          </p:cNvPicPr>
          <p:nvPr userDrawn="1"/>
        </p:nvPicPr>
        <p:blipFill>
          <a:blip r:embed="rId5"/>
          <a:stretch>
            <a:fillRect/>
          </a:stretch>
        </p:blipFill>
        <p:spPr>
          <a:xfrm>
            <a:off x="9106883" y="1037593"/>
            <a:ext cx="2944157" cy="2474892"/>
          </a:xfrm>
          <a:prstGeom prst="rect">
            <a:avLst/>
          </a:prstGeom>
        </p:spPr>
      </p:pic>
      <p:pic>
        <p:nvPicPr>
          <p:cNvPr id="11" name="Kuva 10"/>
          <p:cNvPicPr>
            <a:picLocks noChangeAspect="1"/>
          </p:cNvPicPr>
          <p:nvPr userDrawn="1"/>
        </p:nvPicPr>
        <p:blipFill>
          <a:blip r:embed="rId6"/>
          <a:stretch>
            <a:fillRect/>
          </a:stretch>
        </p:blipFill>
        <p:spPr>
          <a:xfrm>
            <a:off x="285670" y="3667858"/>
            <a:ext cx="2854161" cy="2513461"/>
          </a:xfrm>
          <a:prstGeom prst="rect">
            <a:avLst/>
          </a:prstGeom>
        </p:spPr>
      </p:pic>
    </p:spTree>
    <p:extLst>
      <p:ext uri="{BB962C8B-B14F-4D97-AF65-F5344CB8AC3E}">
        <p14:creationId xmlns:p14="http://schemas.microsoft.com/office/powerpoint/2010/main" val="31756144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Väliotsikko_Vastaajarakenne">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fld id="{2BAD4C35-E14B-494F-A316-7DEE89D294C2}" type="datetime1">
              <a:rPr lang="fi-FI" smtClean="0"/>
              <a:t>26.5.2021</a:t>
            </a:fld>
            <a:endParaRPr lang="fi-FI"/>
          </a:p>
        </p:txBody>
      </p:sp>
      <p:sp>
        <p:nvSpPr>
          <p:cNvPr id="5" name="Alatunnisteen paikkamerkki 4"/>
          <p:cNvSpPr>
            <a:spLocks noGrp="1"/>
          </p:cNvSpPr>
          <p:nvPr>
            <p:ph type="ftr" sz="quarter" idx="11"/>
          </p:nvPr>
        </p:nvSpPr>
        <p:spPr/>
        <p:txBody>
          <a:bodyPr/>
          <a:lstStyle/>
          <a:p>
            <a:r>
              <a:rPr lang="fi-FI"/>
              <a:t>18260 Suomen Kennelliiton jäsentutkimus / pk &amp; jra</a:t>
            </a:r>
          </a:p>
        </p:txBody>
      </p:sp>
      <p:sp>
        <p:nvSpPr>
          <p:cNvPr id="6" name="Dian numeron paikkamerkki 5"/>
          <p:cNvSpPr>
            <a:spLocks noGrp="1"/>
          </p:cNvSpPr>
          <p:nvPr>
            <p:ph type="sldNum" sz="quarter" idx="12"/>
          </p:nvPr>
        </p:nvSpPr>
        <p:spPr/>
        <p:txBody>
          <a:bodyPr/>
          <a:lstStyle/>
          <a:p>
            <a:fld id="{B6DB0E4E-F5D7-41BD-96AC-FA55D8C3805E}" type="slidenum">
              <a:rPr lang="fi-FI" smtClean="0"/>
              <a:t>‹#›</a:t>
            </a:fld>
            <a:endParaRPr lang="fi-FI"/>
          </a:p>
        </p:txBody>
      </p:sp>
      <p:pic>
        <p:nvPicPr>
          <p:cNvPr id="9" name="Kuva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12" name="Otsikko 1"/>
          <p:cNvSpPr>
            <a:spLocks noGrp="1"/>
          </p:cNvSpPr>
          <p:nvPr>
            <p:ph type="title" hasCustomPrompt="1"/>
          </p:nvPr>
        </p:nvSpPr>
        <p:spPr>
          <a:xfrm>
            <a:off x="2269203" y="2624328"/>
            <a:ext cx="7524205" cy="1499616"/>
          </a:xfrm>
          <a:prstGeom prst="rect">
            <a:avLst/>
          </a:prstGeom>
          <a:solidFill>
            <a:schemeClr val="tx1">
              <a:lumMod val="85000"/>
              <a:lumOff val="15000"/>
              <a:alpha val="95000"/>
            </a:schemeClr>
          </a:solidFill>
        </p:spPr>
        <p:txBody>
          <a:bodyPr anchor="ctr"/>
          <a:lstStyle>
            <a:lvl1pPr algn="ctr">
              <a:defRPr sz="4000" b="1" baseline="0">
                <a:latin typeface="+mn-lt"/>
              </a:defRPr>
            </a:lvl1pPr>
          </a:lstStyle>
          <a:p>
            <a:r>
              <a:rPr lang="fi-FI" dirty="0"/>
              <a:t>VASTAAJARAKENNE</a:t>
            </a:r>
          </a:p>
        </p:txBody>
      </p:sp>
    </p:spTree>
    <p:extLst>
      <p:ext uri="{BB962C8B-B14F-4D97-AF65-F5344CB8AC3E}">
        <p14:creationId xmlns:p14="http://schemas.microsoft.com/office/powerpoint/2010/main" val="27415417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Raportin otsikko">
    <p:spTree>
      <p:nvGrpSpPr>
        <p:cNvPr id="1" name=""/>
        <p:cNvGrpSpPr/>
        <p:nvPr/>
      </p:nvGrpSpPr>
      <p:grpSpPr>
        <a:xfrm>
          <a:off x="0" y="0"/>
          <a:ext cx="0" cy="0"/>
          <a:chOff x="0" y="0"/>
          <a:chExt cx="0" cy="0"/>
        </a:xfrm>
      </p:grpSpPr>
      <p:sp>
        <p:nvSpPr>
          <p:cNvPr id="8" name="Päivämäärän paikkamerkki 3"/>
          <p:cNvSpPr>
            <a:spLocks noGrp="1"/>
          </p:cNvSpPr>
          <p:nvPr>
            <p:ph type="dt" sz="half" idx="2"/>
          </p:nvPr>
        </p:nvSpPr>
        <p:spPr>
          <a:xfrm>
            <a:off x="838200" y="6475222"/>
            <a:ext cx="921589"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fld id="{2C41132A-96BE-4EAF-B3AD-106E22A33EBF}" type="datetime1">
              <a:rPr lang="fi-FI" smtClean="0"/>
              <a:t>26.5.2021</a:t>
            </a:fld>
            <a:endParaRPr lang="fi-FI" dirty="0"/>
          </a:p>
        </p:txBody>
      </p:sp>
      <p:sp>
        <p:nvSpPr>
          <p:cNvPr id="9" name="Alatunnisteen paikkamerkki 4"/>
          <p:cNvSpPr>
            <a:spLocks noGrp="1"/>
          </p:cNvSpPr>
          <p:nvPr>
            <p:ph type="ftr" sz="quarter" idx="3"/>
          </p:nvPr>
        </p:nvSpPr>
        <p:spPr>
          <a:xfrm>
            <a:off x="1988389" y="6475221"/>
            <a:ext cx="4170871"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r>
              <a:rPr lang="fi-FI"/>
              <a:t>HKT Kävijätutkimus 2017, T-17387</a:t>
            </a:r>
            <a:endParaRPr lang="fi-FI" dirty="0"/>
          </a:p>
        </p:txBody>
      </p:sp>
      <p:sp>
        <p:nvSpPr>
          <p:cNvPr id="10" name="Dian numeron paikkamerkki 5"/>
          <p:cNvSpPr>
            <a:spLocks noGrp="1"/>
          </p:cNvSpPr>
          <p:nvPr>
            <p:ph type="sldNum" sz="quarter" idx="4"/>
          </p:nvPr>
        </p:nvSpPr>
        <p:spPr>
          <a:xfrm>
            <a:off x="211183" y="6475221"/>
            <a:ext cx="398417"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fld id="{B6DB0E4E-F5D7-41BD-96AC-FA55D8C3805E}" type="slidenum">
              <a:rPr lang="fi-FI" smtClean="0"/>
              <a:pPr/>
              <a:t>‹#›</a:t>
            </a:fld>
            <a:endParaRPr lang="fi-FI" dirty="0"/>
          </a:p>
        </p:txBody>
      </p:sp>
      <p:sp>
        <p:nvSpPr>
          <p:cNvPr id="12" name="Tekstin paikkamerkki 18"/>
          <p:cNvSpPr>
            <a:spLocks noGrp="1"/>
          </p:cNvSpPr>
          <p:nvPr>
            <p:ph type="body" sz="quarter" idx="14" hasCustomPrompt="1"/>
          </p:nvPr>
        </p:nvSpPr>
        <p:spPr>
          <a:xfrm>
            <a:off x="2373083" y="1935565"/>
            <a:ext cx="6659156" cy="330275"/>
          </a:xfrm>
          <a:prstGeom prst="rect">
            <a:avLst/>
          </a:prstGeom>
        </p:spPr>
        <p:txBody>
          <a:bodyPr/>
          <a:lstStyle>
            <a:lvl1pPr marL="0" marR="0" indent="0" algn="l" defTabSz="914400" rtl="0" eaLnBrk="1" fontAlgn="auto" latinLnBrk="0" hangingPunct="1">
              <a:lnSpc>
                <a:spcPct val="90000"/>
              </a:lnSpc>
              <a:spcBef>
                <a:spcPts val="1000"/>
              </a:spcBef>
              <a:spcAft>
                <a:spcPts val="0"/>
              </a:spcAft>
              <a:buClr>
                <a:srgbClr val="E60F28"/>
              </a:buClr>
              <a:buSzTx/>
              <a:buFont typeface="Arial" panose="020B0604020202020204" pitchFamily="34" charset="0"/>
              <a:buNone/>
              <a:tabLst/>
              <a:defRPr sz="2000" b="1" baseline="0">
                <a:solidFill>
                  <a:schemeClr val="tx1">
                    <a:lumMod val="85000"/>
                    <a:lumOff val="15000"/>
                  </a:schemeClr>
                </a:solidFill>
                <a:latin typeface="+mn-lt"/>
              </a:defRPr>
            </a:lvl1pPr>
            <a:lvl3pPr marL="914400" indent="0">
              <a:buNone/>
              <a:defRPr sz="2400"/>
            </a:lvl3pPr>
          </a:lstStyle>
          <a:p>
            <a:pPr marL="0" marR="0" lvl="0" indent="0" algn="l" defTabSz="914400" rtl="0" eaLnBrk="1" fontAlgn="auto" latinLnBrk="0" hangingPunct="1">
              <a:lnSpc>
                <a:spcPct val="90000"/>
              </a:lnSpc>
              <a:spcBef>
                <a:spcPts val="1000"/>
              </a:spcBef>
              <a:spcAft>
                <a:spcPts val="0"/>
              </a:spcAft>
              <a:buClr>
                <a:srgbClr val="E60F28"/>
              </a:buClr>
              <a:buSzTx/>
              <a:buFont typeface="Arial" panose="020B0604020202020204" pitchFamily="34" charset="0"/>
              <a:buNone/>
              <a:tabLst/>
              <a:defRPr/>
            </a:pPr>
            <a:r>
              <a:rPr lang="fi-FI" dirty="0"/>
              <a:t>TUTKIMUSRAPORTTI, CALIBRI BOLD, ISOLLA</a:t>
            </a:r>
          </a:p>
        </p:txBody>
      </p:sp>
      <p:sp>
        <p:nvSpPr>
          <p:cNvPr id="13" name="Tekstin paikkamerkki 18"/>
          <p:cNvSpPr>
            <a:spLocks noGrp="1"/>
          </p:cNvSpPr>
          <p:nvPr>
            <p:ph type="body" sz="quarter" idx="16" hasCustomPrompt="1"/>
          </p:nvPr>
        </p:nvSpPr>
        <p:spPr>
          <a:xfrm>
            <a:off x="2373083" y="3894793"/>
            <a:ext cx="6659156" cy="402525"/>
          </a:xfrm>
          <a:prstGeom prst="rect">
            <a:avLst/>
          </a:prstGeom>
        </p:spPr>
        <p:txBody>
          <a:bodyPr/>
          <a:lstStyle>
            <a:lvl1pPr marL="0" indent="0">
              <a:lnSpc>
                <a:spcPts val="1600"/>
              </a:lnSpc>
              <a:buFont typeface="Arial" panose="020B0604020202020204" pitchFamily="34" charset="0"/>
              <a:buNone/>
              <a:defRPr sz="2000" baseline="0">
                <a:solidFill>
                  <a:schemeClr val="tx1">
                    <a:lumMod val="85000"/>
                    <a:lumOff val="15000"/>
                  </a:schemeClr>
                </a:solidFill>
                <a:latin typeface="+mj-lt"/>
              </a:defRPr>
            </a:lvl1pPr>
            <a:lvl3pPr marL="914400" indent="0">
              <a:buNone/>
              <a:defRPr sz="2400"/>
            </a:lvl3pPr>
          </a:lstStyle>
          <a:p>
            <a:pPr lvl="0"/>
            <a:r>
              <a:rPr lang="fi-FI" dirty="0"/>
              <a:t>Alaotsikko, </a:t>
            </a:r>
            <a:r>
              <a:rPr lang="fi-FI" dirty="0" err="1"/>
              <a:t>Calibri</a:t>
            </a:r>
            <a:r>
              <a:rPr lang="fi-FI" dirty="0"/>
              <a:t> </a:t>
            </a:r>
            <a:r>
              <a:rPr lang="fi-FI" dirty="0" err="1"/>
              <a:t>Light</a:t>
            </a:r>
            <a:endParaRPr lang="fi-FI" dirty="0"/>
          </a:p>
        </p:txBody>
      </p:sp>
      <p:sp>
        <p:nvSpPr>
          <p:cNvPr id="14" name="Otsikko 1"/>
          <p:cNvSpPr>
            <a:spLocks noGrp="1"/>
          </p:cNvSpPr>
          <p:nvPr>
            <p:ph type="title" hasCustomPrompt="1"/>
          </p:nvPr>
        </p:nvSpPr>
        <p:spPr>
          <a:xfrm>
            <a:off x="2373082" y="2280244"/>
            <a:ext cx="6659157" cy="1096001"/>
          </a:xfrm>
          <a:prstGeom prst="rect">
            <a:avLst/>
          </a:prstGeom>
        </p:spPr>
        <p:txBody>
          <a:bodyPr/>
          <a:lstStyle>
            <a:lvl1pPr>
              <a:defRPr sz="4000" b="0">
                <a:solidFill>
                  <a:schemeClr val="tx1">
                    <a:lumMod val="85000"/>
                    <a:lumOff val="15000"/>
                  </a:schemeClr>
                </a:solidFill>
                <a:latin typeface="+mj-lt"/>
              </a:defRPr>
            </a:lvl1pPr>
          </a:lstStyle>
          <a:p>
            <a:r>
              <a:rPr lang="fi-FI" dirty="0"/>
              <a:t>RAPORTIN OTSIKKO, ISOLLA, CALIBRI LIGHT</a:t>
            </a:r>
          </a:p>
        </p:txBody>
      </p:sp>
    </p:spTree>
    <p:extLst>
      <p:ext uri="{BB962C8B-B14F-4D97-AF65-F5344CB8AC3E}">
        <p14:creationId xmlns:p14="http://schemas.microsoft.com/office/powerpoint/2010/main" val="13364159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Raportin otsikko isolla kuvalla">
    <p:spTree>
      <p:nvGrpSpPr>
        <p:cNvPr id="1" name=""/>
        <p:cNvGrpSpPr/>
        <p:nvPr/>
      </p:nvGrpSpPr>
      <p:grpSpPr>
        <a:xfrm>
          <a:off x="0" y="0"/>
          <a:ext cx="0" cy="0"/>
          <a:chOff x="0" y="0"/>
          <a:chExt cx="0" cy="0"/>
        </a:xfrm>
      </p:grpSpPr>
      <p:sp>
        <p:nvSpPr>
          <p:cNvPr id="4" name="Kuvan paikkamerkki 3"/>
          <p:cNvSpPr>
            <a:spLocks noGrp="1"/>
          </p:cNvSpPr>
          <p:nvPr>
            <p:ph type="pic" sz="quarter" idx="15"/>
          </p:nvPr>
        </p:nvSpPr>
        <p:spPr>
          <a:xfrm>
            <a:off x="0" y="0"/>
            <a:ext cx="12193200" cy="6858000"/>
          </a:xfrm>
          <a:prstGeom prst="rect">
            <a:avLst/>
          </a:prstGeom>
        </p:spPr>
        <p:txBody>
          <a:bodyPr/>
          <a:lstStyle/>
          <a:p>
            <a:endParaRPr lang="fi-FI" dirty="0"/>
          </a:p>
        </p:txBody>
      </p:sp>
      <p:sp>
        <p:nvSpPr>
          <p:cNvPr id="8" name="Päivämäärän paikkamerkki 3"/>
          <p:cNvSpPr>
            <a:spLocks noGrp="1"/>
          </p:cNvSpPr>
          <p:nvPr>
            <p:ph type="dt" sz="half" idx="2"/>
          </p:nvPr>
        </p:nvSpPr>
        <p:spPr>
          <a:xfrm>
            <a:off x="838200" y="6475222"/>
            <a:ext cx="921589"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fld id="{186B6ED4-D002-4E69-80AA-5C3D73C6FA27}" type="datetime1">
              <a:rPr lang="fi-FI" smtClean="0"/>
              <a:t>26.5.2021</a:t>
            </a:fld>
            <a:endParaRPr lang="fi-FI" dirty="0"/>
          </a:p>
        </p:txBody>
      </p:sp>
      <p:sp>
        <p:nvSpPr>
          <p:cNvPr id="9" name="Alatunnisteen paikkamerkki 4"/>
          <p:cNvSpPr>
            <a:spLocks noGrp="1"/>
          </p:cNvSpPr>
          <p:nvPr>
            <p:ph type="ftr" sz="quarter" idx="3"/>
          </p:nvPr>
        </p:nvSpPr>
        <p:spPr>
          <a:xfrm>
            <a:off x="1988389" y="6475221"/>
            <a:ext cx="4170871"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r>
              <a:rPr lang="fi-FI"/>
              <a:t>HKT Kävijätutkimus 2017, T-17387</a:t>
            </a:r>
            <a:endParaRPr lang="fi-FI" dirty="0"/>
          </a:p>
        </p:txBody>
      </p:sp>
      <p:sp>
        <p:nvSpPr>
          <p:cNvPr id="10" name="Dian numeron paikkamerkki 5"/>
          <p:cNvSpPr>
            <a:spLocks noGrp="1"/>
          </p:cNvSpPr>
          <p:nvPr>
            <p:ph type="sldNum" sz="quarter" idx="4"/>
          </p:nvPr>
        </p:nvSpPr>
        <p:spPr>
          <a:xfrm>
            <a:off x="211183" y="6475221"/>
            <a:ext cx="398417"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fld id="{B6DB0E4E-F5D7-41BD-96AC-FA55D8C3805E}" type="slidenum">
              <a:rPr lang="fi-FI" smtClean="0"/>
              <a:pPr/>
              <a:t>‹#›</a:t>
            </a:fld>
            <a:endParaRPr lang="fi-FI" dirty="0"/>
          </a:p>
        </p:txBody>
      </p:sp>
      <p:sp>
        <p:nvSpPr>
          <p:cNvPr id="12" name="Tekstin paikkamerkki 18"/>
          <p:cNvSpPr>
            <a:spLocks noGrp="1"/>
          </p:cNvSpPr>
          <p:nvPr>
            <p:ph type="body" sz="quarter" idx="14" hasCustomPrompt="1"/>
          </p:nvPr>
        </p:nvSpPr>
        <p:spPr>
          <a:xfrm>
            <a:off x="2373083" y="1935565"/>
            <a:ext cx="6659156" cy="330275"/>
          </a:xfrm>
          <a:prstGeom prst="rect">
            <a:avLst/>
          </a:prstGeom>
        </p:spPr>
        <p:txBody>
          <a:bodyPr/>
          <a:lstStyle>
            <a:lvl1pPr marL="0" marR="0" indent="0" algn="l" defTabSz="914400" rtl="0" eaLnBrk="1" fontAlgn="auto" latinLnBrk="0" hangingPunct="1">
              <a:lnSpc>
                <a:spcPct val="90000"/>
              </a:lnSpc>
              <a:spcBef>
                <a:spcPts val="1000"/>
              </a:spcBef>
              <a:spcAft>
                <a:spcPts val="0"/>
              </a:spcAft>
              <a:buClr>
                <a:srgbClr val="E60F28"/>
              </a:buClr>
              <a:buSzTx/>
              <a:buFont typeface="Arial" panose="020B0604020202020204" pitchFamily="34" charset="0"/>
              <a:buNone/>
              <a:tabLst/>
              <a:defRPr sz="2000" b="1" baseline="0">
                <a:solidFill>
                  <a:schemeClr val="tx1">
                    <a:lumMod val="85000"/>
                    <a:lumOff val="15000"/>
                  </a:schemeClr>
                </a:solidFill>
                <a:latin typeface="+mn-lt"/>
              </a:defRPr>
            </a:lvl1pPr>
            <a:lvl3pPr marL="914400" indent="0">
              <a:buNone/>
              <a:defRPr sz="2400"/>
            </a:lvl3pPr>
          </a:lstStyle>
          <a:p>
            <a:pPr marL="0" marR="0" lvl="0" indent="0" algn="l" defTabSz="914400" rtl="0" eaLnBrk="1" fontAlgn="auto" latinLnBrk="0" hangingPunct="1">
              <a:lnSpc>
                <a:spcPct val="90000"/>
              </a:lnSpc>
              <a:spcBef>
                <a:spcPts val="1000"/>
              </a:spcBef>
              <a:spcAft>
                <a:spcPts val="0"/>
              </a:spcAft>
              <a:buClr>
                <a:srgbClr val="E60F28"/>
              </a:buClr>
              <a:buSzTx/>
              <a:buFont typeface="Arial" panose="020B0604020202020204" pitchFamily="34" charset="0"/>
              <a:buNone/>
              <a:tabLst/>
              <a:defRPr/>
            </a:pPr>
            <a:r>
              <a:rPr lang="fi-FI" dirty="0"/>
              <a:t>TUTKIMUSRAPORTTI, CALIBRI BOLD, ISOLLA</a:t>
            </a:r>
          </a:p>
        </p:txBody>
      </p:sp>
      <p:sp>
        <p:nvSpPr>
          <p:cNvPr id="13" name="Tekstin paikkamerkki 18"/>
          <p:cNvSpPr>
            <a:spLocks noGrp="1"/>
          </p:cNvSpPr>
          <p:nvPr>
            <p:ph type="body" sz="quarter" idx="16" hasCustomPrompt="1"/>
          </p:nvPr>
        </p:nvSpPr>
        <p:spPr>
          <a:xfrm>
            <a:off x="2373083" y="3894793"/>
            <a:ext cx="6659156" cy="402525"/>
          </a:xfrm>
          <a:prstGeom prst="rect">
            <a:avLst/>
          </a:prstGeom>
        </p:spPr>
        <p:txBody>
          <a:bodyPr/>
          <a:lstStyle>
            <a:lvl1pPr marL="0" indent="0">
              <a:lnSpc>
                <a:spcPts val="1600"/>
              </a:lnSpc>
              <a:buFont typeface="Arial" panose="020B0604020202020204" pitchFamily="34" charset="0"/>
              <a:buNone/>
              <a:defRPr sz="2000" baseline="0">
                <a:solidFill>
                  <a:schemeClr val="tx1">
                    <a:lumMod val="85000"/>
                    <a:lumOff val="15000"/>
                  </a:schemeClr>
                </a:solidFill>
                <a:latin typeface="+mj-lt"/>
              </a:defRPr>
            </a:lvl1pPr>
            <a:lvl3pPr marL="914400" indent="0">
              <a:buNone/>
              <a:defRPr sz="2400"/>
            </a:lvl3pPr>
          </a:lstStyle>
          <a:p>
            <a:pPr lvl="0"/>
            <a:r>
              <a:rPr lang="fi-FI" dirty="0"/>
              <a:t>Alaotsikko, </a:t>
            </a:r>
            <a:r>
              <a:rPr lang="fi-FI" dirty="0" err="1"/>
              <a:t>Calibri</a:t>
            </a:r>
            <a:r>
              <a:rPr lang="fi-FI" dirty="0"/>
              <a:t> </a:t>
            </a:r>
            <a:r>
              <a:rPr lang="fi-FI" dirty="0" err="1"/>
              <a:t>Light</a:t>
            </a:r>
            <a:endParaRPr lang="fi-FI" dirty="0"/>
          </a:p>
        </p:txBody>
      </p:sp>
      <p:sp>
        <p:nvSpPr>
          <p:cNvPr id="14" name="Otsikko 1"/>
          <p:cNvSpPr>
            <a:spLocks noGrp="1"/>
          </p:cNvSpPr>
          <p:nvPr>
            <p:ph type="title" hasCustomPrompt="1"/>
          </p:nvPr>
        </p:nvSpPr>
        <p:spPr>
          <a:xfrm>
            <a:off x="2373082" y="2280245"/>
            <a:ext cx="6659157" cy="1096002"/>
          </a:xfrm>
          <a:prstGeom prst="rect">
            <a:avLst/>
          </a:prstGeom>
        </p:spPr>
        <p:txBody>
          <a:bodyPr/>
          <a:lstStyle>
            <a:lvl1pPr>
              <a:defRPr sz="4000" b="0">
                <a:solidFill>
                  <a:schemeClr val="tx1">
                    <a:lumMod val="85000"/>
                    <a:lumOff val="15000"/>
                  </a:schemeClr>
                </a:solidFill>
                <a:latin typeface="+mj-lt"/>
              </a:defRPr>
            </a:lvl1pPr>
          </a:lstStyle>
          <a:p>
            <a:r>
              <a:rPr lang="fi-FI" dirty="0"/>
              <a:t>RAPORTIN OTSIKKO, ISOLLA, CALIBRI LIGHT</a:t>
            </a:r>
          </a:p>
        </p:txBody>
      </p:sp>
    </p:spTree>
    <p:extLst>
      <p:ext uri="{BB962C8B-B14F-4D97-AF65-F5344CB8AC3E}">
        <p14:creationId xmlns:p14="http://schemas.microsoft.com/office/powerpoint/2010/main" val="27629879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aportin otsikko kuvalla">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838200" y="2569728"/>
            <a:ext cx="6006483" cy="1122706"/>
          </a:xfrm>
          <a:prstGeom prst="rect">
            <a:avLst/>
          </a:prstGeom>
        </p:spPr>
        <p:txBody>
          <a:bodyPr/>
          <a:lstStyle>
            <a:lvl1pPr>
              <a:defRPr sz="4000" b="0">
                <a:solidFill>
                  <a:schemeClr val="tx1">
                    <a:lumMod val="85000"/>
                    <a:lumOff val="15000"/>
                  </a:schemeClr>
                </a:solidFill>
                <a:latin typeface="+mj-lt"/>
              </a:defRPr>
            </a:lvl1pPr>
          </a:lstStyle>
          <a:p>
            <a:r>
              <a:rPr lang="fi-FI" dirty="0"/>
              <a:t>RAPORTIN OTSIKKO, ISOLLA,</a:t>
            </a:r>
            <a:br>
              <a:rPr lang="fi-FI" dirty="0"/>
            </a:br>
            <a:r>
              <a:rPr lang="fi-FI" dirty="0"/>
              <a:t>CALIBRI LIGHT</a:t>
            </a:r>
          </a:p>
        </p:txBody>
      </p:sp>
      <p:sp>
        <p:nvSpPr>
          <p:cNvPr id="19" name="Tekstin paikkamerkki 18"/>
          <p:cNvSpPr>
            <a:spLocks noGrp="1"/>
          </p:cNvSpPr>
          <p:nvPr>
            <p:ph type="body" sz="quarter" idx="13" hasCustomPrompt="1"/>
          </p:nvPr>
        </p:nvSpPr>
        <p:spPr>
          <a:xfrm>
            <a:off x="838200" y="2206978"/>
            <a:ext cx="6006483" cy="339142"/>
          </a:xfrm>
          <a:prstGeom prst="rect">
            <a:avLst/>
          </a:prstGeom>
        </p:spPr>
        <p:txBody>
          <a:bodyPr/>
          <a:lstStyle>
            <a:lvl1pPr marL="0" indent="0">
              <a:buFont typeface="Arial" panose="020B0604020202020204" pitchFamily="34" charset="0"/>
              <a:buNone/>
              <a:defRPr sz="2000" b="1" baseline="0">
                <a:solidFill>
                  <a:schemeClr val="tx1">
                    <a:lumMod val="85000"/>
                    <a:lumOff val="15000"/>
                  </a:schemeClr>
                </a:solidFill>
                <a:latin typeface="+mn-lt"/>
              </a:defRPr>
            </a:lvl1pPr>
            <a:lvl3pPr marL="914400" indent="0">
              <a:buNone/>
              <a:defRPr sz="2400"/>
            </a:lvl3pPr>
          </a:lstStyle>
          <a:p>
            <a:pPr lvl="0"/>
            <a:r>
              <a:rPr lang="fi-FI" dirty="0"/>
              <a:t>TUTKIMUSRAPORTTI, KAIKKI ISOLLA</a:t>
            </a:r>
          </a:p>
        </p:txBody>
      </p:sp>
      <p:sp>
        <p:nvSpPr>
          <p:cNvPr id="11" name="Tekstin paikkamerkki 18"/>
          <p:cNvSpPr>
            <a:spLocks noGrp="1"/>
          </p:cNvSpPr>
          <p:nvPr>
            <p:ph type="body" sz="quarter" idx="14" hasCustomPrompt="1"/>
          </p:nvPr>
        </p:nvSpPr>
        <p:spPr>
          <a:xfrm>
            <a:off x="838200" y="4309408"/>
            <a:ext cx="6006483" cy="402525"/>
          </a:xfrm>
          <a:prstGeom prst="rect">
            <a:avLst/>
          </a:prstGeom>
        </p:spPr>
        <p:txBody>
          <a:bodyPr/>
          <a:lstStyle>
            <a:lvl1pPr marL="0" indent="0">
              <a:buFont typeface="Arial" panose="020B0604020202020204" pitchFamily="34" charset="0"/>
              <a:buNone/>
              <a:defRPr sz="2000" baseline="0">
                <a:solidFill>
                  <a:schemeClr val="tx1">
                    <a:lumMod val="85000"/>
                    <a:lumOff val="15000"/>
                  </a:schemeClr>
                </a:solidFill>
                <a:latin typeface="+mj-lt"/>
              </a:defRPr>
            </a:lvl1pPr>
            <a:lvl3pPr marL="914400" indent="0">
              <a:buNone/>
              <a:defRPr sz="2400"/>
            </a:lvl3pPr>
          </a:lstStyle>
          <a:p>
            <a:pPr lvl="0"/>
            <a:r>
              <a:rPr lang="fi-FI" dirty="0"/>
              <a:t>Alaotsikko, </a:t>
            </a:r>
            <a:r>
              <a:rPr lang="fi-FI" dirty="0" err="1"/>
              <a:t>Calibri</a:t>
            </a:r>
            <a:r>
              <a:rPr lang="fi-FI" dirty="0"/>
              <a:t> </a:t>
            </a:r>
            <a:r>
              <a:rPr lang="fi-FI" dirty="0" err="1"/>
              <a:t>Light</a:t>
            </a:r>
            <a:endParaRPr lang="fi-FI" dirty="0"/>
          </a:p>
        </p:txBody>
      </p:sp>
      <p:sp>
        <p:nvSpPr>
          <p:cNvPr id="8" name="Päivämäärän paikkamerkki 3"/>
          <p:cNvSpPr>
            <a:spLocks noGrp="1"/>
          </p:cNvSpPr>
          <p:nvPr>
            <p:ph type="dt" sz="half" idx="2"/>
          </p:nvPr>
        </p:nvSpPr>
        <p:spPr>
          <a:xfrm>
            <a:off x="838200" y="6475222"/>
            <a:ext cx="921589"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fld id="{87C3D9A9-DF6F-4041-8F25-6D18B239C305}" type="datetime1">
              <a:rPr lang="fi-FI" smtClean="0"/>
              <a:t>26.5.2021</a:t>
            </a:fld>
            <a:endParaRPr lang="fi-FI" dirty="0"/>
          </a:p>
        </p:txBody>
      </p:sp>
      <p:sp>
        <p:nvSpPr>
          <p:cNvPr id="9" name="Alatunnisteen paikkamerkki 4"/>
          <p:cNvSpPr>
            <a:spLocks noGrp="1"/>
          </p:cNvSpPr>
          <p:nvPr>
            <p:ph type="ftr" sz="quarter" idx="3"/>
          </p:nvPr>
        </p:nvSpPr>
        <p:spPr>
          <a:xfrm>
            <a:off x="1988389" y="6475221"/>
            <a:ext cx="4170871"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r>
              <a:rPr lang="fi-FI"/>
              <a:t>HKT Kävijätutkimus 2017, T-17387</a:t>
            </a:r>
            <a:endParaRPr lang="fi-FI" dirty="0"/>
          </a:p>
        </p:txBody>
      </p:sp>
      <p:sp>
        <p:nvSpPr>
          <p:cNvPr id="10" name="Dian numeron paikkamerkki 5"/>
          <p:cNvSpPr>
            <a:spLocks noGrp="1"/>
          </p:cNvSpPr>
          <p:nvPr>
            <p:ph type="sldNum" sz="quarter" idx="4"/>
          </p:nvPr>
        </p:nvSpPr>
        <p:spPr>
          <a:xfrm>
            <a:off x="211183" y="6475221"/>
            <a:ext cx="398417"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fld id="{B6DB0E4E-F5D7-41BD-96AC-FA55D8C3805E}" type="slidenum">
              <a:rPr lang="fi-FI" smtClean="0"/>
              <a:pPr/>
              <a:t>‹#›</a:t>
            </a:fld>
            <a:endParaRPr lang="fi-FI" dirty="0"/>
          </a:p>
        </p:txBody>
      </p:sp>
      <p:sp>
        <p:nvSpPr>
          <p:cNvPr id="4" name="Kuvan paikkamerkki 3"/>
          <p:cNvSpPr>
            <a:spLocks noGrp="1"/>
          </p:cNvSpPr>
          <p:nvPr>
            <p:ph type="pic" sz="quarter" idx="15"/>
          </p:nvPr>
        </p:nvSpPr>
        <p:spPr>
          <a:xfrm>
            <a:off x="7324983" y="0"/>
            <a:ext cx="4867200" cy="6858000"/>
          </a:xfrm>
          <a:prstGeom prst="rect">
            <a:avLst/>
          </a:prstGeom>
        </p:spPr>
        <p:txBody>
          <a:bodyPr/>
          <a:lstStyle/>
          <a:p>
            <a:endParaRPr lang="fi-FI"/>
          </a:p>
        </p:txBody>
      </p:sp>
    </p:spTree>
    <p:extLst>
      <p:ext uri="{BB962C8B-B14F-4D97-AF65-F5344CB8AC3E}">
        <p14:creationId xmlns:p14="http://schemas.microsoft.com/office/powerpoint/2010/main" val="5427771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isällys">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187" y="-701675"/>
            <a:ext cx="10691813" cy="7559675"/>
          </a:xfrm>
          <a:prstGeom prst="rect">
            <a:avLst/>
          </a:prstGeom>
          <a:ln>
            <a:noFill/>
          </a:ln>
        </p:spPr>
      </p:pic>
      <p:sp>
        <p:nvSpPr>
          <p:cNvPr id="2" name="Otsikko 1"/>
          <p:cNvSpPr>
            <a:spLocks noGrp="1"/>
          </p:cNvSpPr>
          <p:nvPr>
            <p:ph type="title" hasCustomPrompt="1"/>
          </p:nvPr>
        </p:nvSpPr>
        <p:spPr>
          <a:xfrm>
            <a:off x="838200" y="1038687"/>
            <a:ext cx="10515600" cy="652001"/>
          </a:xfrm>
          <a:prstGeom prst="rect">
            <a:avLst/>
          </a:prstGeom>
        </p:spPr>
        <p:txBody>
          <a:bodyPr/>
          <a:lstStyle>
            <a:lvl1pPr>
              <a:defRPr sz="4000" b="1">
                <a:solidFill>
                  <a:schemeClr val="tx1">
                    <a:lumMod val="85000"/>
                    <a:lumOff val="15000"/>
                  </a:schemeClr>
                </a:solidFill>
                <a:latin typeface="+mn-lt"/>
              </a:defRPr>
            </a:lvl1pPr>
          </a:lstStyle>
          <a:p>
            <a:r>
              <a:rPr lang="fi-FI" dirty="0"/>
              <a:t>SISÄLLYS</a:t>
            </a:r>
          </a:p>
        </p:txBody>
      </p:sp>
      <p:sp>
        <p:nvSpPr>
          <p:cNvPr id="3" name="Päivämäärän paikkamerkki 2"/>
          <p:cNvSpPr>
            <a:spLocks noGrp="1"/>
          </p:cNvSpPr>
          <p:nvPr>
            <p:ph type="dt" sz="half" idx="10"/>
          </p:nvPr>
        </p:nvSpPr>
        <p:spPr/>
        <p:txBody>
          <a:bodyPr/>
          <a:lstStyle/>
          <a:p>
            <a:fld id="{A456BA6E-1085-4E51-920C-84D60DF53D6D}" type="datetime1">
              <a:rPr lang="fi-FI" smtClean="0"/>
              <a:t>26.5.2021</a:t>
            </a:fld>
            <a:endParaRPr lang="fi-FI"/>
          </a:p>
        </p:txBody>
      </p:sp>
      <p:sp>
        <p:nvSpPr>
          <p:cNvPr id="4" name="Alatunnisteen paikkamerkki 3"/>
          <p:cNvSpPr>
            <a:spLocks noGrp="1"/>
          </p:cNvSpPr>
          <p:nvPr>
            <p:ph type="ftr" sz="quarter" idx="11"/>
          </p:nvPr>
        </p:nvSpPr>
        <p:spPr/>
        <p:txBody>
          <a:bodyPr/>
          <a:lstStyle/>
          <a:p>
            <a:r>
              <a:rPr lang="fi-FI"/>
              <a:t>HKT Kävijätutkimus 2017, T-17387</a:t>
            </a:r>
            <a:endParaRPr lang="fi-FI" dirty="0"/>
          </a:p>
        </p:txBody>
      </p:sp>
      <p:sp>
        <p:nvSpPr>
          <p:cNvPr id="5" name="Dian numeron paikkamerkki 4"/>
          <p:cNvSpPr>
            <a:spLocks noGrp="1"/>
          </p:cNvSpPr>
          <p:nvPr>
            <p:ph type="sldNum" sz="quarter" idx="12"/>
          </p:nvPr>
        </p:nvSpPr>
        <p:spPr/>
        <p:txBody>
          <a:bodyPr/>
          <a:lstStyle/>
          <a:p>
            <a:fld id="{B6DB0E4E-F5D7-41BD-96AC-FA55D8C3805E}" type="slidenum">
              <a:rPr lang="fi-FI" smtClean="0"/>
              <a:pPr/>
              <a:t>‹#›</a:t>
            </a:fld>
            <a:endParaRPr lang="fi-FI"/>
          </a:p>
        </p:txBody>
      </p:sp>
      <p:sp>
        <p:nvSpPr>
          <p:cNvPr id="7" name="Tekstin paikkamerkki 6"/>
          <p:cNvSpPr>
            <a:spLocks noGrp="1"/>
          </p:cNvSpPr>
          <p:nvPr>
            <p:ph type="body" sz="quarter" idx="13" hasCustomPrompt="1"/>
          </p:nvPr>
        </p:nvSpPr>
        <p:spPr>
          <a:xfrm>
            <a:off x="1997476" y="2006600"/>
            <a:ext cx="9356324" cy="3763963"/>
          </a:xfrm>
          <a:prstGeom prst="rect">
            <a:avLst/>
          </a:prstGeom>
        </p:spPr>
        <p:txBody>
          <a:bodyPr/>
          <a:lstStyle>
            <a:lvl1pPr marL="514350" indent="-514350">
              <a:buFont typeface="+mj-lt"/>
              <a:buAutoNum type="arabicPeriod"/>
              <a:defRPr sz="1800">
                <a:solidFill>
                  <a:schemeClr val="tx1">
                    <a:lumMod val="85000"/>
                    <a:lumOff val="15000"/>
                  </a:schemeClr>
                </a:solidFill>
                <a:latin typeface="+mj-lt"/>
              </a:defRPr>
            </a:lvl1pPr>
            <a:lvl2pPr marL="914400" indent="-457200">
              <a:buFont typeface="+mj-lt"/>
              <a:buAutoNum type="arabicPeriod"/>
              <a:defRPr sz="1600">
                <a:solidFill>
                  <a:schemeClr val="tx1">
                    <a:lumMod val="85000"/>
                    <a:lumOff val="15000"/>
                  </a:schemeClr>
                </a:solidFill>
                <a:latin typeface="+mj-lt"/>
              </a:defRPr>
            </a:lvl2pPr>
            <a:lvl3pPr marL="1371600" indent="-457200">
              <a:buFont typeface="+mj-lt"/>
              <a:buAutoNum type="arabicPeriod"/>
              <a:defRPr sz="1600">
                <a:solidFill>
                  <a:schemeClr val="tx1">
                    <a:lumMod val="85000"/>
                    <a:lumOff val="15000"/>
                  </a:schemeClr>
                </a:solidFill>
                <a:latin typeface="+mj-lt"/>
              </a:defRPr>
            </a:lvl3pPr>
            <a:lvl4pPr marL="1714500" indent="-342900">
              <a:buFont typeface="+mj-lt"/>
              <a:buAutoNum type="arabicPeriod"/>
              <a:defRPr sz="1600">
                <a:solidFill>
                  <a:schemeClr val="tx1">
                    <a:lumMod val="85000"/>
                    <a:lumOff val="15000"/>
                  </a:schemeClr>
                </a:solidFill>
                <a:latin typeface="+mj-lt"/>
              </a:defRPr>
            </a:lvl4pPr>
            <a:lvl5pPr marL="2171700" indent="-342900">
              <a:buFont typeface="+mj-lt"/>
              <a:buAutoNum type="arabicPeriod"/>
              <a:defRPr sz="1600">
                <a:solidFill>
                  <a:schemeClr val="tx1">
                    <a:lumMod val="85000"/>
                    <a:lumOff val="15000"/>
                  </a:schemeClr>
                </a:solidFill>
                <a:latin typeface="+mj-lt"/>
              </a:defRPr>
            </a:lvl5pPr>
          </a:lstStyle>
          <a:p>
            <a:pPr lvl="0"/>
            <a:r>
              <a:rPr lang="fi-FI" dirty="0"/>
              <a:t>Sisältö					3</a:t>
            </a:r>
          </a:p>
          <a:p>
            <a:pPr lvl="1"/>
            <a:r>
              <a:rPr lang="fi-FI" dirty="0"/>
              <a:t>toinen taso				11</a:t>
            </a:r>
          </a:p>
          <a:p>
            <a:pPr lvl="2"/>
            <a:r>
              <a:rPr lang="fi-FI" dirty="0"/>
              <a:t>kolmas taso				13</a:t>
            </a:r>
          </a:p>
          <a:p>
            <a:pPr lvl="3"/>
            <a:r>
              <a:rPr lang="fi-FI" dirty="0"/>
              <a:t>neljäs taso				14</a:t>
            </a:r>
          </a:p>
          <a:p>
            <a:pPr lvl="4"/>
            <a:r>
              <a:rPr lang="fi-FI" dirty="0"/>
              <a:t>viides taso			16</a:t>
            </a:r>
          </a:p>
          <a:p>
            <a:pPr lvl="4"/>
            <a:endParaRPr lang="fi-FI" dirty="0"/>
          </a:p>
          <a:p>
            <a:pPr lvl="0"/>
            <a:r>
              <a:rPr lang="fi-FI" dirty="0"/>
              <a:t>Sisältö 2					22</a:t>
            </a:r>
          </a:p>
          <a:p>
            <a:pPr lvl="0"/>
            <a:r>
              <a:rPr lang="fi-FI" dirty="0"/>
              <a:t>Sisältö 3					27</a:t>
            </a:r>
          </a:p>
          <a:p>
            <a:pPr lvl="0"/>
            <a:r>
              <a:rPr lang="fi-FI" dirty="0"/>
              <a:t>Sisältö 4					32</a:t>
            </a:r>
          </a:p>
        </p:txBody>
      </p:sp>
    </p:spTree>
    <p:extLst>
      <p:ext uri="{BB962C8B-B14F-4D97-AF65-F5344CB8AC3E}">
        <p14:creationId xmlns:p14="http://schemas.microsoft.com/office/powerpoint/2010/main" val="27251739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tsikko ja sisältö, ilman palkkeja">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fld id="{0884AAC0-4D2F-4120-9ABB-DC3D9D43DC62}" type="datetime1">
              <a:rPr lang="fi-FI" smtClean="0"/>
              <a:t>26.5.2021</a:t>
            </a:fld>
            <a:endParaRPr lang="fi-FI" dirty="0"/>
          </a:p>
        </p:txBody>
      </p:sp>
      <p:sp>
        <p:nvSpPr>
          <p:cNvPr id="5" name="Alatunnisteen paikkamerkki 4"/>
          <p:cNvSpPr>
            <a:spLocks noGrp="1"/>
          </p:cNvSpPr>
          <p:nvPr>
            <p:ph type="ftr" sz="quarter" idx="11"/>
          </p:nvPr>
        </p:nvSpPr>
        <p:spPr/>
        <p:txBody>
          <a:bodyPr/>
          <a:lstStyle/>
          <a:p>
            <a:r>
              <a:rPr lang="fi-FI"/>
              <a:t>HKT Kävijätutkimus 2017, T-17387</a:t>
            </a:r>
          </a:p>
        </p:txBody>
      </p:sp>
      <p:sp>
        <p:nvSpPr>
          <p:cNvPr id="6" name="Dian numeron paikkamerkki 5"/>
          <p:cNvSpPr>
            <a:spLocks noGrp="1"/>
          </p:cNvSpPr>
          <p:nvPr>
            <p:ph type="sldNum" sz="quarter" idx="12"/>
          </p:nvPr>
        </p:nvSpPr>
        <p:spPr/>
        <p:txBody>
          <a:bodyPr/>
          <a:lstStyle/>
          <a:p>
            <a:fld id="{B6DB0E4E-F5D7-41BD-96AC-FA55D8C3805E}" type="slidenum">
              <a:rPr lang="fi-FI" smtClean="0"/>
              <a:t>‹#›</a:t>
            </a:fld>
            <a:endParaRPr lang="fi-FI"/>
          </a:p>
        </p:txBody>
      </p:sp>
      <p:sp>
        <p:nvSpPr>
          <p:cNvPr id="7"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a:t>Dian otsikko, </a:t>
            </a:r>
            <a:r>
              <a:rPr lang="fi-FI" dirty="0" err="1"/>
              <a:t>Calibri</a:t>
            </a:r>
            <a:r>
              <a:rPr lang="fi-FI" dirty="0"/>
              <a:t> </a:t>
            </a:r>
            <a:r>
              <a:rPr lang="fi-FI" dirty="0" err="1"/>
              <a:t>Light</a:t>
            </a:r>
            <a:endParaRPr lang="fi-FI" dirty="0"/>
          </a:p>
        </p:txBody>
      </p:sp>
      <p:sp>
        <p:nvSpPr>
          <p:cNvPr id="8" name="Sisällön paikkamerkki 2"/>
          <p:cNvSpPr>
            <a:spLocks noGrp="1"/>
          </p:cNvSpPr>
          <p:nvPr>
            <p:ph idx="1" hasCustomPrompt="1"/>
          </p:nvPr>
        </p:nvSpPr>
        <p:spPr>
          <a:xfrm>
            <a:off x="653138" y="1335159"/>
            <a:ext cx="11033764" cy="4782612"/>
          </a:xfrm>
          <a:prstGeom prst="rect">
            <a:avLst/>
          </a:prstGeom>
        </p:spPr>
        <p:txBody>
          <a:bodyPr/>
          <a:lstStyle>
            <a:lvl1pPr>
              <a:defRPr sz="180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a:t>Ensimmäinen taso, </a:t>
            </a:r>
            <a:r>
              <a:rPr lang="fi-FI" dirty="0" err="1"/>
              <a:t>Calibri</a:t>
            </a:r>
            <a:r>
              <a:rPr lang="fi-FI" dirty="0"/>
              <a:t> </a:t>
            </a:r>
            <a:r>
              <a:rPr lang="fi-FI" dirty="0" err="1"/>
              <a:t>Light</a:t>
            </a:r>
            <a:endParaRPr lang="fi-FI" dirty="0"/>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42472839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0787" y="4429987"/>
            <a:ext cx="4386377" cy="2422753"/>
          </a:xfrm>
          <a:prstGeom prst="rect">
            <a:avLst/>
          </a:prstGeom>
        </p:spPr>
      </p:pic>
      <p:sp>
        <p:nvSpPr>
          <p:cNvPr id="4" name="Päivämäärän paikkamerkki 3"/>
          <p:cNvSpPr>
            <a:spLocks noGrp="1"/>
          </p:cNvSpPr>
          <p:nvPr>
            <p:ph type="dt" sz="half" idx="10"/>
          </p:nvPr>
        </p:nvSpPr>
        <p:spPr/>
        <p:txBody>
          <a:bodyPr/>
          <a:lstStyle/>
          <a:p>
            <a:fld id="{5A4BB808-F953-429C-BD20-DEAAE9E54EBC}" type="datetime1">
              <a:rPr lang="fi-FI" smtClean="0"/>
              <a:t>26.5.2021</a:t>
            </a:fld>
            <a:endParaRPr lang="fi-FI"/>
          </a:p>
        </p:txBody>
      </p:sp>
      <p:sp>
        <p:nvSpPr>
          <p:cNvPr id="5" name="Alatunnisteen paikkamerkki 4"/>
          <p:cNvSpPr>
            <a:spLocks noGrp="1"/>
          </p:cNvSpPr>
          <p:nvPr>
            <p:ph type="ftr" sz="quarter" idx="11"/>
          </p:nvPr>
        </p:nvSpPr>
        <p:spPr/>
        <p:txBody>
          <a:bodyPr/>
          <a:lstStyle/>
          <a:p>
            <a:r>
              <a:rPr lang="fi-FI"/>
              <a:t>HKT Kävijätutkimus 2017, T-17387</a:t>
            </a:r>
          </a:p>
        </p:txBody>
      </p:sp>
      <p:sp>
        <p:nvSpPr>
          <p:cNvPr id="6" name="Dian numeron paikkamerkki 5"/>
          <p:cNvSpPr>
            <a:spLocks noGrp="1"/>
          </p:cNvSpPr>
          <p:nvPr>
            <p:ph type="sldNum" sz="quarter" idx="12"/>
          </p:nvPr>
        </p:nvSpPr>
        <p:spPr/>
        <p:txBody>
          <a:bodyPr/>
          <a:lstStyle/>
          <a:p>
            <a:fld id="{B6DB0E4E-F5D7-41BD-96AC-FA55D8C3805E}" type="slidenum">
              <a:rPr lang="fi-FI" smtClean="0"/>
              <a:t>‹#›</a:t>
            </a:fld>
            <a:endParaRPr lang="fi-FI"/>
          </a:p>
        </p:txBody>
      </p:sp>
      <p:sp>
        <p:nvSpPr>
          <p:cNvPr id="8"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a:t>Dian otsikko, </a:t>
            </a:r>
            <a:r>
              <a:rPr lang="fi-FI" dirty="0" err="1"/>
              <a:t>Calibri</a:t>
            </a:r>
            <a:r>
              <a:rPr lang="fi-FI" dirty="0"/>
              <a:t> </a:t>
            </a:r>
            <a:r>
              <a:rPr lang="fi-FI" dirty="0" err="1"/>
              <a:t>Light</a:t>
            </a:r>
            <a:endParaRPr lang="fi-FI" dirty="0"/>
          </a:p>
        </p:txBody>
      </p:sp>
      <p:sp>
        <p:nvSpPr>
          <p:cNvPr id="9" name="Sisällön paikkamerkki 2"/>
          <p:cNvSpPr>
            <a:spLocks noGrp="1"/>
          </p:cNvSpPr>
          <p:nvPr>
            <p:ph idx="1" hasCustomPrompt="1"/>
          </p:nvPr>
        </p:nvSpPr>
        <p:spPr>
          <a:xfrm>
            <a:off x="653138" y="1335159"/>
            <a:ext cx="11033764" cy="4782612"/>
          </a:xfrm>
          <a:prstGeom prst="rect">
            <a:avLst/>
          </a:prstGeom>
        </p:spPr>
        <p:txBody>
          <a:bodyPr/>
          <a:lstStyle>
            <a:lvl1pPr>
              <a:defRPr sz="180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a:t>Ensimmäinen taso, </a:t>
            </a:r>
            <a:r>
              <a:rPr lang="fi-FI" dirty="0" err="1"/>
              <a:t>Calibri</a:t>
            </a:r>
            <a:r>
              <a:rPr lang="fi-FI" dirty="0"/>
              <a:t> </a:t>
            </a:r>
            <a:r>
              <a:rPr lang="fi-FI" dirty="0" err="1"/>
              <a:t>Light</a:t>
            </a:r>
            <a:endParaRPr lang="fi-FI" dirty="0"/>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21829066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Otsikko, sisältö ja kuva">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fld id="{A4859268-DB68-43E9-88D3-129244F9B642}" type="datetime1">
              <a:rPr lang="fi-FI" smtClean="0"/>
              <a:t>26.5.2021</a:t>
            </a:fld>
            <a:endParaRPr lang="fi-FI"/>
          </a:p>
        </p:txBody>
      </p:sp>
      <p:sp>
        <p:nvSpPr>
          <p:cNvPr id="5" name="Alatunnisteen paikkamerkki 4"/>
          <p:cNvSpPr>
            <a:spLocks noGrp="1"/>
          </p:cNvSpPr>
          <p:nvPr>
            <p:ph type="ftr" sz="quarter" idx="11"/>
          </p:nvPr>
        </p:nvSpPr>
        <p:spPr/>
        <p:txBody>
          <a:bodyPr/>
          <a:lstStyle/>
          <a:p>
            <a:r>
              <a:rPr lang="fi-FI"/>
              <a:t>HKT Kävijätutkimus 2017, T-17387</a:t>
            </a:r>
          </a:p>
        </p:txBody>
      </p:sp>
      <p:sp>
        <p:nvSpPr>
          <p:cNvPr id="6" name="Dian numeron paikkamerkki 5"/>
          <p:cNvSpPr>
            <a:spLocks noGrp="1"/>
          </p:cNvSpPr>
          <p:nvPr>
            <p:ph type="sldNum" sz="quarter" idx="12"/>
          </p:nvPr>
        </p:nvSpPr>
        <p:spPr/>
        <p:txBody>
          <a:bodyPr/>
          <a:lstStyle/>
          <a:p>
            <a:fld id="{B6DB0E4E-F5D7-41BD-96AC-FA55D8C3805E}" type="slidenum">
              <a:rPr lang="fi-FI" smtClean="0"/>
              <a:t>‹#›</a:t>
            </a:fld>
            <a:endParaRPr lang="fi-FI"/>
          </a:p>
        </p:txBody>
      </p:sp>
      <p:sp>
        <p:nvSpPr>
          <p:cNvPr id="7" name="Otsikko 1"/>
          <p:cNvSpPr>
            <a:spLocks noGrp="1"/>
          </p:cNvSpPr>
          <p:nvPr>
            <p:ph type="title" hasCustomPrompt="1"/>
          </p:nvPr>
        </p:nvSpPr>
        <p:spPr>
          <a:xfrm>
            <a:off x="653138" y="582697"/>
            <a:ext cx="6335491"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a:t>Dian otsikko, </a:t>
            </a:r>
            <a:r>
              <a:rPr lang="fi-FI" dirty="0" err="1"/>
              <a:t>Calibri</a:t>
            </a:r>
            <a:r>
              <a:rPr lang="fi-FI" dirty="0"/>
              <a:t> </a:t>
            </a:r>
            <a:r>
              <a:rPr lang="fi-FI" dirty="0" err="1"/>
              <a:t>Light</a:t>
            </a:r>
            <a:endParaRPr lang="fi-FI" dirty="0"/>
          </a:p>
        </p:txBody>
      </p:sp>
      <p:sp>
        <p:nvSpPr>
          <p:cNvPr id="8" name="Sisällön paikkamerkki 2"/>
          <p:cNvSpPr>
            <a:spLocks noGrp="1"/>
          </p:cNvSpPr>
          <p:nvPr>
            <p:ph idx="1" hasCustomPrompt="1"/>
          </p:nvPr>
        </p:nvSpPr>
        <p:spPr>
          <a:xfrm>
            <a:off x="653138" y="1335159"/>
            <a:ext cx="6335491" cy="4706412"/>
          </a:xfrm>
          <a:prstGeom prst="rect">
            <a:avLst/>
          </a:prstGeom>
        </p:spPr>
        <p:txBody>
          <a:bodyPr/>
          <a:lstStyle>
            <a:lvl1pPr>
              <a:defRPr sz="1800" baseline="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a:t>Ensimmäinen taso, </a:t>
            </a:r>
            <a:r>
              <a:rPr lang="fi-FI" dirty="0" err="1"/>
              <a:t>Calibri</a:t>
            </a:r>
            <a:r>
              <a:rPr lang="fi-FI" dirty="0"/>
              <a:t> </a:t>
            </a:r>
            <a:r>
              <a:rPr lang="fi-FI" dirty="0" err="1"/>
              <a:t>Light</a:t>
            </a:r>
            <a:endParaRPr lang="fi-FI" dirty="0"/>
          </a:p>
          <a:p>
            <a:pPr lvl="1"/>
            <a:r>
              <a:rPr lang="fi-FI" dirty="0"/>
              <a:t>toinen taso</a:t>
            </a:r>
          </a:p>
          <a:p>
            <a:pPr lvl="2"/>
            <a:r>
              <a:rPr lang="fi-FI" dirty="0"/>
              <a:t>kolmas taso</a:t>
            </a:r>
          </a:p>
          <a:p>
            <a:pPr lvl="3"/>
            <a:r>
              <a:rPr lang="fi-FI" dirty="0"/>
              <a:t>neljäs taso</a:t>
            </a:r>
          </a:p>
          <a:p>
            <a:pPr lvl="4"/>
            <a:r>
              <a:rPr lang="fi-FI" dirty="0"/>
              <a:t>viides taso</a:t>
            </a:r>
          </a:p>
        </p:txBody>
      </p:sp>
      <p:sp>
        <p:nvSpPr>
          <p:cNvPr id="9" name="Kuvan paikkamerkki 2"/>
          <p:cNvSpPr>
            <a:spLocks noGrp="1"/>
          </p:cNvSpPr>
          <p:nvPr>
            <p:ph type="pic" idx="13" hasCustomPrompt="1"/>
          </p:nvPr>
        </p:nvSpPr>
        <p:spPr>
          <a:xfrm>
            <a:off x="7325032" y="0"/>
            <a:ext cx="4866968" cy="6857999"/>
          </a:xfrm>
          <a:prstGeom prst="rect">
            <a:avLst/>
          </a:prstGeom>
        </p:spPr>
        <p:txBody>
          <a:bodyPr/>
          <a:lstStyle>
            <a:lvl1pPr marL="0" indent="0">
              <a:buNone/>
              <a:defRPr sz="32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dirty="0"/>
              <a:t>Kuva</a:t>
            </a:r>
          </a:p>
        </p:txBody>
      </p:sp>
    </p:spTree>
    <p:extLst>
      <p:ext uri="{BB962C8B-B14F-4D97-AF65-F5344CB8AC3E}">
        <p14:creationId xmlns:p14="http://schemas.microsoft.com/office/powerpoint/2010/main" val="30766439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Otsikko ja sisältö (sisennetty) ilman palkkeja">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fld id="{0BF5CB75-AA4A-49E2-A6EA-75BD1C3672E9}" type="datetime1">
              <a:rPr lang="fi-FI" smtClean="0"/>
              <a:t>26.5.2021</a:t>
            </a:fld>
            <a:endParaRPr lang="fi-FI"/>
          </a:p>
        </p:txBody>
      </p:sp>
      <p:sp>
        <p:nvSpPr>
          <p:cNvPr id="5" name="Alatunnisteen paikkamerkki 4"/>
          <p:cNvSpPr>
            <a:spLocks noGrp="1"/>
          </p:cNvSpPr>
          <p:nvPr>
            <p:ph type="ftr" sz="quarter" idx="11"/>
          </p:nvPr>
        </p:nvSpPr>
        <p:spPr/>
        <p:txBody>
          <a:bodyPr/>
          <a:lstStyle/>
          <a:p>
            <a:r>
              <a:rPr lang="fi-FI"/>
              <a:t>HKT Kävijätutkimus 2017, T-17387</a:t>
            </a:r>
          </a:p>
        </p:txBody>
      </p:sp>
      <p:sp>
        <p:nvSpPr>
          <p:cNvPr id="6" name="Dian numeron paikkamerkki 5"/>
          <p:cNvSpPr>
            <a:spLocks noGrp="1"/>
          </p:cNvSpPr>
          <p:nvPr>
            <p:ph type="sldNum" sz="quarter" idx="12"/>
          </p:nvPr>
        </p:nvSpPr>
        <p:spPr/>
        <p:txBody>
          <a:bodyPr/>
          <a:lstStyle/>
          <a:p>
            <a:fld id="{B6DB0E4E-F5D7-41BD-96AC-FA55D8C3805E}" type="slidenum">
              <a:rPr lang="fi-FI" smtClean="0"/>
              <a:t>‹#›</a:t>
            </a:fld>
            <a:endParaRPr lang="fi-FI"/>
          </a:p>
        </p:txBody>
      </p:sp>
      <p:sp>
        <p:nvSpPr>
          <p:cNvPr id="8" name="Sisällön paikkamerkki 2"/>
          <p:cNvSpPr>
            <a:spLocks noGrp="1"/>
          </p:cNvSpPr>
          <p:nvPr>
            <p:ph idx="1" hasCustomPrompt="1"/>
          </p:nvPr>
        </p:nvSpPr>
        <p:spPr>
          <a:xfrm>
            <a:off x="1045029" y="1335159"/>
            <a:ext cx="10641873" cy="4813092"/>
          </a:xfrm>
          <a:prstGeom prst="rect">
            <a:avLst/>
          </a:prstGeom>
        </p:spPr>
        <p:txBody>
          <a:bodyPr/>
          <a:lstStyle>
            <a:lvl1pPr>
              <a:defRPr sz="2000">
                <a:solidFill>
                  <a:schemeClr val="tx1">
                    <a:lumMod val="85000"/>
                    <a:lumOff val="15000"/>
                  </a:schemeClr>
                </a:solidFill>
                <a:latin typeface="+mj-lt"/>
              </a:defRPr>
            </a:lvl1pPr>
            <a:lvl2pPr>
              <a:defRPr sz="2000">
                <a:solidFill>
                  <a:schemeClr val="tx1">
                    <a:lumMod val="85000"/>
                    <a:lumOff val="15000"/>
                  </a:schemeClr>
                </a:solidFill>
                <a:latin typeface="+mj-lt"/>
              </a:defRPr>
            </a:lvl2pPr>
            <a:lvl3pPr>
              <a:defRPr sz="1800">
                <a:solidFill>
                  <a:schemeClr val="tx1">
                    <a:lumMod val="85000"/>
                    <a:lumOff val="15000"/>
                  </a:schemeClr>
                </a:solidFill>
                <a:latin typeface="+mj-lt"/>
              </a:defRPr>
            </a:lvl3pPr>
            <a:lvl4pPr>
              <a:defRPr sz="1800">
                <a:solidFill>
                  <a:schemeClr val="tx1">
                    <a:lumMod val="85000"/>
                    <a:lumOff val="15000"/>
                  </a:schemeClr>
                </a:solidFill>
                <a:latin typeface="+mj-lt"/>
              </a:defRPr>
            </a:lvl4pPr>
            <a:lvl5pPr>
              <a:defRPr sz="1800">
                <a:solidFill>
                  <a:schemeClr val="tx1">
                    <a:lumMod val="85000"/>
                    <a:lumOff val="15000"/>
                  </a:schemeClr>
                </a:solidFill>
                <a:latin typeface="+mj-lt"/>
              </a:defRPr>
            </a:lvl5pPr>
          </a:lstStyle>
          <a:p>
            <a:pPr lvl="0"/>
            <a:r>
              <a:rPr lang="fi-FI" dirty="0"/>
              <a:t>Ensimmäinen taso</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2"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a:t>Dian otsikko, </a:t>
            </a:r>
            <a:r>
              <a:rPr lang="fi-FI" dirty="0" err="1"/>
              <a:t>Calibri</a:t>
            </a:r>
            <a:r>
              <a:rPr lang="fi-FI" dirty="0"/>
              <a:t> </a:t>
            </a:r>
            <a:r>
              <a:rPr lang="fi-FI" dirty="0" err="1"/>
              <a:t>Light</a:t>
            </a:r>
            <a:endParaRPr lang="fi-FI" dirty="0"/>
          </a:p>
        </p:txBody>
      </p:sp>
    </p:spTree>
    <p:extLst>
      <p:ext uri="{BB962C8B-B14F-4D97-AF65-F5344CB8AC3E}">
        <p14:creationId xmlns:p14="http://schemas.microsoft.com/office/powerpoint/2010/main" val="1002772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fiikka 2/3">
    <p:spTree>
      <p:nvGrpSpPr>
        <p:cNvPr id="1" name=""/>
        <p:cNvGrpSpPr/>
        <p:nvPr/>
      </p:nvGrpSpPr>
      <p:grpSpPr>
        <a:xfrm>
          <a:off x="0" y="0"/>
          <a:ext cx="0" cy="0"/>
          <a:chOff x="0" y="0"/>
          <a:chExt cx="0" cy="0"/>
        </a:xfrm>
      </p:grpSpPr>
      <p:sp>
        <p:nvSpPr>
          <p:cNvPr id="5" name="Päivämäärän paikkamerkki 4"/>
          <p:cNvSpPr>
            <a:spLocks noGrp="1"/>
          </p:cNvSpPr>
          <p:nvPr>
            <p:ph type="dt" sz="half" idx="10"/>
          </p:nvPr>
        </p:nvSpPr>
        <p:spPr/>
        <p:txBody>
          <a:bodyPr/>
          <a:lstStyle/>
          <a:p>
            <a:r>
              <a:rPr lang="fi-FI"/>
              <a:t>30.3.2021</a:t>
            </a:r>
          </a:p>
        </p:txBody>
      </p:sp>
      <p:sp>
        <p:nvSpPr>
          <p:cNvPr id="6" name="Alatunnisteen paikkamerkki 5"/>
          <p:cNvSpPr>
            <a:spLocks noGrp="1"/>
          </p:cNvSpPr>
          <p:nvPr>
            <p:ph type="ftr" sz="quarter" idx="11"/>
          </p:nvPr>
        </p:nvSpPr>
        <p:spPr/>
        <p:txBody>
          <a:bodyPr/>
          <a:lstStyle/>
          <a:p>
            <a:r>
              <a:rPr lang="fi-FI"/>
              <a:t>24683 Vapaaehtoistyön tekeminen Suomessa 2021</a:t>
            </a:r>
          </a:p>
        </p:txBody>
      </p:sp>
      <p:sp>
        <p:nvSpPr>
          <p:cNvPr id="7" name="Dian numeron paikkamerkki 6"/>
          <p:cNvSpPr>
            <a:spLocks noGrp="1"/>
          </p:cNvSpPr>
          <p:nvPr>
            <p:ph type="sldNum" sz="quarter" idx="12"/>
          </p:nvPr>
        </p:nvSpPr>
        <p:spPr/>
        <p:txBody>
          <a:bodyPr/>
          <a:lstStyle/>
          <a:p>
            <a:fld id="{45530FF3-944E-453D-AD86-280F662E2B3A}" type="slidenum">
              <a:rPr lang="fi-FI" smtClean="0"/>
              <a:t>‹#›</a:t>
            </a:fld>
            <a:endParaRPr lang="fi-FI"/>
          </a:p>
        </p:txBody>
      </p:sp>
      <p:sp>
        <p:nvSpPr>
          <p:cNvPr id="8"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a:t>Dian otsikko, </a:t>
            </a:r>
            <a:r>
              <a:rPr lang="fi-FI" dirty="0" err="1"/>
              <a:t>Calibri</a:t>
            </a:r>
            <a:r>
              <a:rPr lang="fi-FI" dirty="0"/>
              <a:t> </a:t>
            </a:r>
            <a:r>
              <a:rPr lang="fi-FI" dirty="0" err="1"/>
              <a:t>Light</a:t>
            </a:r>
            <a:endParaRPr lang="fi-FI" dirty="0"/>
          </a:p>
        </p:txBody>
      </p:sp>
      <p:sp>
        <p:nvSpPr>
          <p:cNvPr id="9" name="Sisällön paikkamerkki 2"/>
          <p:cNvSpPr>
            <a:spLocks noGrp="1"/>
          </p:cNvSpPr>
          <p:nvPr>
            <p:ph idx="1" hasCustomPrompt="1"/>
          </p:nvPr>
        </p:nvSpPr>
        <p:spPr>
          <a:xfrm>
            <a:off x="653138" y="1335158"/>
            <a:ext cx="7864561" cy="4788000"/>
          </a:xfrm>
          <a:prstGeom prst="rect">
            <a:avLst/>
          </a:prstGeom>
        </p:spPr>
        <p:txBody>
          <a:bodyPr/>
          <a:lstStyle>
            <a:lvl1pPr marL="228600" indent="-228600">
              <a:buClr>
                <a:srgbClr val="E60F28"/>
              </a:buClr>
              <a:buFont typeface="Wingdings" panose="05000000000000000000" pitchFamily="2" charset="2"/>
              <a:buChar char="§"/>
              <a:defRPr sz="1600">
                <a:solidFill>
                  <a:schemeClr val="tx1">
                    <a:lumMod val="85000"/>
                    <a:lumOff val="15000"/>
                  </a:schemeClr>
                </a:solidFill>
                <a:latin typeface="+mj-lt"/>
              </a:defRPr>
            </a:lvl1pPr>
            <a:lvl2pPr marL="685800" indent="-228600">
              <a:buClr>
                <a:srgbClr val="E60F28"/>
              </a:buClr>
              <a:buFont typeface="Wingdings" panose="05000000000000000000" pitchFamily="2" charset="2"/>
              <a:buChar char="§"/>
              <a:defRPr sz="1400">
                <a:solidFill>
                  <a:schemeClr val="tx1">
                    <a:lumMod val="85000"/>
                    <a:lumOff val="15000"/>
                  </a:schemeClr>
                </a:solidFill>
                <a:latin typeface="+mj-lt"/>
              </a:defRPr>
            </a:lvl2pPr>
            <a:lvl3pPr marL="1143000" indent="-228600">
              <a:buClr>
                <a:srgbClr val="E60F28"/>
              </a:buClr>
              <a:buFont typeface="Wingdings" panose="05000000000000000000" pitchFamily="2" charset="2"/>
              <a:buChar char="§"/>
              <a:defRPr sz="1400">
                <a:solidFill>
                  <a:schemeClr val="tx1">
                    <a:lumMod val="85000"/>
                    <a:lumOff val="15000"/>
                  </a:schemeClr>
                </a:solidFill>
                <a:latin typeface="+mj-lt"/>
              </a:defRPr>
            </a:lvl3pPr>
            <a:lvl4pPr marL="1600200" indent="-228600">
              <a:buClr>
                <a:srgbClr val="E60F28"/>
              </a:buClr>
              <a:buFont typeface="Wingdings" panose="05000000000000000000" pitchFamily="2" charset="2"/>
              <a:buChar char="§"/>
              <a:defRPr sz="1400">
                <a:solidFill>
                  <a:schemeClr val="tx1">
                    <a:lumMod val="85000"/>
                    <a:lumOff val="15000"/>
                  </a:schemeClr>
                </a:solidFill>
                <a:latin typeface="+mj-lt"/>
              </a:defRPr>
            </a:lvl4pPr>
            <a:lvl5pPr marL="2057400" indent="-228600">
              <a:buClr>
                <a:srgbClr val="E60F28"/>
              </a:buClr>
              <a:buFont typeface="Wingdings" panose="05000000000000000000" pitchFamily="2" charset="2"/>
              <a:buChar char="§"/>
              <a:defRPr sz="1400">
                <a:solidFill>
                  <a:schemeClr val="tx1">
                    <a:lumMod val="85000"/>
                    <a:lumOff val="15000"/>
                  </a:schemeClr>
                </a:solidFill>
                <a:latin typeface="+mj-lt"/>
              </a:defRPr>
            </a:lvl5pPr>
          </a:lstStyle>
          <a:p>
            <a:pPr lvl="0"/>
            <a:r>
              <a:rPr lang="fi-FI" dirty="0"/>
              <a:t>Ensimmäinen taso, </a:t>
            </a:r>
            <a:r>
              <a:rPr lang="fi-FI" dirty="0" err="1"/>
              <a:t>Calibri</a:t>
            </a:r>
            <a:r>
              <a:rPr lang="fi-FI" dirty="0"/>
              <a:t> </a:t>
            </a:r>
            <a:r>
              <a:rPr lang="fi-FI" dirty="0" err="1"/>
              <a:t>Light</a:t>
            </a:r>
            <a:endParaRPr lang="fi-FI" dirty="0"/>
          </a:p>
          <a:p>
            <a:pPr lvl="1"/>
            <a:r>
              <a:rPr lang="fi-FI" dirty="0"/>
              <a:t>toinen taso</a:t>
            </a:r>
          </a:p>
          <a:p>
            <a:pPr lvl="2"/>
            <a:r>
              <a:rPr lang="fi-FI" dirty="0"/>
              <a:t>kolmas taso</a:t>
            </a:r>
          </a:p>
          <a:p>
            <a:pPr lvl="3"/>
            <a:r>
              <a:rPr lang="fi-FI" dirty="0"/>
              <a:t>neljäs taso</a:t>
            </a:r>
          </a:p>
          <a:p>
            <a:pPr lvl="4"/>
            <a:r>
              <a:rPr lang="fi-FI" dirty="0"/>
              <a:t>viides taso</a:t>
            </a:r>
          </a:p>
        </p:txBody>
      </p:sp>
      <p:pic>
        <p:nvPicPr>
          <p:cNvPr id="11" name="Kuva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12" name="Sisällön paikkamerkki 2">
            <a:extLst>
              <a:ext uri="{FF2B5EF4-FFF2-40B4-BE49-F238E27FC236}">
                <a16:creationId xmlns:a16="http://schemas.microsoft.com/office/drawing/2014/main" id="{FA7C0ADE-4305-472F-B768-BF49CE224461}"/>
              </a:ext>
            </a:extLst>
          </p:cNvPr>
          <p:cNvSpPr>
            <a:spLocks noGrp="1"/>
          </p:cNvSpPr>
          <p:nvPr>
            <p:ph idx="13" hasCustomPrompt="1"/>
          </p:nvPr>
        </p:nvSpPr>
        <p:spPr>
          <a:xfrm>
            <a:off x="8688909" y="1335158"/>
            <a:ext cx="2997993" cy="5089289"/>
          </a:xfrm>
          <a:prstGeom prst="rect">
            <a:avLst/>
          </a:prstGeom>
        </p:spPr>
        <p:txBody>
          <a:bodyPr/>
          <a:lstStyle>
            <a:lvl1pPr marL="285750" indent="-285750">
              <a:buClr>
                <a:srgbClr val="FF0000"/>
              </a:buClr>
              <a:buFont typeface="Wingdings" panose="05000000000000000000" pitchFamily="2" charset="2"/>
              <a:buChar char="§"/>
              <a:defRPr sz="1600" baseline="0">
                <a:solidFill>
                  <a:schemeClr val="tx1"/>
                </a:solidFill>
                <a:latin typeface="+mj-lt"/>
              </a:defRPr>
            </a:lvl1pPr>
            <a:lvl2pPr marL="742950" marR="0" indent="-285750" algn="l" defTabSz="914400" rtl="0" eaLnBrk="1" fontAlgn="auto" latinLnBrk="0" hangingPunct="1">
              <a:lnSpc>
                <a:spcPct val="90000"/>
              </a:lnSpc>
              <a:spcBef>
                <a:spcPts val="500"/>
              </a:spcBef>
              <a:spcAft>
                <a:spcPts val="0"/>
              </a:spcAft>
              <a:buClr>
                <a:srgbClr val="E60F28"/>
              </a:buClr>
              <a:buSzTx/>
              <a:buFont typeface="Wingdings" panose="05000000000000000000" pitchFamily="2" charset="2"/>
              <a:buChar char="§"/>
              <a:tabLst/>
              <a:defRPr sz="1400">
                <a:solidFill>
                  <a:schemeClr val="tx1"/>
                </a:solidFill>
                <a:latin typeface="+mj-lt"/>
              </a:defRPr>
            </a:lvl2pPr>
            <a:lvl3pPr>
              <a:defRPr sz="1400">
                <a:solidFill>
                  <a:schemeClr val="tx1"/>
                </a:solidFill>
                <a:latin typeface="+mj-lt"/>
              </a:defRPr>
            </a:lvl3pPr>
            <a:lvl4pPr>
              <a:defRPr sz="1400">
                <a:solidFill>
                  <a:schemeClr val="tx1"/>
                </a:solidFill>
                <a:latin typeface="+mj-lt"/>
              </a:defRPr>
            </a:lvl4pPr>
            <a:lvl5pPr>
              <a:defRPr sz="1400">
                <a:solidFill>
                  <a:schemeClr val="tx1"/>
                </a:solidFill>
                <a:latin typeface="+mj-lt"/>
              </a:defRPr>
            </a:lvl5pPr>
          </a:lstStyle>
          <a:p>
            <a:pPr lvl="0"/>
            <a:r>
              <a:rPr lang="fi-FI"/>
              <a:t>Havaintoja grafiikasta</a:t>
            </a:r>
          </a:p>
          <a:p>
            <a:pPr lvl="1"/>
            <a:r>
              <a:rPr lang="fi-FI"/>
              <a:t>Toinen taso</a:t>
            </a:r>
          </a:p>
          <a:p>
            <a:pPr lvl="2"/>
            <a:r>
              <a:rPr lang="fi-FI"/>
              <a:t>Kolmas taso</a:t>
            </a:r>
          </a:p>
          <a:p>
            <a:pPr lvl="3"/>
            <a:r>
              <a:rPr lang="fi-FI"/>
              <a:t>Neljäs</a:t>
            </a:r>
          </a:p>
          <a:p>
            <a:pPr lvl="4"/>
            <a:r>
              <a:rPr lang="fi-FI"/>
              <a:t>Viides</a:t>
            </a:r>
          </a:p>
        </p:txBody>
      </p:sp>
    </p:spTree>
    <p:extLst>
      <p:ext uri="{BB962C8B-B14F-4D97-AF65-F5344CB8AC3E}">
        <p14:creationId xmlns:p14="http://schemas.microsoft.com/office/powerpoint/2010/main" val="15766552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Otsikko ja sisältö (sisennetty)">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0787" y="4429987"/>
            <a:ext cx="4386377" cy="2422753"/>
          </a:xfrm>
          <a:prstGeom prst="rect">
            <a:avLst/>
          </a:prstGeom>
        </p:spPr>
      </p:pic>
      <p:sp>
        <p:nvSpPr>
          <p:cNvPr id="4" name="Päivämäärän paikkamerkki 3"/>
          <p:cNvSpPr>
            <a:spLocks noGrp="1"/>
          </p:cNvSpPr>
          <p:nvPr>
            <p:ph type="dt" sz="half" idx="10"/>
          </p:nvPr>
        </p:nvSpPr>
        <p:spPr/>
        <p:txBody>
          <a:bodyPr/>
          <a:lstStyle/>
          <a:p>
            <a:fld id="{C65EEB62-4646-411B-A1D2-6747D7C6A4C3}" type="datetime1">
              <a:rPr lang="fi-FI" smtClean="0"/>
              <a:t>26.5.2021</a:t>
            </a:fld>
            <a:endParaRPr lang="fi-FI"/>
          </a:p>
        </p:txBody>
      </p:sp>
      <p:sp>
        <p:nvSpPr>
          <p:cNvPr id="5" name="Alatunnisteen paikkamerkki 4"/>
          <p:cNvSpPr>
            <a:spLocks noGrp="1"/>
          </p:cNvSpPr>
          <p:nvPr>
            <p:ph type="ftr" sz="quarter" idx="11"/>
          </p:nvPr>
        </p:nvSpPr>
        <p:spPr/>
        <p:txBody>
          <a:bodyPr/>
          <a:lstStyle/>
          <a:p>
            <a:r>
              <a:rPr lang="fi-FI"/>
              <a:t>HKT Kävijätutkimus 2017, T-17387</a:t>
            </a:r>
          </a:p>
        </p:txBody>
      </p:sp>
      <p:sp>
        <p:nvSpPr>
          <p:cNvPr id="6" name="Dian numeron paikkamerkki 5"/>
          <p:cNvSpPr>
            <a:spLocks noGrp="1"/>
          </p:cNvSpPr>
          <p:nvPr>
            <p:ph type="sldNum" sz="quarter" idx="12"/>
          </p:nvPr>
        </p:nvSpPr>
        <p:spPr/>
        <p:txBody>
          <a:bodyPr/>
          <a:lstStyle/>
          <a:p>
            <a:fld id="{B6DB0E4E-F5D7-41BD-96AC-FA55D8C3805E}" type="slidenum">
              <a:rPr lang="fi-FI" smtClean="0"/>
              <a:t>‹#›</a:t>
            </a:fld>
            <a:endParaRPr lang="fi-FI"/>
          </a:p>
        </p:txBody>
      </p:sp>
      <p:sp>
        <p:nvSpPr>
          <p:cNvPr id="8" name="Sisällön paikkamerkki 2"/>
          <p:cNvSpPr>
            <a:spLocks noGrp="1"/>
          </p:cNvSpPr>
          <p:nvPr>
            <p:ph idx="1" hasCustomPrompt="1"/>
          </p:nvPr>
        </p:nvSpPr>
        <p:spPr>
          <a:xfrm>
            <a:off x="1045029" y="1335159"/>
            <a:ext cx="10641873" cy="4813092"/>
          </a:xfrm>
          <a:prstGeom prst="rect">
            <a:avLst/>
          </a:prstGeom>
        </p:spPr>
        <p:txBody>
          <a:bodyPr/>
          <a:lstStyle>
            <a:lvl1pPr>
              <a:defRPr sz="2000">
                <a:solidFill>
                  <a:schemeClr val="tx1">
                    <a:lumMod val="85000"/>
                    <a:lumOff val="15000"/>
                  </a:schemeClr>
                </a:solidFill>
                <a:latin typeface="+mj-lt"/>
              </a:defRPr>
            </a:lvl1pPr>
            <a:lvl2pPr>
              <a:defRPr sz="2000">
                <a:solidFill>
                  <a:schemeClr val="tx1">
                    <a:lumMod val="85000"/>
                    <a:lumOff val="15000"/>
                  </a:schemeClr>
                </a:solidFill>
                <a:latin typeface="+mj-lt"/>
              </a:defRPr>
            </a:lvl2pPr>
            <a:lvl3pPr>
              <a:defRPr sz="1800">
                <a:solidFill>
                  <a:schemeClr val="tx1">
                    <a:lumMod val="85000"/>
                    <a:lumOff val="15000"/>
                  </a:schemeClr>
                </a:solidFill>
                <a:latin typeface="+mj-lt"/>
              </a:defRPr>
            </a:lvl3pPr>
            <a:lvl4pPr>
              <a:defRPr sz="1800">
                <a:solidFill>
                  <a:schemeClr val="tx1">
                    <a:lumMod val="85000"/>
                    <a:lumOff val="15000"/>
                  </a:schemeClr>
                </a:solidFill>
                <a:latin typeface="+mj-lt"/>
              </a:defRPr>
            </a:lvl4pPr>
            <a:lvl5pPr>
              <a:defRPr sz="1800">
                <a:solidFill>
                  <a:schemeClr val="tx1">
                    <a:lumMod val="85000"/>
                    <a:lumOff val="15000"/>
                  </a:schemeClr>
                </a:solidFill>
                <a:latin typeface="+mj-lt"/>
              </a:defRPr>
            </a:lvl5pPr>
          </a:lstStyle>
          <a:p>
            <a:pPr lvl="0"/>
            <a:r>
              <a:rPr lang="fi-FI" dirty="0"/>
              <a:t>Ensimmäinen taso</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2"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a:t>Dian otsikko, </a:t>
            </a:r>
            <a:r>
              <a:rPr lang="fi-FI" dirty="0" err="1"/>
              <a:t>Calibri</a:t>
            </a:r>
            <a:r>
              <a:rPr lang="fi-FI" dirty="0"/>
              <a:t> </a:t>
            </a:r>
            <a:r>
              <a:rPr lang="fi-FI" dirty="0" err="1"/>
              <a:t>Light</a:t>
            </a:r>
            <a:endParaRPr lang="fi-FI" dirty="0"/>
          </a:p>
        </p:txBody>
      </p:sp>
    </p:spTree>
    <p:extLst>
      <p:ext uri="{BB962C8B-B14F-4D97-AF65-F5344CB8AC3E}">
        <p14:creationId xmlns:p14="http://schemas.microsoft.com/office/powerpoint/2010/main" val="7673933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Kaksi sisältökohdetta ilman palkkeja">
    <p:spTree>
      <p:nvGrpSpPr>
        <p:cNvPr id="1" name=""/>
        <p:cNvGrpSpPr/>
        <p:nvPr/>
      </p:nvGrpSpPr>
      <p:grpSpPr>
        <a:xfrm>
          <a:off x="0" y="0"/>
          <a:ext cx="0" cy="0"/>
          <a:chOff x="0" y="0"/>
          <a:chExt cx="0" cy="0"/>
        </a:xfrm>
      </p:grpSpPr>
      <p:sp>
        <p:nvSpPr>
          <p:cNvPr id="5" name="Päivämäärän paikkamerkki 4"/>
          <p:cNvSpPr>
            <a:spLocks noGrp="1"/>
          </p:cNvSpPr>
          <p:nvPr>
            <p:ph type="dt" sz="half" idx="10"/>
          </p:nvPr>
        </p:nvSpPr>
        <p:spPr/>
        <p:txBody>
          <a:bodyPr/>
          <a:lstStyle/>
          <a:p>
            <a:fld id="{ED77C268-0EE2-4371-A03E-DD396614D530}" type="datetime1">
              <a:rPr lang="fi-FI" smtClean="0"/>
              <a:t>26.5.2021</a:t>
            </a:fld>
            <a:endParaRPr lang="fi-FI" dirty="0"/>
          </a:p>
        </p:txBody>
      </p:sp>
      <p:sp>
        <p:nvSpPr>
          <p:cNvPr id="6" name="Alatunnisteen paikkamerkki 5"/>
          <p:cNvSpPr>
            <a:spLocks noGrp="1"/>
          </p:cNvSpPr>
          <p:nvPr>
            <p:ph type="ftr" sz="quarter" idx="11"/>
          </p:nvPr>
        </p:nvSpPr>
        <p:spPr/>
        <p:txBody>
          <a:bodyPr/>
          <a:lstStyle/>
          <a:p>
            <a:r>
              <a:rPr lang="fi-FI"/>
              <a:t>HKT Kävijätutkimus 2017, T-17387</a:t>
            </a:r>
          </a:p>
        </p:txBody>
      </p:sp>
      <p:sp>
        <p:nvSpPr>
          <p:cNvPr id="7" name="Dian numeron paikkamerkki 6"/>
          <p:cNvSpPr>
            <a:spLocks noGrp="1"/>
          </p:cNvSpPr>
          <p:nvPr>
            <p:ph type="sldNum" sz="quarter" idx="12"/>
          </p:nvPr>
        </p:nvSpPr>
        <p:spPr/>
        <p:txBody>
          <a:bodyPr/>
          <a:lstStyle/>
          <a:p>
            <a:fld id="{B6DB0E4E-F5D7-41BD-96AC-FA55D8C3805E}" type="slidenum">
              <a:rPr lang="fi-FI" smtClean="0"/>
              <a:t>‹#›</a:t>
            </a:fld>
            <a:endParaRPr lang="fi-FI"/>
          </a:p>
        </p:txBody>
      </p:sp>
      <p:sp>
        <p:nvSpPr>
          <p:cNvPr id="9" name="Tekstin paikkamerkki 2"/>
          <p:cNvSpPr>
            <a:spLocks noGrp="1"/>
          </p:cNvSpPr>
          <p:nvPr>
            <p:ph type="body" idx="1" hasCustomPrompt="1"/>
          </p:nvPr>
        </p:nvSpPr>
        <p:spPr>
          <a:xfrm>
            <a:off x="653138" y="1362705"/>
            <a:ext cx="5365210" cy="675826"/>
          </a:xfrm>
          <a:prstGeom prst="rect">
            <a:avLst/>
          </a:prstGeom>
        </p:spPr>
        <p:txBody>
          <a:bodyPr anchor="b"/>
          <a:lstStyle>
            <a:lvl1pPr marL="0" indent="0">
              <a:buNone/>
              <a:defRPr sz="2000" b="0">
                <a:solidFill>
                  <a:schemeClr val="tx1">
                    <a:lumMod val="85000"/>
                    <a:lumOff val="1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PALSTAN OTSIKKO, CALIBRI REGULAR, KAIKKI ISOLLA</a:t>
            </a:r>
          </a:p>
        </p:txBody>
      </p:sp>
      <p:sp>
        <p:nvSpPr>
          <p:cNvPr id="11" name="Sisällön paikkamerkki 3"/>
          <p:cNvSpPr>
            <a:spLocks noGrp="1"/>
          </p:cNvSpPr>
          <p:nvPr>
            <p:ph sz="half" idx="2" hasCustomPrompt="1"/>
          </p:nvPr>
        </p:nvSpPr>
        <p:spPr>
          <a:xfrm>
            <a:off x="653138" y="2150503"/>
            <a:ext cx="5365210" cy="3923726"/>
          </a:xfrm>
          <a:prstGeom prst="rect">
            <a:avLst/>
          </a:prstGeom>
        </p:spPr>
        <p:txBody>
          <a:bodyPr/>
          <a:lstStyle>
            <a:lvl1pPr>
              <a:defRPr sz="180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a:t>Ensimmäinen taso, </a:t>
            </a:r>
            <a:r>
              <a:rPr lang="fi-FI" dirty="0" err="1"/>
              <a:t>Calibri</a:t>
            </a:r>
            <a:r>
              <a:rPr lang="fi-FI" dirty="0"/>
              <a:t> </a:t>
            </a:r>
            <a:r>
              <a:rPr lang="fi-FI" dirty="0" err="1"/>
              <a:t>Light</a:t>
            </a:r>
            <a:endParaRPr lang="fi-FI" dirty="0"/>
          </a:p>
          <a:p>
            <a:pPr lvl="1"/>
            <a:r>
              <a:rPr lang="fi-FI" dirty="0"/>
              <a:t>toinen taso</a:t>
            </a:r>
          </a:p>
          <a:p>
            <a:pPr lvl="2"/>
            <a:r>
              <a:rPr lang="fi-FI" dirty="0"/>
              <a:t>kolmas taso</a:t>
            </a:r>
          </a:p>
          <a:p>
            <a:pPr lvl="3"/>
            <a:r>
              <a:rPr lang="fi-FI" dirty="0"/>
              <a:t>neljäs taso</a:t>
            </a:r>
          </a:p>
          <a:p>
            <a:pPr lvl="4"/>
            <a:r>
              <a:rPr lang="fi-FI" dirty="0"/>
              <a:t>viides taso</a:t>
            </a:r>
          </a:p>
        </p:txBody>
      </p:sp>
      <p:sp>
        <p:nvSpPr>
          <p:cNvPr id="14" name="Tekstin paikkamerkki 2"/>
          <p:cNvSpPr>
            <a:spLocks noGrp="1"/>
          </p:cNvSpPr>
          <p:nvPr>
            <p:ph type="body" idx="13" hasCustomPrompt="1"/>
          </p:nvPr>
        </p:nvSpPr>
        <p:spPr>
          <a:xfrm>
            <a:off x="6307182" y="1362705"/>
            <a:ext cx="5365210" cy="675826"/>
          </a:xfrm>
          <a:prstGeom prst="rect">
            <a:avLst/>
          </a:prstGeom>
        </p:spPr>
        <p:txBody>
          <a:bodyPr anchor="b"/>
          <a:lstStyle>
            <a:lvl1pPr marL="0" indent="0">
              <a:buNone/>
              <a:defRPr sz="2000" b="0">
                <a:solidFill>
                  <a:schemeClr val="tx1">
                    <a:lumMod val="85000"/>
                    <a:lumOff val="1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PALSTAN OTSIKKO, CALIBRI REGULAR, KAIKKI ISOLLA</a:t>
            </a:r>
          </a:p>
        </p:txBody>
      </p:sp>
      <p:sp>
        <p:nvSpPr>
          <p:cNvPr id="15" name="Sisällön paikkamerkki 3"/>
          <p:cNvSpPr>
            <a:spLocks noGrp="1"/>
          </p:cNvSpPr>
          <p:nvPr>
            <p:ph sz="half" idx="14" hasCustomPrompt="1"/>
          </p:nvPr>
        </p:nvSpPr>
        <p:spPr>
          <a:xfrm>
            <a:off x="6307182" y="2150503"/>
            <a:ext cx="5365210" cy="3923726"/>
          </a:xfrm>
          <a:prstGeom prst="rect">
            <a:avLst/>
          </a:prstGeom>
        </p:spPr>
        <p:txBody>
          <a:bodyPr/>
          <a:lstStyle>
            <a:lvl1pPr>
              <a:defRPr sz="180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a:t>Ensimmäinen taso</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6"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a:t>Dian otsikko, </a:t>
            </a:r>
            <a:r>
              <a:rPr lang="fi-FI" dirty="0" err="1"/>
              <a:t>Calibri</a:t>
            </a:r>
            <a:r>
              <a:rPr lang="fi-FI" dirty="0"/>
              <a:t> </a:t>
            </a:r>
            <a:r>
              <a:rPr lang="fi-FI" dirty="0" err="1"/>
              <a:t>Light</a:t>
            </a:r>
            <a:endParaRPr lang="fi-FI" dirty="0"/>
          </a:p>
        </p:txBody>
      </p:sp>
    </p:spTree>
    <p:extLst>
      <p:ext uri="{BB962C8B-B14F-4D97-AF65-F5344CB8AC3E}">
        <p14:creationId xmlns:p14="http://schemas.microsoft.com/office/powerpoint/2010/main" val="30673530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pic>
        <p:nvPicPr>
          <p:cNvPr id="12" name="Kuva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0787" y="4429987"/>
            <a:ext cx="4386377" cy="2422753"/>
          </a:xfrm>
          <a:prstGeom prst="rect">
            <a:avLst/>
          </a:prstGeom>
        </p:spPr>
      </p:pic>
      <p:sp>
        <p:nvSpPr>
          <p:cNvPr id="5" name="Päivämäärän paikkamerkki 4"/>
          <p:cNvSpPr>
            <a:spLocks noGrp="1"/>
          </p:cNvSpPr>
          <p:nvPr>
            <p:ph type="dt" sz="half" idx="10"/>
          </p:nvPr>
        </p:nvSpPr>
        <p:spPr/>
        <p:txBody>
          <a:bodyPr/>
          <a:lstStyle/>
          <a:p>
            <a:fld id="{85BB2606-821D-48E4-9AD8-6442D34F2F71}" type="datetime1">
              <a:rPr lang="fi-FI" smtClean="0"/>
              <a:t>26.5.2021</a:t>
            </a:fld>
            <a:endParaRPr lang="fi-FI" dirty="0"/>
          </a:p>
        </p:txBody>
      </p:sp>
      <p:sp>
        <p:nvSpPr>
          <p:cNvPr id="6" name="Alatunnisteen paikkamerkki 5"/>
          <p:cNvSpPr>
            <a:spLocks noGrp="1"/>
          </p:cNvSpPr>
          <p:nvPr>
            <p:ph type="ftr" sz="quarter" idx="11"/>
          </p:nvPr>
        </p:nvSpPr>
        <p:spPr/>
        <p:txBody>
          <a:bodyPr/>
          <a:lstStyle/>
          <a:p>
            <a:r>
              <a:rPr lang="fi-FI"/>
              <a:t>HKT Kävijätutkimus 2017, T-17387</a:t>
            </a:r>
          </a:p>
        </p:txBody>
      </p:sp>
      <p:sp>
        <p:nvSpPr>
          <p:cNvPr id="7" name="Dian numeron paikkamerkki 6"/>
          <p:cNvSpPr>
            <a:spLocks noGrp="1"/>
          </p:cNvSpPr>
          <p:nvPr>
            <p:ph type="sldNum" sz="quarter" idx="12"/>
          </p:nvPr>
        </p:nvSpPr>
        <p:spPr/>
        <p:txBody>
          <a:bodyPr/>
          <a:lstStyle/>
          <a:p>
            <a:fld id="{B6DB0E4E-F5D7-41BD-96AC-FA55D8C3805E}" type="slidenum">
              <a:rPr lang="fi-FI" smtClean="0"/>
              <a:t>‹#›</a:t>
            </a:fld>
            <a:endParaRPr lang="fi-FI"/>
          </a:p>
        </p:txBody>
      </p:sp>
      <p:sp>
        <p:nvSpPr>
          <p:cNvPr id="9" name="Tekstin paikkamerkki 2"/>
          <p:cNvSpPr>
            <a:spLocks noGrp="1"/>
          </p:cNvSpPr>
          <p:nvPr>
            <p:ph type="body" idx="1" hasCustomPrompt="1"/>
          </p:nvPr>
        </p:nvSpPr>
        <p:spPr>
          <a:xfrm>
            <a:off x="653138" y="1362705"/>
            <a:ext cx="5365210" cy="675826"/>
          </a:xfrm>
          <a:prstGeom prst="rect">
            <a:avLst/>
          </a:prstGeom>
        </p:spPr>
        <p:txBody>
          <a:bodyPr anchor="b"/>
          <a:lstStyle>
            <a:lvl1pPr marL="0" indent="0">
              <a:buNone/>
              <a:defRPr sz="2000" b="0">
                <a:solidFill>
                  <a:schemeClr val="tx1">
                    <a:lumMod val="85000"/>
                    <a:lumOff val="1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PALSTAN OTSIKKO, CALIBRI REGULAR, KAIKKI ISOLLA</a:t>
            </a:r>
          </a:p>
        </p:txBody>
      </p:sp>
      <p:sp>
        <p:nvSpPr>
          <p:cNvPr id="11" name="Sisällön paikkamerkki 3"/>
          <p:cNvSpPr>
            <a:spLocks noGrp="1"/>
          </p:cNvSpPr>
          <p:nvPr>
            <p:ph sz="half" idx="2" hasCustomPrompt="1"/>
          </p:nvPr>
        </p:nvSpPr>
        <p:spPr>
          <a:xfrm>
            <a:off x="653138" y="2150503"/>
            <a:ext cx="5365210" cy="3923726"/>
          </a:xfrm>
          <a:prstGeom prst="rect">
            <a:avLst/>
          </a:prstGeom>
        </p:spPr>
        <p:txBody>
          <a:bodyPr/>
          <a:lstStyle>
            <a:lvl1pPr>
              <a:defRPr sz="180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a:t>Ensimmäinen taso, </a:t>
            </a:r>
            <a:r>
              <a:rPr lang="fi-FI" dirty="0" err="1"/>
              <a:t>Calibri</a:t>
            </a:r>
            <a:r>
              <a:rPr lang="fi-FI" dirty="0"/>
              <a:t> </a:t>
            </a:r>
            <a:r>
              <a:rPr lang="fi-FI" dirty="0" err="1"/>
              <a:t>Light</a:t>
            </a:r>
            <a:endParaRPr lang="fi-FI" dirty="0"/>
          </a:p>
          <a:p>
            <a:pPr lvl="1"/>
            <a:r>
              <a:rPr lang="fi-FI" dirty="0"/>
              <a:t>toinen taso</a:t>
            </a:r>
          </a:p>
          <a:p>
            <a:pPr lvl="2"/>
            <a:r>
              <a:rPr lang="fi-FI" dirty="0"/>
              <a:t>kolmas taso</a:t>
            </a:r>
          </a:p>
          <a:p>
            <a:pPr lvl="3"/>
            <a:r>
              <a:rPr lang="fi-FI" dirty="0"/>
              <a:t>neljäs taso</a:t>
            </a:r>
          </a:p>
          <a:p>
            <a:pPr lvl="4"/>
            <a:r>
              <a:rPr lang="fi-FI" dirty="0"/>
              <a:t>viides taso</a:t>
            </a:r>
          </a:p>
        </p:txBody>
      </p:sp>
      <p:sp>
        <p:nvSpPr>
          <p:cNvPr id="14" name="Tekstin paikkamerkki 2"/>
          <p:cNvSpPr>
            <a:spLocks noGrp="1"/>
          </p:cNvSpPr>
          <p:nvPr>
            <p:ph type="body" idx="13" hasCustomPrompt="1"/>
          </p:nvPr>
        </p:nvSpPr>
        <p:spPr>
          <a:xfrm>
            <a:off x="6307182" y="1362705"/>
            <a:ext cx="5365210" cy="675826"/>
          </a:xfrm>
          <a:prstGeom prst="rect">
            <a:avLst/>
          </a:prstGeom>
        </p:spPr>
        <p:txBody>
          <a:bodyPr anchor="b"/>
          <a:lstStyle>
            <a:lvl1pPr marL="0" indent="0">
              <a:buNone/>
              <a:defRPr sz="2000" b="0">
                <a:solidFill>
                  <a:schemeClr val="tx1">
                    <a:lumMod val="85000"/>
                    <a:lumOff val="1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PALSTAN OTSIKKO, CALIBRI REGULAR, KAIKKI ISOLLA</a:t>
            </a:r>
          </a:p>
        </p:txBody>
      </p:sp>
      <p:sp>
        <p:nvSpPr>
          <p:cNvPr id="15" name="Sisällön paikkamerkki 3"/>
          <p:cNvSpPr>
            <a:spLocks noGrp="1"/>
          </p:cNvSpPr>
          <p:nvPr>
            <p:ph sz="half" idx="14" hasCustomPrompt="1"/>
          </p:nvPr>
        </p:nvSpPr>
        <p:spPr>
          <a:xfrm>
            <a:off x="6307182" y="2150503"/>
            <a:ext cx="5365210" cy="3923726"/>
          </a:xfrm>
          <a:prstGeom prst="rect">
            <a:avLst/>
          </a:prstGeom>
        </p:spPr>
        <p:txBody>
          <a:bodyPr/>
          <a:lstStyle>
            <a:lvl1pPr>
              <a:defRPr sz="180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a:t>Ensimmäinen taso</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6"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a:t>Dian otsikko, </a:t>
            </a:r>
            <a:r>
              <a:rPr lang="fi-FI" dirty="0" err="1"/>
              <a:t>Calibri</a:t>
            </a:r>
            <a:r>
              <a:rPr lang="fi-FI" dirty="0"/>
              <a:t> </a:t>
            </a:r>
            <a:r>
              <a:rPr lang="fi-FI" dirty="0" err="1"/>
              <a:t>Light</a:t>
            </a:r>
            <a:endParaRPr lang="fi-FI" dirty="0"/>
          </a:p>
        </p:txBody>
      </p:sp>
    </p:spTree>
    <p:extLst>
      <p:ext uri="{BB962C8B-B14F-4D97-AF65-F5344CB8AC3E}">
        <p14:creationId xmlns:p14="http://schemas.microsoft.com/office/powerpoint/2010/main" val="41924975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Kaksi sisältökohdetta, ilman otsikoita, ilman palkkeja">
    <p:spTree>
      <p:nvGrpSpPr>
        <p:cNvPr id="1" name=""/>
        <p:cNvGrpSpPr/>
        <p:nvPr/>
      </p:nvGrpSpPr>
      <p:grpSpPr>
        <a:xfrm>
          <a:off x="0" y="0"/>
          <a:ext cx="0" cy="0"/>
          <a:chOff x="0" y="0"/>
          <a:chExt cx="0" cy="0"/>
        </a:xfrm>
      </p:grpSpPr>
      <p:sp>
        <p:nvSpPr>
          <p:cNvPr id="5" name="Päivämäärän paikkamerkki 4"/>
          <p:cNvSpPr>
            <a:spLocks noGrp="1"/>
          </p:cNvSpPr>
          <p:nvPr>
            <p:ph type="dt" sz="half" idx="10"/>
          </p:nvPr>
        </p:nvSpPr>
        <p:spPr/>
        <p:txBody>
          <a:bodyPr/>
          <a:lstStyle/>
          <a:p>
            <a:fld id="{EBEDB872-7B6D-4314-BDFC-83FE27B17CCA}" type="datetime1">
              <a:rPr lang="fi-FI" smtClean="0"/>
              <a:t>26.5.2021</a:t>
            </a:fld>
            <a:endParaRPr lang="fi-FI" dirty="0"/>
          </a:p>
        </p:txBody>
      </p:sp>
      <p:sp>
        <p:nvSpPr>
          <p:cNvPr id="6" name="Alatunnisteen paikkamerkki 5"/>
          <p:cNvSpPr>
            <a:spLocks noGrp="1"/>
          </p:cNvSpPr>
          <p:nvPr>
            <p:ph type="ftr" sz="quarter" idx="11"/>
          </p:nvPr>
        </p:nvSpPr>
        <p:spPr/>
        <p:txBody>
          <a:bodyPr/>
          <a:lstStyle/>
          <a:p>
            <a:r>
              <a:rPr lang="fi-FI"/>
              <a:t>HKT Kävijätutkimus 2017, T-17387</a:t>
            </a:r>
          </a:p>
        </p:txBody>
      </p:sp>
      <p:sp>
        <p:nvSpPr>
          <p:cNvPr id="7" name="Dian numeron paikkamerkki 6"/>
          <p:cNvSpPr>
            <a:spLocks noGrp="1"/>
          </p:cNvSpPr>
          <p:nvPr>
            <p:ph type="sldNum" sz="quarter" idx="12"/>
          </p:nvPr>
        </p:nvSpPr>
        <p:spPr/>
        <p:txBody>
          <a:bodyPr/>
          <a:lstStyle/>
          <a:p>
            <a:fld id="{B6DB0E4E-F5D7-41BD-96AC-FA55D8C3805E}" type="slidenum">
              <a:rPr lang="fi-FI" smtClean="0"/>
              <a:t>‹#›</a:t>
            </a:fld>
            <a:endParaRPr lang="fi-FI"/>
          </a:p>
        </p:txBody>
      </p:sp>
      <p:sp>
        <p:nvSpPr>
          <p:cNvPr id="11" name="Sisällön paikkamerkki 3"/>
          <p:cNvSpPr>
            <a:spLocks noGrp="1"/>
          </p:cNvSpPr>
          <p:nvPr>
            <p:ph sz="half" idx="2" hasCustomPrompt="1"/>
          </p:nvPr>
        </p:nvSpPr>
        <p:spPr>
          <a:xfrm>
            <a:off x="653138" y="1337702"/>
            <a:ext cx="5365210" cy="4721352"/>
          </a:xfrm>
          <a:prstGeom prst="rect">
            <a:avLst/>
          </a:prstGeom>
        </p:spPr>
        <p:txBody>
          <a:bodyPr/>
          <a:lstStyle>
            <a:lvl1pPr>
              <a:defRPr sz="180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a:t>Ensimmäinen taso, </a:t>
            </a:r>
            <a:r>
              <a:rPr lang="fi-FI" dirty="0" err="1"/>
              <a:t>Calibri</a:t>
            </a:r>
            <a:r>
              <a:rPr lang="fi-FI" dirty="0"/>
              <a:t> </a:t>
            </a:r>
            <a:r>
              <a:rPr lang="fi-FI" dirty="0" err="1"/>
              <a:t>Light</a:t>
            </a:r>
            <a:endParaRPr lang="fi-FI" dirty="0"/>
          </a:p>
          <a:p>
            <a:pPr lvl="1"/>
            <a:r>
              <a:rPr lang="fi-FI" dirty="0"/>
              <a:t>toinen taso</a:t>
            </a:r>
          </a:p>
          <a:p>
            <a:pPr lvl="2"/>
            <a:r>
              <a:rPr lang="fi-FI" dirty="0"/>
              <a:t>kolmas taso</a:t>
            </a:r>
          </a:p>
          <a:p>
            <a:pPr lvl="3"/>
            <a:r>
              <a:rPr lang="fi-FI" dirty="0"/>
              <a:t>neljäs taso</a:t>
            </a:r>
          </a:p>
          <a:p>
            <a:pPr lvl="4"/>
            <a:r>
              <a:rPr lang="fi-FI" dirty="0"/>
              <a:t>viides taso</a:t>
            </a:r>
          </a:p>
        </p:txBody>
      </p:sp>
      <p:sp>
        <p:nvSpPr>
          <p:cNvPr id="15" name="Sisällön paikkamerkki 3"/>
          <p:cNvSpPr>
            <a:spLocks noGrp="1"/>
          </p:cNvSpPr>
          <p:nvPr>
            <p:ph sz="half" idx="14" hasCustomPrompt="1"/>
          </p:nvPr>
        </p:nvSpPr>
        <p:spPr>
          <a:xfrm>
            <a:off x="6307182" y="1337701"/>
            <a:ext cx="5365210" cy="4721353"/>
          </a:xfrm>
          <a:prstGeom prst="rect">
            <a:avLst/>
          </a:prstGeom>
        </p:spPr>
        <p:txBody>
          <a:bodyPr/>
          <a:lstStyle>
            <a:lvl1pPr>
              <a:defRPr sz="180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a:t>Ensimmäinen taso</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6"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a:t>Dian otsikko, </a:t>
            </a:r>
            <a:r>
              <a:rPr lang="fi-FI" dirty="0" err="1"/>
              <a:t>Calibri</a:t>
            </a:r>
            <a:r>
              <a:rPr lang="fi-FI" dirty="0"/>
              <a:t> </a:t>
            </a:r>
            <a:r>
              <a:rPr lang="fi-FI" dirty="0" err="1"/>
              <a:t>Light</a:t>
            </a:r>
            <a:endParaRPr lang="fi-FI" dirty="0"/>
          </a:p>
        </p:txBody>
      </p:sp>
    </p:spTree>
    <p:extLst>
      <p:ext uri="{BB962C8B-B14F-4D97-AF65-F5344CB8AC3E}">
        <p14:creationId xmlns:p14="http://schemas.microsoft.com/office/powerpoint/2010/main" val="19752331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Kaksi sisältökohdetta, ilman otsikoita">
    <p:spTree>
      <p:nvGrpSpPr>
        <p:cNvPr id="1" name=""/>
        <p:cNvGrpSpPr/>
        <p:nvPr/>
      </p:nvGrpSpPr>
      <p:grpSpPr>
        <a:xfrm>
          <a:off x="0" y="0"/>
          <a:ext cx="0" cy="0"/>
          <a:chOff x="0" y="0"/>
          <a:chExt cx="0" cy="0"/>
        </a:xfrm>
      </p:grpSpPr>
      <p:sp>
        <p:nvSpPr>
          <p:cNvPr id="5" name="Päivämäärän paikkamerkki 4"/>
          <p:cNvSpPr>
            <a:spLocks noGrp="1"/>
          </p:cNvSpPr>
          <p:nvPr>
            <p:ph type="dt" sz="half" idx="10"/>
          </p:nvPr>
        </p:nvSpPr>
        <p:spPr/>
        <p:txBody>
          <a:bodyPr/>
          <a:lstStyle/>
          <a:p>
            <a:fld id="{37D9A1F2-214C-4576-B6C2-ED8EF4C0E7F8}" type="datetime1">
              <a:rPr lang="fi-FI" smtClean="0"/>
              <a:t>26.5.2021</a:t>
            </a:fld>
            <a:endParaRPr lang="fi-FI" dirty="0"/>
          </a:p>
        </p:txBody>
      </p:sp>
      <p:sp>
        <p:nvSpPr>
          <p:cNvPr id="6" name="Alatunnisteen paikkamerkki 5"/>
          <p:cNvSpPr>
            <a:spLocks noGrp="1"/>
          </p:cNvSpPr>
          <p:nvPr>
            <p:ph type="ftr" sz="quarter" idx="11"/>
          </p:nvPr>
        </p:nvSpPr>
        <p:spPr/>
        <p:txBody>
          <a:bodyPr/>
          <a:lstStyle/>
          <a:p>
            <a:r>
              <a:rPr lang="fi-FI"/>
              <a:t>HKT Kävijätutkimus 2017, T-17387</a:t>
            </a:r>
          </a:p>
        </p:txBody>
      </p:sp>
      <p:sp>
        <p:nvSpPr>
          <p:cNvPr id="7" name="Dian numeron paikkamerkki 6"/>
          <p:cNvSpPr>
            <a:spLocks noGrp="1"/>
          </p:cNvSpPr>
          <p:nvPr>
            <p:ph type="sldNum" sz="quarter" idx="12"/>
          </p:nvPr>
        </p:nvSpPr>
        <p:spPr/>
        <p:txBody>
          <a:bodyPr/>
          <a:lstStyle/>
          <a:p>
            <a:fld id="{B6DB0E4E-F5D7-41BD-96AC-FA55D8C3805E}" type="slidenum">
              <a:rPr lang="fi-FI" smtClean="0"/>
              <a:t>‹#›</a:t>
            </a:fld>
            <a:endParaRPr lang="fi-FI"/>
          </a:p>
        </p:txBody>
      </p:sp>
      <p:pic>
        <p:nvPicPr>
          <p:cNvPr id="10" name="Kuva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31118" y="3633216"/>
            <a:ext cx="4560882" cy="3224784"/>
          </a:xfrm>
          <a:prstGeom prst="rect">
            <a:avLst/>
          </a:prstGeom>
          <a:ln>
            <a:noFill/>
          </a:ln>
        </p:spPr>
      </p:pic>
      <p:sp>
        <p:nvSpPr>
          <p:cNvPr id="11" name="Sisällön paikkamerkki 3"/>
          <p:cNvSpPr>
            <a:spLocks noGrp="1"/>
          </p:cNvSpPr>
          <p:nvPr>
            <p:ph sz="half" idx="2" hasCustomPrompt="1"/>
          </p:nvPr>
        </p:nvSpPr>
        <p:spPr>
          <a:xfrm>
            <a:off x="653138" y="1337702"/>
            <a:ext cx="5365210" cy="4721352"/>
          </a:xfrm>
          <a:prstGeom prst="rect">
            <a:avLst/>
          </a:prstGeom>
        </p:spPr>
        <p:txBody>
          <a:bodyPr/>
          <a:lstStyle>
            <a:lvl1pPr>
              <a:defRPr sz="180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a:t>Ensimmäinen taso, </a:t>
            </a:r>
            <a:r>
              <a:rPr lang="fi-FI" dirty="0" err="1"/>
              <a:t>Calibri</a:t>
            </a:r>
            <a:r>
              <a:rPr lang="fi-FI" dirty="0"/>
              <a:t> </a:t>
            </a:r>
            <a:r>
              <a:rPr lang="fi-FI" dirty="0" err="1"/>
              <a:t>Light</a:t>
            </a:r>
            <a:endParaRPr lang="fi-FI" dirty="0"/>
          </a:p>
          <a:p>
            <a:pPr lvl="1"/>
            <a:r>
              <a:rPr lang="fi-FI" dirty="0"/>
              <a:t>toinen taso</a:t>
            </a:r>
          </a:p>
          <a:p>
            <a:pPr lvl="2"/>
            <a:r>
              <a:rPr lang="fi-FI" dirty="0"/>
              <a:t>kolmas taso</a:t>
            </a:r>
          </a:p>
          <a:p>
            <a:pPr lvl="3"/>
            <a:r>
              <a:rPr lang="fi-FI" dirty="0"/>
              <a:t>neljäs taso</a:t>
            </a:r>
          </a:p>
          <a:p>
            <a:pPr lvl="4"/>
            <a:r>
              <a:rPr lang="fi-FI" dirty="0"/>
              <a:t>viides taso</a:t>
            </a:r>
          </a:p>
        </p:txBody>
      </p:sp>
      <p:sp>
        <p:nvSpPr>
          <p:cNvPr id="15" name="Sisällön paikkamerkki 3"/>
          <p:cNvSpPr>
            <a:spLocks noGrp="1"/>
          </p:cNvSpPr>
          <p:nvPr>
            <p:ph sz="half" idx="14" hasCustomPrompt="1"/>
          </p:nvPr>
        </p:nvSpPr>
        <p:spPr>
          <a:xfrm>
            <a:off x="6307182" y="1337701"/>
            <a:ext cx="5365210" cy="4721353"/>
          </a:xfrm>
          <a:prstGeom prst="rect">
            <a:avLst/>
          </a:prstGeom>
        </p:spPr>
        <p:txBody>
          <a:bodyPr/>
          <a:lstStyle>
            <a:lvl1pPr>
              <a:defRPr sz="180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a:t>Ensimmäinen taso</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6"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a:t>Dian otsikko, </a:t>
            </a:r>
            <a:r>
              <a:rPr lang="fi-FI" dirty="0" err="1"/>
              <a:t>Calibri</a:t>
            </a:r>
            <a:r>
              <a:rPr lang="fi-FI" dirty="0"/>
              <a:t> </a:t>
            </a:r>
            <a:r>
              <a:rPr lang="fi-FI" dirty="0" err="1"/>
              <a:t>Light</a:t>
            </a:r>
            <a:endParaRPr lang="fi-FI" dirty="0"/>
          </a:p>
        </p:txBody>
      </p:sp>
    </p:spTree>
    <p:extLst>
      <p:ext uri="{BB962C8B-B14F-4D97-AF65-F5344CB8AC3E}">
        <p14:creationId xmlns:p14="http://schemas.microsoft.com/office/powerpoint/2010/main" val="13975332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Otsikko ja grafiikka">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D5DA8B0B-52E1-414E-9927-21F4B5B21D70}" type="datetime1">
              <a:rPr lang="fi-FI" smtClean="0"/>
              <a:t>26.5.2021</a:t>
            </a:fld>
            <a:endParaRPr lang="fi-FI"/>
          </a:p>
        </p:txBody>
      </p:sp>
      <p:sp>
        <p:nvSpPr>
          <p:cNvPr id="4" name="Alatunnisteen paikkamerkki 3"/>
          <p:cNvSpPr>
            <a:spLocks noGrp="1"/>
          </p:cNvSpPr>
          <p:nvPr>
            <p:ph type="ftr" sz="quarter" idx="11"/>
          </p:nvPr>
        </p:nvSpPr>
        <p:spPr/>
        <p:txBody>
          <a:bodyPr/>
          <a:lstStyle/>
          <a:p>
            <a:r>
              <a:rPr lang="fi-FI"/>
              <a:t>HKT Kävijätutkimus 2017, T-17387</a:t>
            </a:r>
          </a:p>
        </p:txBody>
      </p:sp>
      <p:sp>
        <p:nvSpPr>
          <p:cNvPr id="5" name="Dian numeron paikkamerkki 4"/>
          <p:cNvSpPr>
            <a:spLocks noGrp="1"/>
          </p:cNvSpPr>
          <p:nvPr>
            <p:ph type="sldNum" sz="quarter" idx="12"/>
          </p:nvPr>
        </p:nvSpPr>
        <p:spPr/>
        <p:txBody>
          <a:bodyPr/>
          <a:lstStyle/>
          <a:p>
            <a:fld id="{B6DB0E4E-F5D7-41BD-96AC-FA55D8C3805E}" type="slidenum">
              <a:rPr lang="fi-FI" smtClean="0"/>
              <a:t>‹#›</a:t>
            </a:fld>
            <a:endParaRPr lang="fi-FI"/>
          </a:p>
        </p:txBody>
      </p:sp>
      <p:sp>
        <p:nvSpPr>
          <p:cNvPr id="6"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a:t>Grafiikka, </a:t>
            </a:r>
            <a:r>
              <a:rPr lang="fi-FI" dirty="0" err="1"/>
              <a:t>Calibri</a:t>
            </a:r>
            <a:r>
              <a:rPr lang="fi-FI" dirty="0"/>
              <a:t> </a:t>
            </a:r>
            <a:r>
              <a:rPr lang="fi-FI" dirty="0" err="1"/>
              <a:t>Light</a:t>
            </a:r>
            <a:endParaRPr lang="fi-FI" dirty="0"/>
          </a:p>
        </p:txBody>
      </p:sp>
      <p:sp>
        <p:nvSpPr>
          <p:cNvPr id="7" name="Sisällön paikkamerkki 2"/>
          <p:cNvSpPr>
            <a:spLocks noGrp="1"/>
          </p:cNvSpPr>
          <p:nvPr>
            <p:ph idx="1" hasCustomPrompt="1"/>
          </p:nvPr>
        </p:nvSpPr>
        <p:spPr>
          <a:xfrm>
            <a:off x="653138" y="1335159"/>
            <a:ext cx="11033764" cy="4782612"/>
          </a:xfrm>
          <a:prstGeom prst="rect">
            <a:avLst/>
          </a:prstGeom>
        </p:spPr>
        <p:txBody>
          <a:bodyPr/>
          <a:lstStyle>
            <a:lvl1pPr>
              <a:defRPr sz="180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a:t>Ensimmäinen taso, </a:t>
            </a:r>
            <a:r>
              <a:rPr lang="fi-FI" dirty="0" err="1"/>
              <a:t>Calibri</a:t>
            </a:r>
            <a:r>
              <a:rPr lang="fi-FI" dirty="0"/>
              <a:t> </a:t>
            </a:r>
            <a:r>
              <a:rPr lang="fi-FI" dirty="0" err="1"/>
              <a:t>Light</a:t>
            </a:r>
            <a:endParaRPr lang="fi-FI" dirty="0"/>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38897770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Otsikko, grafiikka 2/3">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C8EAD5BD-0A43-4E57-A3EA-6B27B789D1C0}" type="datetime1">
              <a:rPr lang="fi-FI" smtClean="0"/>
              <a:t>26.5.2021</a:t>
            </a:fld>
            <a:endParaRPr lang="fi-FI"/>
          </a:p>
        </p:txBody>
      </p:sp>
      <p:sp>
        <p:nvSpPr>
          <p:cNvPr id="4" name="Alatunnisteen paikkamerkki 3"/>
          <p:cNvSpPr>
            <a:spLocks noGrp="1"/>
          </p:cNvSpPr>
          <p:nvPr>
            <p:ph type="ftr" sz="quarter" idx="11"/>
          </p:nvPr>
        </p:nvSpPr>
        <p:spPr/>
        <p:txBody>
          <a:bodyPr/>
          <a:lstStyle/>
          <a:p>
            <a:r>
              <a:rPr lang="fi-FI"/>
              <a:t>HKT Kävijätutkimus 2017, T-17387</a:t>
            </a:r>
          </a:p>
        </p:txBody>
      </p:sp>
      <p:sp>
        <p:nvSpPr>
          <p:cNvPr id="5" name="Dian numeron paikkamerkki 4"/>
          <p:cNvSpPr>
            <a:spLocks noGrp="1"/>
          </p:cNvSpPr>
          <p:nvPr>
            <p:ph type="sldNum" sz="quarter" idx="12"/>
          </p:nvPr>
        </p:nvSpPr>
        <p:spPr/>
        <p:txBody>
          <a:bodyPr/>
          <a:lstStyle/>
          <a:p>
            <a:fld id="{B6DB0E4E-F5D7-41BD-96AC-FA55D8C3805E}" type="slidenum">
              <a:rPr lang="fi-FI" smtClean="0"/>
              <a:t>‹#›</a:t>
            </a:fld>
            <a:endParaRPr lang="fi-FI"/>
          </a:p>
        </p:txBody>
      </p:sp>
      <p:sp>
        <p:nvSpPr>
          <p:cNvPr id="6"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a:t>Grafiikka, </a:t>
            </a:r>
            <a:r>
              <a:rPr lang="fi-FI" dirty="0" err="1"/>
              <a:t>Calibri</a:t>
            </a:r>
            <a:r>
              <a:rPr lang="fi-FI" dirty="0"/>
              <a:t> </a:t>
            </a:r>
            <a:r>
              <a:rPr lang="fi-FI" dirty="0" err="1"/>
              <a:t>Light</a:t>
            </a:r>
            <a:endParaRPr lang="fi-FI" dirty="0"/>
          </a:p>
        </p:txBody>
      </p:sp>
      <p:sp>
        <p:nvSpPr>
          <p:cNvPr id="8" name="Sisällön paikkamerkki 2"/>
          <p:cNvSpPr>
            <a:spLocks noGrp="1"/>
          </p:cNvSpPr>
          <p:nvPr>
            <p:ph idx="1" hasCustomPrompt="1"/>
          </p:nvPr>
        </p:nvSpPr>
        <p:spPr>
          <a:xfrm>
            <a:off x="653138" y="1335159"/>
            <a:ext cx="7864561" cy="4782612"/>
          </a:xfrm>
          <a:prstGeom prst="rect">
            <a:avLst/>
          </a:prstGeom>
        </p:spPr>
        <p:txBody>
          <a:bodyPr/>
          <a:lstStyle>
            <a:lvl1pPr>
              <a:defRPr sz="180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a:t>Ensimmäinen taso, </a:t>
            </a:r>
            <a:r>
              <a:rPr lang="fi-FI" dirty="0" err="1"/>
              <a:t>Calibri</a:t>
            </a:r>
            <a:r>
              <a:rPr lang="fi-FI" dirty="0"/>
              <a:t> </a:t>
            </a:r>
            <a:r>
              <a:rPr lang="fi-FI" dirty="0" err="1"/>
              <a:t>Light</a:t>
            </a:r>
            <a:endParaRPr lang="fi-FI" dirty="0"/>
          </a:p>
          <a:p>
            <a:pPr lvl="1"/>
            <a:r>
              <a:rPr lang="fi-FI" dirty="0"/>
              <a:t>toinen taso</a:t>
            </a:r>
          </a:p>
          <a:p>
            <a:pPr lvl="2"/>
            <a:r>
              <a:rPr lang="fi-FI" dirty="0"/>
              <a:t>kolmas taso</a:t>
            </a:r>
          </a:p>
          <a:p>
            <a:pPr lvl="3"/>
            <a:r>
              <a:rPr lang="fi-FI" dirty="0"/>
              <a:t>neljäs taso</a:t>
            </a:r>
          </a:p>
          <a:p>
            <a:pPr lvl="4"/>
            <a:r>
              <a:rPr lang="fi-FI" dirty="0"/>
              <a:t>viides taso</a:t>
            </a:r>
          </a:p>
        </p:txBody>
      </p:sp>
      <p:sp>
        <p:nvSpPr>
          <p:cNvPr id="9" name="Sisällön paikkamerkki 2"/>
          <p:cNvSpPr>
            <a:spLocks noGrp="1"/>
          </p:cNvSpPr>
          <p:nvPr>
            <p:ph idx="13" hasCustomPrompt="1"/>
          </p:nvPr>
        </p:nvSpPr>
        <p:spPr>
          <a:xfrm>
            <a:off x="8688909" y="1335159"/>
            <a:ext cx="2997993" cy="4782612"/>
          </a:xfrm>
          <a:prstGeom prst="rect">
            <a:avLst/>
          </a:prstGeom>
        </p:spPr>
        <p:txBody>
          <a:bodyPr/>
          <a:lstStyle>
            <a:lvl1pPr>
              <a:defRPr sz="1800" baseline="0">
                <a:solidFill>
                  <a:schemeClr val="tx1">
                    <a:lumMod val="85000"/>
                    <a:lumOff val="15000"/>
                  </a:schemeClr>
                </a:solidFill>
                <a:latin typeface="+mj-lt"/>
              </a:defRPr>
            </a:lvl1pPr>
            <a:lvl2pPr>
              <a:defRPr sz="1800">
                <a:solidFill>
                  <a:schemeClr val="bg1"/>
                </a:solidFill>
                <a:latin typeface="+mj-lt"/>
              </a:defRPr>
            </a:lvl2pPr>
            <a:lvl3pPr>
              <a:defRPr sz="1600">
                <a:solidFill>
                  <a:schemeClr val="bg1"/>
                </a:solidFill>
                <a:latin typeface="+mj-lt"/>
              </a:defRPr>
            </a:lvl3pPr>
            <a:lvl4pPr>
              <a:defRPr sz="1600">
                <a:solidFill>
                  <a:schemeClr val="bg1"/>
                </a:solidFill>
                <a:latin typeface="+mj-lt"/>
              </a:defRPr>
            </a:lvl4pPr>
            <a:lvl5pPr>
              <a:defRPr sz="1600">
                <a:solidFill>
                  <a:schemeClr val="bg1"/>
                </a:solidFill>
                <a:latin typeface="+mj-lt"/>
              </a:defRPr>
            </a:lvl5pPr>
          </a:lstStyle>
          <a:p>
            <a:pPr lvl="0"/>
            <a:r>
              <a:rPr lang="fi-FI" dirty="0"/>
              <a:t>Havaintoja grafiikasta</a:t>
            </a:r>
          </a:p>
        </p:txBody>
      </p:sp>
    </p:spTree>
    <p:extLst>
      <p:ext uri="{BB962C8B-B14F-4D97-AF65-F5344CB8AC3E}">
        <p14:creationId xmlns:p14="http://schemas.microsoft.com/office/powerpoint/2010/main" val="41461806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Muokattava väliotsikko">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61596" y="1217915"/>
            <a:ext cx="10195564" cy="5631376"/>
          </a:xfrm>
          <a:prstGeom prst="rect">
            <a:avLst/>
          </a:prstGeom>
        </p:spPr>
      </p:pic>
      <p:sp>
        <p:nvSpPr>
          <p:cNvPr id="4" name="Päivämäärän paikkamerkki 3"/>
          <p:cNvSpPr>
            <a:spLocks noGrp="1"/>
          </p:cNvSpPr>
          <p:nvPr>
            <p:ph type="dt" sz="half" idx="10"/>
          </p:nvPr>
        </p:nvSpPr>
        <p:spPr/>
        <p:txBody>
          <a:bodyPr/>
          <a:lstStyle/>
          <a:p>
            <a:fld id="{61999135-D562-495A-ADB3-A5384A0C8298}" type="datetime1">
              <a:rPr lang="fi-FI" smtClean="0"/>
              <a:t>26.5.2021</a:t>
            </a:fld>
            <a:endParaRPr lang="fi-FI"/>
          </a:p>
        </p:txBody>
      </p:sp>
      <p:sp>
        <p:nvSpPr>
          <p:cNvPr id="5" name="Alatunnisteen paikkamerkki 4"/>
          <p:cNvSpPr>
            <a:spLocks noGrp="1"/>
          </p:cNvSpPr>
          <p:nvPr>
            <p:ph type="ftr" sz="quarter" idx="11"/>
          </p:nvPr>
        </p:nvSpPr>
        <p:spPr/>
        <p:txBody>
          <a:bodyPr/>
          <a:lstStyle/>
          <a:p>
            <a:r>
              <a:rPr lang="fi-FI"/>
              <a:t>HKT Kävijätutkimus 2017, T-17387</a:t>
            </a:r>
          </a:p>
        </p:txBody>
      </p:sp>
      <p:sp>
        <p:nvSpPr>
          <p:cNvPr id="6" name="Dian numeron paikkamerkki 5"/>
          <p:cNvSpPr>
            <a:spLocks noGrp="1"/>
          </p:cNvSpPr>
          <p:nvPr>
            <p:ph type="sldNum" sz="quarter" idx="12"/>
          </p:nvPr>
        </p:nvSpPr>
        <p:spPr/>
        <p:txBody>
          <a:bodyPr/>
          <a:lstStyle/>
          <a:p>
            <a:fld id="{B6DB0E4E-F5D7-41BD-96AC-FA55D8C3805E}" type="slidenum">
              <a:rPr lang="fi-FI" smtClean="0"/>
              <a:t>‹#›</a:t>
            </a:fld>
            <a:endParaRPr lang="fi-FI"/>
          </a:p>
        </p:txBody>
      </p:sp>
      <p:sp>
        <p:nvSpPr>
          <p:cNvPr id="9" name="Otsikko 1"/>
          <p:cNvSpPr>
            <a:spLocks noGrp="1"/>
          </p:cNvSpPr>
          <p:nvPr>
            <p:ph type="title" hasCustomPrompt="1"/>
          </p:nvPr>
        </p:nvSpPr>
        <p:spPr>
          <a:xfrm>
            <a:off x="831850" y="3033916"/>
            <a:ext cx="10515599" cy="652001"/>
          </a:xfrm>
          <a:prstGeom prst="rect">
            <a:avLst/>
          </a:prstGeom>
        </p:spPr>
        <p:txBody>
          <a:bodyPr/>
          <a:lstStyle>
            <a:lvl1pPr algn="ctr">
              <a:defRPr sz="4000" b="1" baseline="0">
                <a:solidFill>
                  <a:schemeClr val="tx1">
                    <a:lumMod val="85000"/>
                    <a:lumOff val="15000"/>
                  </a:schemeClr>
                </a:solidFill>
                <a:latin typeface="+mn-lt"/>
              </a:defRPr>
            </a:lvl1pPr>
          </a:lstStyle>
          <a:p>
            <a:r>
              <a:rPr lang="fi-FI" dirty="0"/>
              <a:t>MUOKATTAVA VÄLIOTSIKKO, ISOLLA 40 PT</a:t>
            </a:r>
          </a:p>
        </p:txBody>
      </p:sp>
    </p:spTree>
    <p:extLst>
      <p:ext uri="{BB962C8B-B14F-4D97-AF65-F5344CB8AC3E}">
        <p14:creationId xmlns:p14="http://schemas.microsoft.com/office/powerpoint/2010/main" val="22030568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Väliotsikko_tummalla tekstilaatikolla">
    <p:spTree>
      <p:nvGrpSpPr>
        <p:cNvPr id="1" name=""/>
        <p:cNvGrpSpPr/>
        <p:nvPr/>
      </p:nvGrpSpPr>
      <p:grpSpPr>
        <a:xfrm>
          <a:off x="0" y="0"/>
          <a:ext cx="0" cy="0"/>
          <a:chOff x="0" y="0"/>
          <a:chExt cx="0" cy="0"/>
        </a:xfrm>
      </p:grpSpPr>
      <p:sp>
        <p:nvSpPr>
          <p:cNvPr id="3" name="Kuvan paikkamerkki 2"/>
          <p:cNvSpPr>
            <a:spLocks noGrp="1"/>
          </p:cNvSpPr>
          <p:nvPr>
            <p:ph type="pic" sz="quarter" idx="13"/>
          </p:nvPr>
        </p:nvSpPr>
        <p:spPr>
          <a:xfrm>
            <a:off x="0" y="0"/>
            <a:ext cx="12120563" cy="6858000"/>
          </a:xfrm>
          <a:prstGeom prst="rect">
            <a:avLst/>
          </a:prstGeom>
        </p:spPr>
        <p:txBody>
          <a:bodyPr/>
          <a:lstStyle/>
          <a:p>
            <a:endParaRPr lang="fi-FI"/>
          </a:p>
        </p:txBody>
      </p:sp>
      <p:sp>
        <p:nvSpPr>
          <p:cNvPr id="4" name="Päivämäärän paikkamerkki 3"/>
          <p:cNvSpPr>
            <a:spLocks noGrp="1"/>
          </p:cNvSpPr>
          <p:nvPr>
            <p:ph type="dt" sz="half" idx="10"/>
          </p:nvPr>
        </p:nvSpPr>
        <p:spPr/>
        <p:txBody>
          <a:bodyPr/>
          <a:lstStyle/>
          <a:p>
            <a:fld id="{DFB37255-6551-4236-A625-4A02105E3FC1}" type="datetime1">
              <a:rPr lang="fi-FI" smtClean="0"/>
              <a:t>26.5.2021</a:t>
            </a:fld>
            <a:endParaRPr lang="fi-FI"/>
          </a:p>
        </p:txBody>
      </p:sp>
      <p:sp>
        <p:nvSpPr>
          <p:cNvPr id="5" name="Alatunnisteen paikkamerkki 4"/>
          <p:cNvSpPr>
            <a:spLocks noGrp="1"/>
          </p:cNvSpPr>
          <p:nvPr>
            <p:ph type="ftr" sz="quarter" idx="11"/>
          </p:nvPr>
        </p:nvSpPr>
        <p:spPr/>
        <p:txBody>
          <a:bodyPr/>
          <a:lstStyle/>
          <a:p>
            <a:r>
              <a:rPr lang="fi-FI"/>
              <a:t>HKT Kävijätutkimus 2017, T-17387</a:t>
            </a:r>
          </a:p>
        </p:txBody>
      </p:sp>
      <p:sp>
        <p:nvSpPr>
          <p:cNvPr id="6" name="Dian numeron paikkamerkki 5"/>
          <p:cNvSpPr>
            <a:spLocks noGrp="1"/>
          </p:cNvSpPr>
          <p:nvPr>
            <p:ph type="sldNum" sz="quarter" idx="12"/>
          </p:nvPr>
        </p:nvSpPr>
        <p:spPr/>
        <p:txBody>
          <a:bodyPr/>
          <a:lstStyle/>
          <a:p>
            <a:fld id="{B6DB0E4E-F5D7-41BD-96AC-FA55D8C3805E}" type="slidenum">
              <a:rPr lang="fi-FI" smtClean="0"/>
              <a:t>‹#›</a:t>
            </a:fld>
            <a:endParaRPr lang="fi-FI"/>
          </a:p>
        </p:txBody>
      </p:sp>
      <p:pic>
        <p:nvPicPr>
          <p:cNvPr id="9" name="Kuva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12" name="Otsikko 1"/>
          <p:cNvSpPr>
            <a:spLocks noGrp="1"/>
          </p:cNvSpPr>
          <p:nvPr>
            <p:ph type="title" hasCustomPrompt="1"/>
          </p:nvPr>
        </p:nvSpPr>
        <p:spPr>
          <a:xfrm>
            <a:off x="2269203" y="1523315"/>
            <a:ext cx="7524205" cy="1499616"/>
          </a:xfrm>
          <a:prstGeom prst="rect">
            <a:avLst/>
          </a:prstGeom>
          <a:solidFill>
            <a:schemeClr val="tx1">
              <a:lumMod val="85000"/>
              <a:lumOff val="15000"/>
              <a:alpha val="95000"/>
            </a:schemeClr>
          </a:solidFill>
        </p:spPr>
        <p:txBody>
          <a:bodyPr anchor="ctr"/>
          <a:lstStyle>
            <a:lvl1pPr algn="ctr">
              <a:defRPr sz="4000" b="1" baseline="0">
                <a:latin typeface="+mn-lt"/>
              </a:defRPr>
            </a:lvl1pPr>
          </a:lstStyle>
          <a:p>
            <a:r>
              <a:rPr lang="fi-FI" dirty="0"/>
              <a:t>MUOKATTAVA VÄLIOTSIKKO, ISOLLA 40 PT</a:t>
            </a:r>
          </a:p>
        </p:txBody>
      </p:sp>
    </p:spTree>
    <p:extLst>
      <p:ext uri="{BB962C8B-B14F-4D97-AF65-F5344CB8AC3E}">
        <p14:creationId xmlns:p14="http://schemas.microsoft.com/office/powerpoint/2010/main" val="36627645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Väliotsikko">
    <p:spTree>
      <p:nvGrpSpPr>
        <p:cNvPr id="1" name=""/>
        <p:cNvGrpSpPr/>
        <p:nvPr/>
      </p:nvGrpSpPr>
      <p:grpSpPr>
        <a:xfrm>
          <a:off x="0" y="0"/>
          <a:ext cx="0" cy="0"/>
          <a:chOff x="0" y="0"/>
          <a:chExt cx="0" cy="0"/>
        </a:xfrm>
      </p:grpSpPr>
      <p:sp>
        <p:nvSpPr>
          <p:cNvPr id="3" name="Kuvan paikkamerkki 2"/>
          <p:cNvSpPr>
            <a:spLocks noGrp="1"/>
          </p:cNvSpPr>
          <p:nvPr>
            <p:ph type="pic" sz="quarter" idx="13"/>
          </p:nvPr>
        </p:nvSpPr>
        <p:spPr>
          <a:xfrm>
            <a:off x="0" y="0"/>
            <a:ext cx="12120563" cy="6858000"/>
          </a:xfrm>
          <a:prstGeom prst="rect">
            <a:avLst/>
          </a:prstGeom>
        </p:spPr>
        <p:txBody>
          <a:bodyPr/>
          <a:lstStyle/>
          <a:p>
            <a:endParaRPr lang="fi-FI"/>
          </a:p>
        </p:txBody>
      </p:sp>
      <p:sp>
        <p:nvSpPr>
          <p:cNvPr id="4" name="Päivämäärän paikkamerkki 3"/>
          <p:cNvSpPr>
            <a:spLocks noGrp="1"/>
          </p:cNvSpPr>
          <p:nvPr>
            <p:ph type="dt" sz="half" idx="10"/>
          </p:nvPr>
        </p:nvSpPr>
        <p:spPr/>
        <p:txBody>
          <a:bodyPr/>
          <a:lstStyle/>
          <a:p>
            <a:fld id="{9AE87CED-3361-455B-AA45-907AB6F47182}" type="datetime1">
              <a:rPr lang="fi-FI" smtClean="0"/>
              <a:t>26.5.2021</a:t>
            </a:fld>
            <a:endParaRPr lang="fi-FI"/>
          </a:p>
        </p:txBody>
      </p:sp>
      <p:sp>
        <p:nvSpPr>
          <p:cNvPr id="5" name="Alatunnisteen paikkamerkki 4"/>
          <p:cNvSpPr>
            <a:spLocks noGrp="1"/>
          </p:cNvSpPr>
          <p:nvPr>
            <p:ph type="ftr" sz="quarter" idx="11"/>
          </p:nvPr>
        </p:nvSpPr>
        <p:spPr/>
        <p:txBody>
          <a:bodyPr/>
          <a:lstStyle/>
          <a:p>
            <a:r>
              <a:rPr lang="fi-FI"/>
              <a:t>HKT Kävijätutkimus 2017, T-17387</a:t>
            </a:r>
          </a:p>
        </p:txBody>
      </p:sp>
      <p:sp>
        <p:nvSpPr>
          <p:cNvPr id="6" name="Dian numeron paikkamerkki 5"/>
          <p:cNvSpPr>
            <a:spLocks noGrp="1"/>
          </p:cNvSpPr>
          <p:nvPr>
            <p:ph type="sldNum" sz="quarter" idx="12"/>
          </p:nvPr>
        </p:nvSpPr>
        <p:spPr/>
        <p:txBody>
          <a:bodyPr/>
          <a:lstStyle/>
          <a:p>
            <a:fld id="{B6DB0E4E-F5D7-41BD-96AC-FA55D8C3805E}" type="slidenum">
              <a:rPr lang="fi-FI" smtClean="0"/>
              <a:t>‹#›</a:t>
            </a:fld>
            <a:endParaRPr lang="fi-FI"/>
          </a:p>
        </p:txBody>
      </p:sp>
      <p:sp>
        <p:nvSpPr>
          <p:cNvPr id="12" name="Otsikko 1"/>
          <p:cNvSpPr>
            <a:spLocks noGrp="1"/>
          </p:cNvSpPr>
          <p:nvPr>
            <p:ph type="title" hasCustomPrompt="1"/>
          </p:nvPr>
        </p:nvSpPr>
        <p:spPr>
          <a:xfrm>
            <a:off x="2269203" y="1523315"/>
            <a:ext cx="7524205" cy="1499616"/>
          </a:xfrm>
          <a:prstGeom prst="rect">
            <a:avLst/>
          </a:prstGeom>
          <a:noFill/>
        </p:spPr>
        <p:txBody>
          <a:bodyPr anchor="ctr"/>
          <a:lstStyle>
            <a:lvl1pPr algn="ctr">
              <a:defRPr sz="4000" b="1" baseline="0">
                <a:solidFill>
                  <a:schemeClr val="tx1">
                    <a:lumMod val="85000"/>
                    <a:lumOff val="15000"/>
                  </a:schemeClr>
                </a:solidFill>
                <a:latin typeface="+mn-lt"/>
              </a:defRPr>
            </a:lvl1pPr>
          </a:lstStyle>
          <a:p>
            <a:r>
              <a:rPr lang="fi-FI" dirty="0"/>
              <a:t>MUOKATTAVA VÄLIOTSIKKO, ISOLLA 40 PT</a:t>
            </a:r>
          </a:p>
        </p:txBody>
      </p:sp>
    </p:spTree>
    <p:extLst>
      <p:ext uri="{BB962C8B-B14F-4D97-AF65-F5344CB8AC3E}">
        <p14:creationId xmlns:p14="http://schemas.microsoft.com/office/powerpoint/2010/main" val="4218892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ksi sisältökohdetta otsikoilla">
    <p:spTree>
      <p:nvGrpSpPr>
        <p:cNvPr id="1" name=""/>
        <p:cNvGrpSpPr/>
        <p:nvPr/>
      </p:nvGrpSpPr>
      <p:grpSpPr>
        <a:xfrm>
          <a:off x="0" y="0"/>
          <a:ext cx="0" cy="0"/>
          <a:chOff x="0" y="0"/>
          <a:chExt cx="0" cy="0"/>
        </a:xfrm>
      </p:grpSpPr>
      <p:sp>
        <p:nvSpPr>
          <p:cNvPr id="7" name="Päivämäärän paikkamerkki 6"/>
          <p:cNvSpPr>
            <a:spLocks noGrp="1"/>
          </p:cNvSpPr>
          <p:nvPr>
            <p:ph type="dt" sz="half" idx="10"/>
          </p:nvPr>
        </p:nvSpPr>
        <p:spPr/>
        <p:txBody>
          <a:bodyPr/>
          <a:lstStyle/>
          <a:p>
            <a:r>
              <a:rPr lang="fi-FI"/>
              <a:t>30.3.2021</a:t>
            </a:r>
          </a:p>
        </p:txBody>
      </p:sp>
      <p:sp>
        <p:nvSpPr>
          <p:cNvPr id="8" name="Alatunnisteen paikkamerkki 7"/>
          <p:cNvSpPr>
            <a:spLocks noGrp="1"/>
          </p:cNvSpPr>
          <p:nvPr>
            <p:ph type="ftr" sz="quarter" idx="11"/>
          </p:nvPr>
        </p:nvSpPr>
        <p:spPr/>
        <p:txBody>
          <a:bodyPr/>
          <a:lstStyle/>
          <a:p>
            <a:r>
              <a:rPr lang="fi-FI"/>
              <a:t>24683 Vapaaehtoistyön tekeminen Suomessa 2021</a:t>
            </a:r>
          </a:p>
        </p:txBody>
      </p:sp>
      <p:sp>
        <p:nvSpPr>
          <p:cNvPr id="9" name="Dian numeron paikkamerkki 8"/>
          <p:cNvSpPr>
            <a:spLocks noGrp="1"/>
          </p:cNvSpPr>
          <p:nvPr>
            <p:ph type="sldNum" sz="quarter" idx="12"/>
          </p:nvPr>
        </p:nvSpPr>
        <p:spPr/>
        <p:txBody>
          <a:bodyPr/>
          <a:lstStyle/>
          <a:p>
            <a:fld id="{45530FF3-944E-453D-AD86-280F662E2B3A}" type="slidenum">
              <a:rPr lang="fi-FI" smtClean="0"/>
              <a:t>‹#›</a:t>
            </a:fld>
            <a:endParaRPr lang="fi-FI"/>
          </a:p>
        </p:txBody>
      </p:sp>
      <p:pic>
        <p:nvPicPr>
          <p:cNvPr id="13" name="Kuva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14" name="Tekstin paikkamerkki 2"/>
          <p:cNvSpPr>
            <a:spLocks noGrp="1"/>
          </p:cNvSpPr>
          <p:nvPr>
            <p:ph type="body" idx="1" hasCustomPrompt="1"/>
          </p:nvPr>
        </p:nvSpPr>
        <p:spPr>
          <a:xfrm>
            <a:off x="653138" y="1362705"/>
            <a:ext cx="5365210" cy="499346"/>
          </a:xfrm>
          <a:prstGeom prst="rect">
            <a:avLst/>
          </a:prstGeom>
        </p:spPr>
        <p:txBody>
          <a:bodyPr anchor="b"/>
          <a:lstStyle>
            <a:lvl1pPr marL="0" indent="0">
              <a:buNone/>
              <a:defRPr sz="1800" b="1">
                <a:solidFill>
                  <a:schemeClr val="tx1">
                    <a:lumMod val="85000"/>
                    <a:lumOff val="1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PALSTAN OTSIKKO, CALIBRI, KAIKKI ISOLLA</a:t>
            </a:r>
          </a:p>
        </p:txBody>
      </p:sp>
      <p:sp>
        <p:nvSpPr>
          <p:cNvPr id="15" name="Sisällön paikkamerkki 3"/>
          <p:cNvSpPr>
            <a:spLocks noGrp="1"/>
          </p:cNvSpPr>
          <p:nvPr>
            <p:ph sz="half" idx="2" hasCustomPrompt="1"/>
          </p:nvPr>
        </p:nvSpPr>
        <p:spPr>
          <a:xfrm>
            <a:off x="653138" y="2019412"/>
            <a:ext cx="5365210" cy="4305187"/>
          </a:xfrm>
          <a:prstGeom prst="rect">
            <a:avLst/>
          </a:prstGeom>
        </p:spPr>
        <p:txBody>
          <a:bodyPr/>
          <a:lstStyle>
            <a:lvl1pPr>
              <a:defRPr sz="1600">
                <a:solidFill>
                  <a:schemeClr val="tx1">
                    <a:lumMod val="85000"/>
                    <a:lumOff val="15000"/>
                  </a:schemeClr>
                </a:solidFill>
                <a:latin typeface="+mj-lt"/>
              </a:defRPr>
            </a:lvl1pPr>
            <a:lvl2pPr>
              <a:defRPr sz="1400">
                <a:solidFill>
                  <a:schemeClr val="tx1">
                    <a:lumMod val="85000"/>
                    <a:lumOff val="15000"/>
                  </a:schemeClr>
                </a:solidFill>
                <a:latin typeface="+mj-lt"/>
              </a:defRPr>
            </a:lvl2pPr>
            <a:lvl3pPr>
              <a:defRPr sz="1400">
                <a:solidFill>
                  <a:schemeClr val="tx1">
                    <a:lumMod val="85000"/>
                    <a:lumOff val="15000"/>
                  </a:schemeClr>
                </a:solidFill>
                <a:latin typeface="+mj-lt"/>
              </a:defRPr>
            </a:lvl3pPr>
            <a:lvl4pPr>
              <a:defRPr sz="1400">
                <a:solidFill>
                  <a:schemeClr val="tx1">
                    <a:lumMod val="85000"/>
                    <a:lumOff val="15000"/>
                  </a:schemeClr>
                </a:solidFill>
                <a:latin typeface="+mj-lt"/>
              </a:defRPr>
            </a:lvl4pPr>
            <a:lvl5pPr>
              <a:defRPr sz="1400">
                <a:solidFill>
                  <a:schemeClr val="tx1">
                    <a:lumMod val="85000"/>
                    <a:lumOff val="15000"/>
                  </a:schemeClr>
                </a:solidFill>
                <a:latin typeface="+mj-lt"/>
              </a:defRPr>
            </a:lvl5pPr>
          </a:lstStyle>
          <a:p>
            <a:pPr lvl="0"/>
            <a:r>
              <a:rPr lang="fi-FI" dirty="0"/>
              <a:t>Ensimmäinen taso, </a:t>
            </a:r>
            <a:r>
              <a:rPr lang="fi-FI" dirty="0" err="1"/>
              <a:t>Calibri</a:t>
            </a:r>
            <a:r>
              <a:rPr lang="fi-FI" dirty="0"/>
              <a:t> </a:t>
            </a:r>
            <a:r>
              <a:rPr lang="fi-FI" dirty="0" err="1"/>
              <a:t>Light</a:t>
            </a:r>
            <a:endParaRPr lang="fi-FI" dirty="0"/>
          </a:p>
          <a:p>
            <a:pPr lvl="1"/>
            <a:r>
              <a:rPr lang="fi-FI" dirty="0"/>
              <a:t>toinen taso</a:t>
            </a:r>
          </a:p>
          <a:p>
            <a:pPr lvl="2"/>
            <a:r>
              <a:rPr lang="fi-FI" dirty="0"/>
              <a:t>kolmas taso</a:t>
            </a:r>
          </a:p>
          <a:p>
            <a:pPr lvl="3"/>
            <a:r>
              <a:rPr lang="fi-FI" dirty="0"/>
              <a:t>neljäs taso</a:t>
            </a:r>
          </a:p>
          <a:p>
            <a:pPr lvl="4"/>
            <a:r>
              <a:rPr lang="fi-FI" dirty="0"/>
              <a:t>viides taso</a:t>
            </a:r>
          </a:p>
        </p:txBody>
      </p:sp>
      <p:sp>
        <p:nvSpPr>
          <p:cNvPr id="16" name="Tekstin paikkamerkki 2"/>
          <p:cNvSpPr>
            <a:spLocks noGrp="1"/>
          </p:cNvSpPr>
          <p:nvPr>
            <p:ph type="body" idx="13" hasCustomPrompt="1"/>
          </p:nvPr>
        </p:nvSpPr>
        <p:spPr>
          <a:xfrm>
            <a:off x="6307182" y="1362705"/>
            <a:ext cx="5365210" cy="499346"/>
          </a:xfrm>
          <a:prstGeom prst="rect">
            <a:avLst/>
          </a:prstGeom>
        </p:spPr>
        <p:txBody>
          <a:bodyPr anchor="b"/>
          <a:lstStyle>
            <a:lvl1pPr marL="0" indent="0">
              <a:buNone/>
              <a:defRPr sz="1800" b="1">
                <a:solidFill>
                  <a:schemeClr val="tx1">
                    <a:lumMod val="85000"/>
                    <a:lumOff val="1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PALSTAN OTSIKKO, CALIBRI, KAIKKI ISOLLA</a:t>
            </a:r>
          </a:p>
        </p:txBody>
      </p:sp>
      <p:sp>
        <p:nvSpPr>
          <p:cNvPr id="17" name="Sisällön paikkamerkki 3"/>
          <p:cNvSpPr>
            <a:spLocks noGrp="1"/>
          </p:cNvSpPr>
          <p:nvPr>
            <p:ph sz="half" idx="14" hasCustomPrompt="1"/>
          </p:nvPr>
        </p:nvSpPr>
        <p:spPr>
          <a:xfrm>
            <a:off x="6307182" y="2019413"/>
            <a:ext cx="5365210" cy="4305186"/>
          </a:xfrm>
          <a:prstGeom prst="rect">
            <a:avLst/>
          </a:prstGeom>
        </p:spPr>
        <p:txBody>
          <a:bodyPr/>
          <a:lstStyle>
            <a:lvl1pPr>
              <a:defRPr sz="1600">
                <a:solidFill>
                  <a:schemeClr val="tx1">
                    <a:lumMod val="85000"/>
                    <a:lumOff val="15000"/>
                  </a:schemeClr>
                </a:solidFill>
                <a:latin typeface="+mj-lt"/>
              </a:defRPr>
            </a:lvl1pPr>
            <a:lvl2pPr>
              <a:defRPr sz="1400">
                <a:solidFill>
                  <a:schemeClr val="tx1">
                    <a:lumMod val="85000"/>
                    <a:lumOff val="15000"/>
                  </a:schemeClr>
                </a:solidFill>
                <a:latin typeface="+mj-lt"/>
              </a:defRPr>
            </a:lvl2pPr>
            <a:lvl3pPr>
              <a:defRPr sz="1400">
                <a:solidFill>
                  <a:schemeClr val="tx1">
                    <a:lumMod val="85000"/>
                    <a:lumOff val="15000"/>
                  </a:schemeClr>
                </a:solidFill>
                <a:latin typeface="+mj-lt"/>
              </a:defRPr>
            </a:lvl3pPr>
            <a:lvl4pPr>
              <a:defRPr sz="1400">
                <a:solidFill>
                  <a:schemeClr val="tx1">
                    <a:lumMod val="85000"/>
                    <a:lumOff val="15000"/>
                  </a:schemeClr>
                </a:solidFill>
                <a:latin typeface="+mj-lt"/>
              </a:defRPr>
            </a:lvl4pPr>
            <a:lvl5pPr>
              <a:defRPr sz="1400">
                <a:solidFill>
                  <a:schemeClr val="tx1">
                    <a:lumMod val="85000"/>
                    <a:lumOff val="15000"/>
                  </a:schemeClr>
                </a:solidFill>
                <a:latin typeface="+mj-lt"/>
              </a:defRPr>
            </a:lvl5pPr>
          </a:lstStyle>
          <a:p>
            <a:pPr lvl="0"/>
            <a:r>
              <a:rPr lang="fi-FI" dirty="0"/>
              <a:t>Ensimmäinen taso</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8"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a:t>Dian otsikko, </a:t>
            </a:r>
            <a:r>
              <a:rPr lang="fi-FI" dirty="0" err="1"/>
              <a:t>Calibri</a:t>
            </a:r>
            <a:r>
              <a:rPr lang="fi-FI" dirty="0"/>
              <a:t> </a:t>
            </a:r>
            <a:r>
              <a:rPr lang="fi-FI" dirty="0" err="1"/>
              <a:t>Light</a:t>
            </a:r>
            <a:endParaRPr lang="fi-FI" dirty="0"/>
          </a:p>
        </p:txBody>
      </p:sp>
    </p:spTree>
    <p:extLst>
      <p:ext uri="{BB962C8B-B14F-4D97-AF65-F5344CB8AC3E}">
        <p14:creationId xmlns:p14="http://schemas.microsoft.com/office/powerpoint/2010/main" val="112749837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Lopetusdi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61596" y="1217915"/>
            <a:ext cx="10195564" cy="5631376"/>
          </a:xfrm>
          <a:prstGeom prst="rect">
            <a:avLst/>
          </a:prstGeom>
        </p:spPr>
      </p:pic>
      <p:sp>
        <p:nvSpPr>
          <p:cNvPr id="5" name="Päivämäärän paikkamerkki 4"/>
          <p:cNvSpPr>
            <a:spLocks noGrp="1"/>
          </p:cNvSpPr>
          <p:nvPr>
            <p:ph type="dt" sz="half" idx="10"/>
          </p:nvPr>
        </p:nvSpPr>
        <p:spPr/>
        <p:txBody>
          <a:bodyPr/>
          <a:lstStyle/>
          <a:p>
            <a:fld id="{8479BCEB-12ED-46D1-A6E9-4949C8ACA088}" type="datetime1">
              <a:rPr lang="fi-FI" smtClean="0"/>
              <a:t>26.5.2021</a:t>
            </a:fld>
            <a:endParaRPr lang="fi-FI" dirty="0"/>
          </a:p>
        </p:txBody>
      </p:sp>
      <p:sp>
        <p:nvSpPr>
          <p:cNvPr id="6" name="Alatunnisteen paikkamerkki 5"/>
          <p:cNvSpPr>
            <a:spLocks noGrp="1"/>
          </p:cNvSpPr>
          <p:nvPr>
            <p:ph type="ftr" sz="quarter" idx="11"/>
          </p:nvPr>
        </p:nvSpPr>
        <p:spPr/>
        <p:txBody>
          <a:bodyPr/>
          <a:lstStyle/>
          <a:p>
            <a:r>
              <a:rPr lang="fi-FI"/>
              <a:t>HKT Kävijätutkimus 2017, T-17387</a:t>
            </a:r>
          </a:p>
        </p:txBody>
      </p:sp>
      <p:sp>
        <p:nvSpPr>
          <p:cNvPr id="7" name="Dian numeron paikkamerkki 6"/>
          <p:cNvSpPr>
            <a:spLocks noGrp="1"/>
          </p:cNvSpPr>
          <p:nvPr>
            <p:ph type="sldNum" sz="quarter" idx="12"/>
          </p:nvPr>
        </p:nvSpPr>
        <p:spPr/>
        <p:txBody>
          <a:bodyPr/>
          <a:lstStyle/>
          <a:p>
            <a:fld id="{B6DB0E4E-F5D7-41BD-96AC-FA55D8C3805E}" type="slidenum">
              <a:rPr lang="fi-FI" smtClean="0"/>
              <a:t>‹#›</a:t>
            </a:fld>
            <a:endParaRPr lang="fi-FI"/>
          </a:p>
        </p:txBody>
      </p:sp>
      <p:sp>
        <p:nvSpPr>
          <p:cNvPr id="8" name="Otsikko 1"/>
          <p:cNvSpPr>
            <a:spLocks noGrp="1"/>
          </p:cNvSpPr>
          <p:nvPr>
            <p:ph type="title" hasCustomPrompt="1"/>
          </p:nvPr>
        </p:nvSpPr>
        <p:spPr>
          <a:xfrm>
            <a:off x="838200" y="1423359"/>
            <a:ext cx="9737785" cy="1915065"/>
          </a:xfrm>
          <a:prstGeom prst="rect">
            <a:avLst/>
          </a:prstGeom>
        </p:spPr>
        <p:txBody>
          <a:bodyPr>
            <a:normAutofit/>
          </a:bodyPr>
          <a:lstStyle>
            <a:lvl1pPr algn="l">
              <a:defRPr sz="3600" b="0" baseline="0">
                <a:solidFill>
                  <a:schemeClr val="tx1">
                    <a:lumMod val="85000"/>
                    <a:lumOff val="15000"/>
                  </a:schemeClr>
                </a:solidFill>
                <a:latin typeface="+mj-lt"/>
              </a:defRPr>
            </a:lvl1pPr>
          </a:lstStyle>
          <a:p>
            <a:r>
              <a:rPr lang="fi-FI" dirty="0"/>
              <a:t>”Tutkimuksen pääviesti kiteytetysti. 75 % yrittäjistä kokee </a:t>
            </a:r>
            <a:r>
              <a:rPr lang="fi-FI" dirty="0" err="1"/>
              <a:t>digitalisaatiossa</a:t>
            </a:r>
            <a:r>
              <a:rPr lang="fi-FI" dirty="0"/>
              <a:t> onnistumisen </a:t>
            </a:r>
            <a:br>
              <a:rPr lang="fi-FI" dirty="0"/>
            </a:br>
            <a:r>
              <a:rPr lang="fi-FI" dirty="0"/>
              <a:t>tärkeäksi yrityksensä tulevaisuudelle”</a:t>
            </a:r>
          </a:p>
        </p:txBody>
      </p:sp>
      <p:sp>
        <p:nvSpPr>
          <p:cNvPr id="13" name="Tekstin paikkamerkki 12"/>
          <p:cNvSpPr>
            <a:spLocks noGrp="1"/>
          </p:cNvSpPr>
          <p:nvPr>
            <p:ph type="body" sz="quarter" idx="13" hasCustomPrompt="1"/>
          </p:nvPr>
        </p:nvSpPr>
        <p:spPr>
          <a:xfrm>
            <a:off x="838201" y="3726437"/>
            <a:ext cx="3669856" cy="309115"/>
          </a:xfrm>
          <a:prstGeom prst="rect">
            <a:avLst/>
          </a:prstGeom>
        </p:spPr>
        <p:txBody>
          <a:bodyPr/>
          <a:lstStyle>
            <a:lvl1pPr marL="0" indent="0" algn="l">
              <a:lnSpc>
                <a:spcPts val="1700"/>
              </a:lnSpc>
              <a:buNone/>
              <a:defRPr sz="1800" b="1" baseline="0">
                <a:solidFill>
                  <a:schemeClr val="tx1">
                    <a:lumMod val="85000"/>
                    <a:lumOff val="15000"/>
                  </a:schemeClr>
                </a:solidFill>
                <a:latin typeface="+mn-lt"/>
              </a:defRPr>
            </a:lvl1pPr>
          </a:lstStyle>
          <a:p>
            <a:pPr lvl="0"/>
            <a:r>
              <a:rPr lang="fi-FI" dirty="0"/>
              <a:t>LISÄTIETOJA</a:t>
            </a:r>
          </a:p>
        </p:txBody>
      </p:sp>
      <p:sp>
        <p:nvSpPr>
          <p:cNvPr id="14" name="Tekstin paikkamerkki 12"/>
          <p:cNvSpPr>
            <a:spLocks noGrp="1"/>
          </p:cNvSpPr>
          <p:nvPr>
            <p:ph type="body" sz="quarter" idx="14" hasCustomPrompt="1"/>
          </p:nvPr>
        </p:nvSpPr>
        <p:spPr>
          <a:xfrm>
            <a:off x="838200" y="4161281"/>
            <a:ext cx="3669856" cy="1568960"/>
          </a:xfrm>
          <a:prstGeom prst="rect">
            <a:avLst/>
          </a:prstGeom>
        </p:spPr>
        <p:txBody>
          <a:bodyPr/>
          <a:lstStyle>
            <a:lvl1pPr marL="0" indent="0" algn="l">
              <a:lnSpc>
                <a:spcPts val="1500"/>
              </a:lnSpc>
              <a:buNone/>
              <a:defRPr sz="1800" baseline="0">
                <a:solidFill>
                  <a:schemeClr val="tx1">
                    <a:lumMod val="85000"/>
                    <a:lumOff val="15000"/>
                  </a:schemeClr>
                </a:solidFill>
                <a:latin typeface="+mj-lt"/>
              </a:defRPr>
            </a:lvl1pPr>
          </a:lstStyle>
          <a:p>
            <a:pPr lvl="0"/>
            <a:r>
              <a:rPr lang="fi-FI" dirty="0"/>
              <a:t>Yhteystiedot</a:t>
            </a:r>
          </a:p>
        </p:txBody>
      </p:sp>
    </p:spTree>
    <p:extLst>
      <p:ext uri="{BB962C8B-B14F-4D97-AF65-F5344CB8AC3E}">
        <p14:creationId xmlns:p14="http://schemas.microsoft.com/office/powerpoint/2010/main" val="223707941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459D28EA-905E-4D1B-BDC2-55393717459A}" type="datetime1">
              <a:rPr lang="fi-FI" smtClean="0"/>
              <a:t>26.5.2021</a:t>
            </a:fld>
            <a:endParaRPr lang="fi-FI"/>
          </a:p>
        </p:txBody>
      </p:sp>
      <p:sp>
        <p:nvSpPr>
          <p:cNvPr id="3" name="Alatunnisteen paikkamerkki 2"/>
          <p:cNvSpPr>
            <a:spLocks noGrp="1"/>
          </p:cNvSpPr>
          <p:nvPr>
            <p:ph type="ftr" sz="quarter" idx="11"/>
          </p:nvPr>
        </p:nvSpPr>
        <p:spPr/>
        <p:txBody>
          <a:bodyPr/>
          <a:lstStyle/>
          <a:p>
            <a:r>
              <a:rPr lang="fi-FI"/>
              <a:t>HKT Kävijätutkimus 2017, T-17387</a:t>
            </a:r>
          </a:p>
        </p:txBody>
      </p:sp>
      <p:sp>
        <p:nvSpPr>
          <p:cNvPr id="4" name="Dian numeron paikkamerkki 3"/>
          <p:cNvSpPr>
            <a:spLocks noGrp="1"/>
          </p:cNvSpPr>
          <p:nvPr>
            <p:ph type="sldNum" sz="quarter" idx="12"/>
          </p:nvPr>
        </p:nvSpPr>
        <p:spPr/>
        <p:txBody>
          <a:bodyPr/>
          <a:lstStyle/>
          <a:p>
            <a:fld id="{B6DB0E4E-F5D7-41BD-96AC-FA55D8C3805E}" type="slidenum">
              <a:rPr lang="fi-FI" smtClean="0"/>
              <a:t>‹#›</a:t>
            </a:fld>
            <a:endParaRPr lang="fi-FI"/>
          </a:p>
        </p:txBody>
      </p:sp>
    </p:spTree>
    <p:extLst>
      <p:ext uri="{BB962C8B-B14F-4D97-AF65-F5344CB8AC3E}">
        <p14:creationId xmlns:p14="http://schemas.microsoft.com/office/powerpoint/2010/main" val="13762050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Liite_Erillistutkimus">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fld id="{41BA3E85-CFDD-4265-8904-B42ED653224B}" type="datetime1">
              <a:rPr lang="fi-FI" smtClean="0"/>
              <a:t>26.5.2021</a:t>
            </a:fld>
            <a:endParaRPr lang="fi-FI"/>
          </a:p>
        </p:txBody>
      </p:sp>
      <p:sp>
        <p:nvSpPr>
          <p:cNvPr id="5" name="Alatunnisteen paikkamerkki 4"/>
          <p:cNvSpPr>
            <a:spLocks noGrp="1"/>
          </p:cNvSpPr>
          <p:nvPr>
            <p:ph type="ftr" sz="quarter" idx="11"/>
          </p:nvPr>
        </p:nvSpPr>
        <p:spPr/>
        <p:txBody>
          <a:bodyPr/>
          <a:lstStyle/>
          <a:p>
            <a:r>
              <a:rPr lang="fi-FI"/>
              <a:t>HKT Kävijätutkimus 2017, T-17387</a:t>
            </a:r>
          </a:p>
        </p:txBody>
      </p:sp>
      <p:sp>
        <p:nvSpPr>
          <p:cNvPr id="6" name="Dian numeron paikkamerkki 5"/>
          <p:cNvSpPr>
            <a:spLocks noGrp="1"/>
          </p:cNvSpPr>
          <p:nvPr>
            <p:ph type="sldNum" sz="quarter" idx="12"/>
          </p:nvPr>
        </p:nvSpPr>
        <p:spPr/>
        <p:txBody>
          <a:bodyPr/>
          <a:lstStyle/>
          <a:p>
            <a:fld id="{B6DB0E4E-F5D7-41BD-96AC-FA55D8C3805E}" type="slidenum">
              <a:rPr lang="fi-FI" smtClean="0"/>
              <a:t>‹#›</a:t>
            </a:fld>
            <a:endParaRPr lang="fi-FI"/>
          </a:p>
        </p:txBody>
      </p:sp>
      <p:pic>
        <p:nvPicPr>
          <p:cNvPr id="7" name="Kuva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31118" y="3633216"/>
            <a:ext cx="4560882" cy="3224784"/>
          </a:xfrm>
          <a:prstGeom prst="rect">
            <a:avLst/>
          </a:prstGeom>
          <a:ln>
            <a:noFill/>
          </a:ln>
        </p:spPr>
      </p:pic>
      <p:sp>
        <p:nvSpPr>
          <p:cNvPr id="2" name="Tekstiruutu 1"/>
          <p:cNvSpPr txBox="1"/>
          <p:nvPr userDrawn="1"/>
        </p:nvSpPr>
        <p:spPr>
          <a:xfrm>
            <a:off x="653136" y="582697"/>
            <a:ext cx="11033765" cy="523220"/>
          </a:xfrm>
          <a:prstGeom prst="rect">
            <a:avLst/>
          </a:prstGeom>
          <a:noFill/>
        </p:spPr>
        <p:txBody>
          <a:bodyPr wrap="square" rtlCol="0">
            <a:spAutoFit/>
          </a:bodyPr>
          <a:lstStyle/>
          <a:p>
            <a:r>
              <a:rPr lang="fi-FI" sz="2800" b="0" kern="1200" dirty="0">
                <a:solidFill>
                  <a:schemeClr val="tx1">
                    <a:lumMod val="85000"/>
                    <a:lumOff val="15000"/>
                  </a:schemeClr>
                </a:solidFill>
                <a:effectLst/>
                <a:latin typeface="+mj-lt"/>
                <a:ea typeface="+mn-ea"/>
                <a:cs typeface="+mn-cs"/>
              </a:rPr>
              <a:t>Laadunvarmistus Taloustutkimuksessa </a:t>
            </a:r>
          </a:p>
        </p:txBody>
      </p:sp>
      <p:sp>
        <p:nvSpPr>
          <p:cNvPr id="10" name="Tekstiruutu 9"/>
          <p:cNvSpPr txBox="1"/>
          <p:nvPr userDrawn="1"/>
        </p:nvSpPr>
        <p:spPr>
          <a:xfrm>
            <a:off x="2177143" y="1234702"/>
            <a:ext cx="6945086" cy="1938992"/>
          </a:xfrm>
          <a:prstGeom prst="rect">
            <a:avLst/>
          </a:prstGeom>
          <a:noFill/>
        </p:spPr>
        <p:txBody>
          <a:bodyPr wrap="square" rtlCol="0">
            <a:spAutoFit/>
          </a:bodyPr>
          <a:lstStyle/>
          <a:p>
            <a:pPr marL="285750" lvl="0" indent="-285750">
              <a:buClr>
                <a:srgbClr val="C00000"/>
              </a:buClr>
              <a:buFont typeface="Wingdings" panose="05000000000000000000" pitchFamily="2" charset="2"/>
              <a:buChar char="§"/>
            </a:pPr>
            <a:r>
              <a:rPr lang="fi-FI" sz="1200" kern="1200" dirty="0">
                <a:solidFill>
                  <a:schemeClr val="tx1">
                    <a:lumMod val="85000"/>
                    <a:lumOff val="15000"/>
                  </a:schemeClr>
                </a:solidFill>
                <a:effectLst/>
                <a:latin typeface="+mj-lt"/>
                <a:ea typeface="+mn-ea"/>
                <a:cs typeface="+mn-cs"/>
              </a:rPr>
              <a:t>SGS </a:t>
            </a:r>
            <a:r>
              <a:rPr lang="fi-FI" sz="1200" kern="1200" dirty="0" err="1">
                <a:solidFill>
                  <a:schemeClr val="tx1">
                    <a:lumMod val="85000"/>
                    <a:lumOff val="15000"/>
                  </a:schemeClr>
                </a:solidFill>
                <a:effectLst/>
                <a:latin typeface="+mj-lt"/>
                <a:ea typeface="+mn-ea"/>
                <a:cs typeface="+mn-cs"/>
              </a:rPr>
              <a:t>Fimko</a:t>
            </a:r>
            <a:r>
              <a:rPr lang="fi-FI" sz="1200" kern="1200" dirty="0">
                <a:solidFill>
                  <a:schemeClr val="tx1">
                    <a:lumMod val="85000"/>
                    <a:lumOff val="15000"/>
                  </a:schemeClr>
                </a:solidFill>
                <a:effectLst/>
                <a:latin typeface="+mj-lt"/>
                <a:ea typeface="+mn-ea"/>
                <a:cs typeface="+mn-cs"/>
              </a:rPr>
              <a:t> on myöntänyt Taloustutkimukselle ISO 20252 -toimialasertifikaatin, ja tämän projektin kaikki vaiheet on toteutettu tämän standardin sekä Suomen lakien mukaisesti. </a:t>
            </a:r>
            <a:br>
              <a:rPr lang="fi-FI" sz="1200" kern="1200" dirty="0">
                <a:solidFill>
                  <a:schemeClr val="tx1">
                    <a:lumMod val="85000"/>
                    <a:lumOff val="15000"/>
                  </a:schemeClr>
                </a:solidFill>
                <a:effectLst/>
                <a:latin typeface="+mj-lt"/>
                <a:ea typeface="+mn-ea"/>
                <a:cs typeface="+mn-cs"/>
              </a:rPr>
            </a:br>
            <a:endParaRPr lang="fi-FI" sz="1200" kern="1200" dirty="0">
              <a:solidFill>
                <a:schemeClr val="tx1">
                  <a:lumMod val="85000"/>
                  <a:lumOff val="15000"/>
                </a:schemeClr>
              </a:solidFill>
              <a:effectLst/>
              <a:latin typeface="+mj-lt"/>
              <a:ea typeface="+mn-ea"/>
              <a:cs typeface="+mn-cs"/>
            </a:endParaRPr>
          </a:p>
          <a:p>
            <a:pPr marL="285750" lvl="0" indent="-285750">
              <a:buClr>
                <a:srgbClr val="C00000"/>
              </a:buClr>
              <a:buFont typeface="Wingdings" panose="05000000000000000000" pitchFamily="2" charset="2"/>
              <a:buChar char="§"/>
            </a:pPr>
            <a:r>
              <a:rPr lang="fi-FI" sz="1200" kern="1200" dirty="0">
                <a:solidFill>
                  <a:schemeClr val="tx1">
                    <a:lumMod val="85000"/>
                    <a:lumOff val="15000"/>
                  </a:schemeClr>
                </a:solidFill>
                <a:effectLst/>
                <a:latin typeface="+mj-lt"/>
                <a:ea typeface="+mn-ea"/>
                <a:cs typeface="+mn-cs"/>
              </a:rPr>
              <a:t>Taloustutkimus käsittelee aina kaikkia tutkimuksiin liittyviä, sekä asiakkailta saatuja että tutkimuksen yhteydessä syntyneitä, tietoja ehdottoman luottamuksellisina. </a:t>
            </a:r>
            <a:br>
              <a:rPr lang="fi-FI" sz="1200" kern="1200" dirty="0">
                <a:solidFill>
                  <a:schemeClr val="tx1">
                    <a:lumMod val="85000"/>
                    <a:lumOff val="15000"/>
                  </a:schemeClr>
                </a:solidFill>
                <a:effectLst/>
                <a:latin typeface="+mj-lt"/>
                <a:ea typeface="+mn-ea"/>
                <a:cs typeface="+mn-cs"/>
              </a:rPr>
            </a:br>
            <a:endParaRPr lang="fi-FI" sz="1200" kern="1200" dirty="0">
              <a:solidFill>
                <a:schemeClr val="tx1">
                  <a:lumMod val="85000"/>
                  <a:lumOff val="15000"/>
                </a:schemeClr>
              </a:solidFill>
              <a:effectLst/>
              <a:latin typeface="+mj-lt"/>
              <a:ea typeface="+mn-ea"/>
              <a:cs typeface="+mn-cs"/>
            </a:endParaRPr>
          </a:p>
          <a:p>
            <a:pPr marL="285750" lvl="0" indent="-285750">
              <a:buClr>
                <a:srgbClr val="C00000"/>
              </a:buClr>
              <a:buFont typeface="Wingdings" panose="05000000000000000000" pitchFamily="2" charset="2"/>
              <a:buChar char="§"/>
            </a:pPr>
            <a:r>
              <a:rPr lang="fi-FI" sz="1200" kern="1200" dirty="0">
                <a:solidFill>
                  <a:schemeClr val="tx1">
                    <a:lumMod val="85000"/>
                    <a:lumOff val="15000"/>
                  </a:schemeClr>
                </a:solidFill>
                <a:effectLst/>
                <a:latin typeface="+mj-lt"/>
                <a:ea typeface="+mn-ea"/>
                <a:cs typeface="+mn-cs"/>
              </a:rPr>
              <a:t>Taloustutkimus on sitoutunut noudattamaan </a:t>
            </a:r>
            <a:r>
              <a:rPr lang="fi-FI" sz="1200" kern="1200" dirty="0" err="1">
                <a:solidFill>
                  <a:schemeClr val="tx1">
                    <a:lumMod val="85000"/>
                    <a:lumOff val="15000"/>
                  </a:schemeClr>
                </a:solidFill>
                <a:effectLst/>
                <a:latin typeface="+mj-lt"/>
                <a:ea typeface="+mn-ea"/>
                <a:cs typeface="+mn-cs"/>
              </a:rPr>
              <a:t>ESOMARin</a:t>
            </a:r>
            <a:r>
              <a:rPr lang="fi-FI" sz="1200" kern="1200" dirty="0">
                <a:solidFill>
                  <a:schemeClr val="tx1">
                    <a:lumMod val="85000"/>
                    <a:lumOff val="15000"/>
                  </a:schemeClr>
                </a:solidFill>
                <a:effectLst/>
                <a:latin typeface="+mj-lt"/>
                <a:ea typeface="+mn-ea"/>
                <a:cs typeface="+mn-cs"/>
              </a:rPr>
              <a:t> ja Kansainvälisen Kauppakamarin yhdessä julkaisemia tutkimusalan kansainvälisiä perussääntöjä.</a:t>
            </a:r>
            <a:br>
              <a:rPr lang="fi-FI" sz="1200" kern="1200" dirty="0">
                <a:solidFill>
                  <a:schemeClr val="tx1">
                    <a:lumMod val="85000"/>
                    <a:lumOff val="15000"/>
                  </a:schemeClr>
                </a:solidFill>
                <a:effectLst/>
                <a:latin typeface="+mj-lt"/>
                <a:ea typeface="+mn-ea"/>
                <a:cs typeface="+mn-cs"/>
              </a:rPr>
            </a:br>
            <a:endParaRPr lang="fi-FI" sz="1200" kern="1200" dirty="0">
              <a:solidFill>
                <a:schemeClr val="tx1">
                  <a:lumMod val="85000"/>
                  <a:lumOff val="15000"/>
                </a:schemeClr>
              </a:solidFill>
              <a:effectLst/>
              <a:latin typeface="+mj-lt"/>
              <a:ea typeface="+mn-ea"/>
              <a:cs typeface="+mn-cs"/>
            </a:endParaRPr>
          </a:p>
          <a:p>
            <a:pPr marL="285750" lvl="0" indent="-285750">
              <a:buClr>
                <a:srgbClr val="C00000"/>
              </a:buClr>
              <a:buFont typeface="Wingdings" panose="05000000000000000000" pitchFamily="2" charset="2"/>
              <a:buChar char="§"/>
            </a:pPr>
            <a:r>
              <a:rPr lang="fi-FI" sz="1200" kern="1200" dirty="0">
                <a:solidFill>
                  <a:schemeClr val="tx1">
                    <a:lumMod val="85000"/>
                    <a:lumOff val="15000"/>
                  </a:schemeClr>
                </a:solidFill>
                <a:effectLst/>
                <a:latin typeface="+mj-lt"/>
                <a:ea typeface="+mn-ea"/>
                <a:cs typeface="+mn-cs"/>
              </a:rPr>
              <a:t>Taloustutkimus ei ole käyttänyt alihankkijoita tässä tutkimuksessa.</a:t>
            </a:r>
          </a:p>
        </p:txBody>
      </p:sp>
      <p:sp>
        <p:nvSpPr>
          <p:cNvPr id="11" name="Tekstiruutu 10"/>
          <p:cNvSpPr txBox="1"/>
          <p:nvPr userDrawn="1"/>
        </p:nvSpPr>
        <p:spPr>
          <a:xfrm>
            <a:off x="653136" y="3333149"/>
            <a:ext cx="11335664" cy="523220"/>
          </a:xfrm>
          <a:prstGeom prst="rect">
            <a:avLst/>
          </a:prstGeom>
          <a:noFill/>
        </p:spPr>
        <p:txBody>
          <a:bodyPr wrap="square" rtlCol="0">
            <a:spAutoFit/>
          </a:bodyPr>
          <a:lstStyle/>
          <a:p>
            <a:r>
              <a:rPr lang="fi-FI" sz="2800" b="0" kern="1200" dirty="0">
                <a:solidFill>
                  <a:schemeClr val="tx1">
                    <a:lumMod val="85000"/>
                    <a:lumOff val="15000"/>
                  </a:schemeClr>
                </a:solidFill>
                <a:effectLst/>
                <a:latin typeface="+mj-lt"/>
                <a:ea typeface="+mn-ea"/>
                <a:cs typeface="+mn-cs"/>
              </a:rPr>
              <a:t>Erillistutkimuksen tulosten julkaiseminen ja edelleen luovuttaminen</a:t>
            </a:r>
          </a:p>
        </p:txBody>
      </p:sp>
      <p:sp>
        <p:nvSpPr>
          <p:cNvPr id="12" name="Tekstiruutu 11"/>
          <p:cNvSpPr txBox="1"/>
          <p:nvPr userDrawn="1"/>
        </p:nvSpPr>
        <p:spPr>
          <a:xfrm>
            <a:off x="2177143" y="3929978"/>
            <a:ext cx="7866744" cy="2123658"/>
          </a:xfrm>
          <a:prstGeom prst="rect">
            <a:avLst/>
          </a:prstGeom>
          <a:noFill/>
        </p:spPr>
        <p:txBody>
          <a:bodyPr wrap="square" rtlCol="0">
            <a:spAutoFit/>
          </a:bodyPr>
          <a:lstStyle/>
          <a:p>
            <a:pPr marL="285750" lvl="0" indent="-285750">
              <a:buClr>
                <a:srgbClr val="C00000"/>
              </a:buClr>
              <a:buFont typeface="Wingdings" panose="05000000000000000000" pitchFamily="2" charset="2"/>
              <a:buChar char="§"/>
            </a:pPr>
            <a:r>
              <a:rPr lang="fi-FI" sz="1200" kern="1200" dirty="0">
                <a:solidFill>
                  <a:schemeClr val="tx1">
                    <a:lumMod val="85000"/>
                    <a:lumOff val="15000"/>
                  </a:schemeClr>
                </a:solidFill>
                <a:effectLst/>
                <a:latin typeface="+mj-lt"/>
                <a:ea typeface="+mn-ea"/>
                <a:cs typeface="+mn-cs"/>
              </a:rPr>
              <a:t>Tutkimuksen tilaaja voi julkistaa tilaamansa tutkimuksen tuloksia, kunhan julkaistut tulokset eivät ole harhaanjohtavia.</a:t>
            </a:r>
            <a:br>
              <a:rPr lang="fi-FI" sz="1200" kern="1200" dirty="0">
                <a:solidFill>
                  <a:schemeClr val="tx1">
                    <a:lumMod val="85000"/>
                    <a:lumOff val="15000"/>
                  </a:schemeClr>
                </a:solidFill>
                <a:effectLst/>
                <a:latin typeface="+mj-lt"/>
                <a:ea typeface="+mn-ea"/>
                <a:cs typeface="+mn-cs"/>
              </a:rPr>
            </a:br>
            <a:endParaRPr lang="fi-FI" sz="1200" kern="1200" dirty="0">
              <a:solidFill>
                <a:schemeClr val="tx1">
                  <a:lumMod val="85000"/>
                  <a:lumOff val="15000"/>
                </a:schemeClr>
              </a:solidFill>
              <a:effectLst/>
              <a:latin typeface="+mj-lt"/>
              <a:ea typeface="+mn-ea"/>
              <a:cs typeface="+mn-cs"/>
            </a:endParaRPr>
          </a:p>
          <a:p>
            <a:pPr marL="285750" lvl="0" indent="-285750">
              <a:buClr>
                <a:srgbClr val="C00000"/>
              </a:buClr>
              <a:buFont typeface="Wingdings" panose="05000000000000000000" pitchFamily="2" charset="2"/>
              <a:buChar char="§"/>
            </a:pPr>
            <a:r>
              <a:rPr lang="fi-FI" sz="1200" kern="1200" dirty="0">
                <a:solidFill>
                  <a:schemeClr val="tx1">
                    <a:lumMod val="85000"/>
                    <a:lumOff val="15000"/>
                  </a:schemeClr>
                </a:solidFill>
                <a:effectLst/>
                <a:latin typeface="+mj-lt"/>
                <a:ea typeface="+mn-ea"/>
                <a:cs typeface="+mn-cs"/>
              </a:rPr>
              <a:t>Kun tutkimustuloksia julkaistaan, tulee selvästi erottaa tulokset ja niiden tulkinta. </a:t>
            </a:r>
            <a:br>
              <a:rPr lang="fi-FI" sz="1200" kern="1200" dirty="0">
                <a:solidFill>
                  <a:schemeClr val="tx1">
                    <a:lumMod val="85000"/>
                    <a:lumOff val="15000"/>
                  </a:schemeClr>
                </a:solidFill>
                <a:effectLst/>
                <a:latin typeface="+mj-lt"/>
                <a:ea typeface="+mn-ea"/>
                <a:cs typeface="+mn-cs"/>
              </a:rPr>
            </a:br>
            <a:endParaRPr lang="fi-FI" sz="1200" kern="1200" dirty="0">
              <a:solidFill>
                <a:schemeClr val="tx1">
                  <a:lumMod val="85000"/>
                  <a:lumOff val="15000"/>
                </a:schemeClr>
              </a:solidFill>
              <a:effectLst/>
              <a:latin typeface="+mj-lt"/>
              <a:ea typeface="+mn-ea"/>
              <a:cs typeface="+mn-cs"/>
            </a:endParaRPr>
          </a:p>
          <a:p>
            <a:pPr marL="285750" lvl="0" indent="-285750">
              <a:buClr>
                <a:srgbClr val="C00000"/>
              </a:buClr>
              <a:buFont typeface="Wingdings" panose="05000000000000000000" pitchFamily="2" charset="2"/>
              <a:buChar char="§"/>
            </a:pPr>
            <a:r>
              <a:rPr lang="fi-FI" sz="1200" kern="1200" dirty="0">
                <a:solidFill>
                  <a:schemeClr val="tx1">
                    <a:lumMod val="85000"/>
                    <a:lumOff val="15000"/>
                  </a:schemeClr>
                </a:solidFill>
                <a:effectLst/>
                <a:latin typeface="+mj-lt"/>
                <a:ea typeface="+mn-ea"/>
                <a:cs typeface="+mn-cs"/>
              </a:rPr>
              <a:t>Julkistamisen yhteydessä on aina mainittava tutkimuksen nimi, toteutusaika ja tutkimuksen tekijä, Taloustutkimus Oy.</a:t>
            </a:r>
            <a:br>
              <a:rPr lang="fi-FI" sz="1200" kern="1200" dirty="0">
                <a:solidFill>
                  <a:schemeClr val="tx1">
                    <a:lumMod val="85000"/>
                    <a:lumOff val="15000"/>
                  </a:schemeClr>
                </a:solidFill>
                <a:effectLst/>
                <a:latin typeface="+mj-lt"/>
                <a:ea typeface="+mn-ea"/>
                <a:cs typeface="+mn-cs"/>
              </a:rPr>
            </a:br>
            <a:endParaRPr lang="fi-FI" sz="1200" kern="1200" dirty="0">
              <a:solidFill>
                <a:schemeClr val="tx1">
                  <a:lumMod val="85000"/>
                  <a:lumOff val="15000"/>
                </a:schemeClr>
              </a:solidFill>
              <a:effectLst/>
              <a:latin typeface="+mj-lt"/>
              <a:ea typeface="+mn-ea"/>
              <a:cs typeface="+mn-cs"/>
            </a:endParaRPr>
          </a:p>
          <a:p>
            <a:pPr marL="285750" lvl="0" indent="-285750">
              <a:buClr>
                <a:srgbClr val="C00000"/>
              </a:buClr>
              <a:buFont typeface="Wingdings" panose="05000000000000000000" pitchFamily="2" charset="2"/>
              <a:buChar char="§"/>
            </a:pPr>
            <a:r>
              <a:rPr lang="fi-FI" sz="1200" kern="1200" dirty="0">
                <a:solidFill>
                  <a:schemeClr val="tx1">
                    <a:lumMod val="85000"/>
                    <a:lumOff val="15000"/>
                  </a:schemeClr>
                </a:solidFill>
                <a:effectLst/>
                <a:latin typeface="+mj-lt"/>
                <a:ea typeface="+mn-ea"/>
                <a:cs typeface="+mn-cs"/>
              </a:rPr>
              <a:t>Toivomme, että lähetätte suunnittelemanne julkaisun (lehtiartikkeli, verkossa julkaistavat tiedot ym.) Taloustutkimus Oy:hyn tarkastettavaksi ennen julkaisemista. Lisäksi toivomme, että toimitatte meille tiedon siitä, missä ja milloin asia julkaistaan, jotta voimme vastata meille mahdollisesti tuleviin kyselyihin.</a:t>
            </a:r>
            <a:br>
              <a:rPr lang="fi-FI" sz="1200" kern="1200" dirty="0">
                <a:solidFill>
                  <a:schemeClr val="tx1">
                    <a:lumMod val="85000"/>
                    <a:lumOff val="15000"/>
                  </a:schemeClr>
                </a:solidFill>
                <a:effectLst/>
                <a:latin typeface="+mj-lt"/>
                <a:ea typeface="+mn-ea"/>
                <a:cs typeface="+mn-cs"/>
              </a:rPr>
            </a:br>
            <a:endParaRPr lang="fi-FI" sz="1200" kern="1200" dirty="0">
              <a:solidFill>
                <a:schemeClr val="tx1">
                  <a:lumMod val="85000"/>
                  <a:lumOff val="15000"/>
                </a:schemeClr>
              </a:solidFill>
              <a:effectLst/>
              <a:latin typeface="+mj-lt"/>
              <a:ea typeface="+mn-ea"/>
              <a:cs typeface="+mn-cs"/>
            </a:endParaRPr>
          </a:p>
          <a:p>
            <a:pPr marL="285750" lvl="0" indent="-285750">
              <a:buClr>
                <a:srgbClr val="C00000"/>
              </a:buClr>
              <a:buFont typeface="Wingdings" panose="05000000000000000000" pitchFamily="2" charset="2"/>
              <a:buChar char="§"/>
            </a:pPr>
            <a:r>
              <a:rPr lang="fi-FI" sz="1200" kern="1200" dirty="0">
                <a:solidFill>
                  <a:schemeClr val="tx1">
                    <a:lumMod val="85000"/>
                    <a:lumOff val="15000"/>
                  </a:schemeClr>
                </a:solidFill>
                <a:effectLst/>
                <a:latin typeface="+mj-lt"/>
                <a:ea typeface="+mn-ea"/>
                <a:cs typeface="+mn-cs"/>
              </a:rPr>
              <a:t>Olemme mielellämme avuksi viestinnässänne.</a:t>
            </a:r>
          </a:p>
        </p:txBody>
      </p:sp>
      <p:pic>
        <p:nvPicPr>
          <p:cNvPr id="13" name="Kuva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0787" y="4429987"/>
            <a:ext cx="4386377" cy="2422753"/>
          </a:xfrm>
          <a:prstGeom prst="rect">
            <a:avLst/>
          </a:prstGeom>
        </p:spPr>
      </p:pic>
    </p:spTree>
    <p:extLst>
      <p:ext uri="{BB962C8B-B14F-4D97-AF65-F5344CB8AC3E}">
        <p14:creationId xmlns:p14="http://schemas.microsoft.com/office/powerpoint/2010/main" val="42448108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Liite_Yhteistutkimukset">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fld id="{7010CAD0-5F8B-4387-B5FF-67EBE393B5C0}" type="datetime1">
              <a:rPr lang="fi-FI" smtClean="0"/>
              <a:t>26.5.2021</a:t>
            </a:fld>
            <a:endParaRPr lang="fi-FI"/>
          </a:p>
        </p:txBody>
      </p:sp>
      <p:sp>
        <p:nvSpPr>
          <p:cNvPr id="5" name="Alatunnisteen paikkamerkki 4"/>
          <p:cNvSpPr>
            <a:spLocks noGrp="1"/>
          </p:cNvSpPr>
          <p:nvPr>
            <p:ph type="ftr" sz="quarter" idx="11"/>
          </p:nvPr>
        </p:nvSpPr>
        <p:spPr/>
        <p:txBody>
          <a:bodyPr/>
          <a:lstStyle/>
          <a:p>
            <a:r>
              <a:rPr lang="fi-FI"/>
              <a:t>HKT Kävijätutkimus 2017, T-17387</a:t>
            </a:r>
          </a:p>
        </p:txBody>
      </p:sp>
      <p:sp>
        <p:nvSpPr>
          <p:cNvPr id="6" name="Dian numeron paikkamerkki 5"/>
          <p:cNvSpPr>
            <a:spLocks noGrp="1"/>
          </p:cNvSpPr>
          <p:nvPr>
            <p:ph type="sldNum" sz="quarter" idx="12"/>
          </p:nvPr>
        </p:nvSpPr>
        <p:spPr/>
        <p:txBody>
          <a:bodyPr/>
          <a:lstStyle/>
          <a:p>
            <a:fld id="{B6DB0E4E-F5D7-41BD-96AC-FA55D8C3805E}" type="slidenum">
              <a:rPr lang="fi-FI" smtClean="0"/>
              <a:t>‹#›</a:t>
            </a:fld>
            <a:endParaRPr lang="fi-FI"/>
          </a:p>
        </p:txBody>
      </p:sp>
      <p:pic>
        <p:nvPicPr>
          <p:cNvPr id="7" name="Kuva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31118" y="3633216"/>
            <a:ext cx="4560882" cy="3224784"/>
          </a:xfrm>
          <a:prstGeom prst="rect">
            <a:avLst/>
          </a:prstGeom>
          <a:ln>
            <a:noFill/>
          </a:ln>
        </p:spPr>
      </p:pic>
      <p:sp>
        <p:nvSpPr>
          <p:cNvPr id="2" name="Tekstiruutu 1"/>
          <p:cNvSpPr txBox="1"/>
          <p:nvPr userDrawn="1"/>
        </p:nvSpPr>
        <p:spPr>
          <a:xfrm>
            <a:off x="653136" y="582697"/>
            <a:ext cx="11033765" cy="523220"/>
          </a:xfrm>
          <a:prstGeom prst="rect">
            <a:avLst/>
          </a:prstGeom>
          <a:noFill/>
        </p:spPr>
        <p:txBody>
          <a:bodyPr wrap="square" rtlCol="0">
            <a:spAutoFit/>
          </a:bodyPr>
          <a:lstStyle/>
          <a:p>
            <a:r>
              <a:rPr lang="fi-FI" sz="2800" b="0" kern="1200" dirty="0">
                <a:solidFill>
                  <a:schemeClr val="tx1">
                    <a:lumMod val="85000"/>
                    <a:lumOff val="15000"/>
                  </a:schemeClr>
                </a:solidFill>
                <a:effectLst/>
                <a:latin typeface="+mj-lt"/>
                <a:ea typeface="+mn-ea"/>
                <a:cs typeface="+mn-cs"/>
              </a:rPr>
              <a:t>Laadunvarmistus Taloustutkimuksessa </a:t>
            </a:r>
          </a:p>
        </p:txBody>
      </p:sp>
      <p:sp>
        <p:nvSpPr>
          <p:cNvPr id="10" name="Tekstiruutu 9"/>
          <p:cNvSpPr txBox="1"/>
          <p:nvPr userDrawn="1"/>
        </p:nvSpPr>
        <p:spPr>
          <a:xfrm>
            <a:off x="2177143" y="1234702"/>
            <a:ext cx="6945086" cy="1938992"/>
          </a:xfrm>
          <a:prstGeom prst="rect">
            <a:avLst/>
          </a:prstGeom>
          <a:noFill/>
        </p:spPr>
        <p:txBody>
          <a:bodyPr wrap="square" rtlCol="0">
            <a:spAutoFit/>
          </a:bodyPr>
          <a:lstStyle/>
          <a:p>
            <a:pPr marL="285750" lvl="0" indent="-285750">
              <a:buClr>
                <a:srgbClr val="C00000"/>
              </a:buClr>
              <a:buFont typeface="Wingdings" panose="05000000000000000000" pitchFamily="2" charset="2"/>
              <a:buChar char="§"/>
            </a:pPr>
            <a:r>
              <a:rPr lang="fi-FI" sz="1200" kern="1200" dirty="0">
                <a:solidFill>
                  <a:schemeClr val="tx1">
                    <a:lumMod val="85000"/>
                    <a:lumOff val="15000"/>
                  </a:schemeClr>
                </a:solidFill>
                <a:effectLst/>
                <a:latin typeface="+mj-lt"/>
                <a:ea typeface="+mn-ea"/>
                <a:cs typeface="+mn-cs"/>
              </a:rPr>
              <a:t>SGS </a:t>
            </a:r>
            <a:r>
              <a:rPr lang="fi-FI" sz="1200" kern="1200" dirty="0" err="1">
                <a:solidFill>
                  <a:schemeClr val="tx1">
                    <a:lumMod val="85000"/>
                    <a:lumOff val="15000"/>
                  </a:schemeClr>
                </a:solidFill>
                <a:effectLst/>
                <a:latin typeface="+mj-lt"/>
                <a:ea typeface="+mn-ea"/>
                <a:cs typeface="+mn-cs"/>
              </a:rPr>
              <a:t>Fimko</a:t>
            </a:r>
            <a:r>
              <a:rPr lang="fi-FI" sz="1200" kern="1200" dirty="0">
                <a:solidFill>
                  <a:schemeClr val="tx1">
                    <a:lumMod val="85000"/>
                    <a:lumOff val="15000"/>
                  </a:schemeClr>
                </a:solidFill>
                <a:effectLst/>
                <a:latin typeface="+mj-lt"/>
                <a:ea typeface="+mn-ea"/>
                <a:cs typeface="+mn-cs"/>
              </a:rPr>
              <a:t> on myöntänyt Taloustutkimukselle ISO 20252 -toimialasertifikaatin, ja tämän projektin kaikki vaiheet on toteutettu tämän standardin sekä Suomen lakien mukaisesti. </a:t>
            </a:r>
            <a:br>
              <a:rPr lang="fi-FI" sz="1200" kern="1200" dirty="0">
                <a:solidFill>
                  <a:schemeClr val="tx1">
                    <a:lumMod val="85000"/>
                    <a:lumOff val="15000"/>
                  </a:schemeClr>
                </a:solidFill>
                <a:effectLst/>
                <a:latin typeface="+mj-lt"/>
                <a:ea typeface="+mn-ea"/>
                <a:cs typeface="+mn-cs"/>
              </a:rPr>
            </a:br>
            <a:endParaRPr lang="fi-FI" sz="1200" kern="1200" dirty="0">
              <a:solidFill>
                <a:schemeClr val="tx1">
                  <a:lumMod val="85000"/>
                  <a:lumOff val="15000"/>
                </a:schemeClr>
              </a:solidFill>
              <a:effectLst/>
              <a:latin typeface="+mj-lt"/>
              <a:ea typeface="+mn-ea"/>
              <a:cs typeface="+mn-cs"/>
            </a:endParaRPr>
          </a:p>
          <a:p>
            <a:pPr marL="285750" lvl="0" indent="-285750">
              <a:buClr>
                <a:srgbClr val="C00000"/>
              </a:buClr>
              <a:buFont typeface="Wingdings" panose="05000000000000000000" pitchFamily="2" charset="2"/>
              <a:buChar char="§"/>
            </a:pPr>
            <a:r>
              <a:rPr lang="fi-FI" sz="1200" kern="1200" dirty="0">
                <a:solidFill>
                  <a:schemeClr val="tx1">
                    <a:lumMod val="85000"/>
                    <a:lumOff val="15000"/>
                  </a:schemeClr>
                </a:solidFill>
                <a:effectLst/>
                <a:latin typeface="+mj-lt"/>
                <a:ea typeface="+mn-ea"/>
                <a:cs typeface="+mn-cs"/>
              </a:rPr>
              <a:t>Taloustutkimus käsittelee aina kaikkia tutkimuksiin liittyviä, sekä asiakkailta saatuja että tutkimuksen yhteydessä syntyneitä, tietoja ehdottoman luottamuksellisina. </a:t>
            </a:r>
            <a:br>
              <a:rPr lang="fi-FI" sz="1200" kern="1200" dirty="0">
                <a:solidFill>
                  <a:schemeClr val="tx1">
                    <a:lumMod val="85000"/>
                    <a:lumOff val="15000"/>
                  </a:schemeClr>
                </a:solidFill>
                <a:effectLst/>
                <a:latin typeface="+mj-lt"/>
                <a:ea typeface="+mn-ea"/>
                <a:cs typeface="+mn-cs"/>
              </a:rPr>
            </a:br>
            <a:endParaRPr lang="fi-FI" sz="1200" kern="1200" dirty="0">
              <a:solidFill>
                <a:schemeClr val="tx1">
                  <a:lumMod val="85000"/>
                  <a:lumOff val="15000"/>
                </a:schemeClr>
              </a:solidFill>
              <a:effectLst/>
              <a:latin typeface="+mj-lt"/>
              <a:ea typeface="+mn-ea"/>
              <a:cs typeface="+mn-cs"/>
            </a:endParaRPr>
          </a:p>
          <a:p>
            <a:pPr marL="285750" lvl="0" indent="-285750">
              <a:buClr>
                <a:srgbClr val="C00000"/>
              </a:buClr>
              <a:buFont typeface="Wingdings" panose="05000000000000000000" pitchFamily="2" charset="2"/>
              <a:buChar char="§"/>
            </a:pPr>
            <a:r>
              <a:rPr lang="fi-FI" sz="1200" kern="1200" dirty="0">
                <a:solidFill>
                  <a:schemeClr val="tx1">
                    <a:lumMod val="85000"/>
                    <a:lumOff val="15000"/>
                  </a:schemeClr>
                </a:solidFill>
                <a:effectLst/>
                <a:latin typeface="+mj-lt"/>
                <a:ea typeface="+mn-ea"/>
                <a:cs typeface="+mn-cs"/>
              </a:rPr>
              <a:t>Taloustutkimus on sitoutunut noudattamaan </a:t>
            </a:r>
            <a:r>
              <a:rPr lang="fi-FI" sz="1200" kern="1200" dirty="0" err="1">
                <a:solidFill>
                  <a:schemeClr val="tx1">
                    <a:lumMod val="85000"/>
                    <a:lumOff val="15000"/>
                  </a:schemeClr>
                </a:solidFill>
                <a:effectLst/>
                <a:latin typeface="+mj-lt"/>
                <a:ea typeface="+mn-ea"/>
                <a:cs typeface="+mn-cs"/>
              </a:rPr>
              <a:t>ESOMARin</a:t>
            </a:r>
            <a:r>
              <a:rPr lang="fi-FI" sz="1200" kern="1200" dirty="0">
                <a:solidFill>
                  <a:schemeClr val="tx1">
                    <a:lumMod val="85000"/>
                    <a:lumOff val="15000"/>
                  </a:schemeClr>
                </a:solidFill>
                <a:effectLst/>
                <a:latin typeface="+mj-lt"/>
                <a:ea typeface="+mn-ea"/>
                <a:cs typeface="+mn-cs"/>
              </a:rPr>
              <a:t> ja Kansainvälisen Kauppakamarin yhdessä julkaisemia tutkimusalan kansainvälisiä perussääntöjä.</a:t>
            </a:r>
            <a:br>
              <a:rPr lang="fi-FI" sz="1200" kern="1200" dirty="0">
                <a:solidFill>
                  <a:schemeClr val="tx1">
                    <a:lumMod val="85000"/>
                    <a:lumOff val="15000"/>
                  </a:schemeClr>
                </a:solidFill>
                <a:effectLst/>
                <a:latin typeface="+mj-lt"/>
                <a:ea typeface="+mn-ea"/>
                <a:cs typeface="+mn-cs"/>
              </a:rPr>
            </a:br>
            <a:endParaRPr lang="fi-FI" sz="1200" kern="1200" dirty="0">
              <a:solidFill>
                <a:schemeClr val="tx1">
                  <a:lumMod val="85000"/>
                  <a:lumOff val="15000"/>
                </a:schemeClr>
              </a:solidFill>
              <a:effectLst/>
              <a:latin typeface="+mj-lt"/>
              <a:ea typeface="+mn-ea"/>
              <a:cs typeface="+mn-cs"/>
            </a:endParaRPr>
          </a:p>
          <a:p>
            <a:pPr marL="285750" lvl="0" indent="-285750">
              <a:buClr>
                <a:srgbClr val="C00000"/>
              </a:buClr>
              <a:buFont typeface="Wingdings" panose="05000000000000000000" pitchFamily="2" charset="2"/>
              <a:buChar char="§"/>
            </a:pPr>
            <a:r>
              <a:rPr lang="fi-FI" sz="1200" kern="1200" dirty="0">
                <a:solidFill>
                  <a:schemeClr val="tx1">
                    <a:lumMod val="85000"/>
                    <a:lumOff val="15000"/>
                  </a:schemeClr>
                </a:solidFill>
                <a:effectLst/>
                <a:latin typeface="+mj-lt"/>
                <a:ea typeface="+mn-ea"/>
                <a:cs typeface="+mn-cs"/>
              </a:rPr>
              <a:t>Taloustutkimus ei ole käyttänyt alihankkijoita tässä tutkimuksessa.</a:t>
            </a:r>
          </a:p>
        </p:txBody>
      </p:sp>
      <p:sp>
        <p:nvSpPr>
          <p:cNvPr id="11" name="Tekstiruutu 10"/>
          <p:cNvSpPr txBox="1"/>
          <p:nvPr userDrawn="1"/>
        </p:nvSpPr>
        <p:spPr>
          <a:xfrm>
            <a:off x="653136" y="3333149"/>
            <a:ext cx="11335664" cy="523220"/>
          </a:xfrm>
          <a:prstGeom prst="rect">
            <a:avLst/>
          </a:prstGeom>
          <a:noFill/>
        </p:spPr>
        <p:txBody>
          <a:bodyPr wrap="square" rtlCol="0">
            <a:spAutoFit/>
          </a:bodyPr>
          <a:lstStyle/>
          <a:p>
            <a:r>
              <a:rPr lang="fi-FI" sz="2800" b="0" kern="1200" dirty="0">
                <a:solidFill>
                  <a:schemeClr val="tx1">
                    <a:lumMod val="85000"/>
                    <a:lumOff val="15000"/>
                  </a:schemeClr>
                </a:solidFill>
                <a:effectLst/>
                <a:latin typeface="+mj-lt"/>
                <a:ea typeface="+mn-ea"/>
                <a:cs typeface="+mn-cs"/>
              </a:rPr>
              <a:t>Yhteistutkimuksen tulosten julkaiseminen ja edelleen luovuttaminen</a:t>
            </a:r>
          </a:p>
        </p:txBody>
      </p:sp>
      <p:sp>
        <p:nvSpPr>
          <p:cNvPr id="12" name="Tekstiruutu 11"/>
          <p:cNvSpPr txBox="1"/>
          <p:nvPr userDrawn="1"/>
        </p:nvSpPr>
        <p:spPr>
          <a:xfrm>
            <a:off x="2177142" y="3929978"/>
            <a:ext cx="8731489" cy="2308324"/>
          </a:xfrm>
          <a:prstGeom prst="rect">
            <a:avLst/>
          </a:prstGeom>
          <a:noFill/>
        </p:spPr>
        <p:txBody>
          <a:bodyPr wrap="square" rtlCol="0">
            <a:spAutoFit/>
          </a:bodyPr>
          <a:lstStyle/>
          <a:p>
            <a:pPr marL="0" lvl="0" indent="0">
              <a:buClr>
                <a:srgbClr val="C00000"/>
              </a:buClr>
              <a:buFont typeface="Wingdings" panose="05000000000000000000" pitchFamily="2" charset="2"/>
              <a:buNone/>
            </a:pPr>
            <a:r>
              <a:rPr lang="fi-FI" sz="1200" kern="1200" dirty="0">
                <a:solidFill>
                  <a:schemeClr val="tx1">
                    <a:lumMod val="85000"/>
                    <a:lumOff val="15000"/>
                  </a:schemeClr>
                </a:solidFill>
                <a:effectLst/>
                <a:latin typeface="+mj-lt"/>
                <a:ea typeface="+mn-ea"/>
                <a:cs typeface="+mn-cs"/>
              </a:rPr>
              <a:t>Taloustutkimus Oy:n omana tuotantona toteuttamien tutkimusten (”yhteistutkimukset”) tuloksia</a:t>
            </a:r>
            <a:r>
              <a:rPr lang="fi-FI" sz="1200" kern="1200" baseline="0" dirty="0">
                <a:solidFill>
                  <a:schemeClr val="tx1">
                    <a:lumMod val="85000"/>
                    <a:lumOff val="15000"/>
                  </a:schemeClr>
                </a:solidFill>
                <a:effectLst/>
                <a:latin typeface="+mj-lt"/>
                <a:ea typeface="+mn-ea"/>
                <a:cs typeface="+mn-cs"/>
              </a:rPr>
              <a:t> </a:t>
            </a:r>
            <a:r>
              <a:rPr lang="fi-FI" sz="1200" kern="1200" dirty="0">
                <a:solidFill>
                  <a:schemeClr val="tx1">
                    <a:lumMod val="85000"/>
                    <a:lumOff val="15000"/>
                  </a:schemeClr>
                </a:solidFill>
                <a:effectLst/>
                <a:latin typeface="+mj-lt"/>
                <a:ea typeface="+mn-ea"/>
                <a:cs typeface="+mn-cs"/>
              </a:rPr>
              <a:t>julkistettaessa on huomioitava seuraavat seikat:</a:t>
            </a:r>
            <a:br>
              <a:rPr lang="fi-FI" sz="1200" kern="1200" dirty="0">
                <a:solidFill>
                  <a:schemeClr val="tx1">
                    <a:lumMod val="85000"/>
                    <a:lumOff val="15000"/>
                  </a:schemeClr>
                </a:solidFill>
                <a:effectLst/>
                <a:latin typeface="+mj-lt"/>
                <a:ea typeface="+mn-ea"/>
                <a:cs typeface="+mn-cs"/>
              </a:rPr>
            </a:br>
            <a:endParaRPr lang="fi-FI" sz="1200" kern="1200" dirty="0">
              <a:solidFill>
                <a:schemeClr val="tx1">
                  <a:lumMod val="85000"/>
                  <a:lumOff val="15000"/>
                </a:schemeClr>
              </a:solidFill>
              <a:effectLst/>
              <a:latin typeface="+mj-lt"/>
              <a:ea typeface="+mn-ea"/>
              <a:cs typeface="+mn-cs"/>
            </a:endParaRPr>
          </a:p>
          <a:p>
            <a:pPr marL="285750" lvl="0" indent="-285750">
              <a:buClr>
                <a:srgbClr val="C00000"/>
              </a:buClr>
              <a:buFont typeface="Wingdings" panose="05000000000000000000" pitchFamily="2" charset="2"/>
              <a:buChar char="§"/>
            </a:pPr>
            <a:r>
              <a:rPr lang="fi-FI" sz="1200" kern="1200" dirty="0">
                <a:solidFill>
                  <a:schemeClr val="tx1">
                    <a:lumMod val="85000"/>
                    <a:lumOff val="15000"/>
                  </a:schemeClr>
                </a:solidFill>
                <a:effectLst/>
                <a:latin typeface="+mj-lt"/>
                <a:ea typeface="+mn-ea"/>
                <a:cs typeface="+mn-cs"/>
              </a:rPr>
              <a:t>Yhteistutkimusraportti on tarkoitettu yksinomaan tilaajayrityksen käyttöön. Raporttia tai osia siitä ei saa edelleen toimittaa tai ulkoisesti julkaista missään muodossa ilman Taloustutkimus Oy:n lupaa.</a:t>
            </a:r>
            <a:br>
              <a:rPr lang="fi-FI" sz="1200" kern="1200" dirty="0">
                <a:solidFill>
                  <a:schemeClr val="tx1">
                    <a:lumMod val="85000"/>
                    <a:lumOff val="15000"/>
                  </a:schemeClr>
                </a:solidFill>
                <a:effectLst/>
                <a:latin typeface="+mj-lt"/>
                <a:ea typeface="+mn-ea"/>
                <a:cs typeface="+mn-cs"/>
              </a:rPr>
            </a:br>
            <a:endParaRPr lang="fi-FI" sz="1200" kern="1200" dirty="0">
              <a:solidFill>
                <a:schemeClr val="tx1">
                  <a:lumMod val="85000"/>
                  <a:lumOff val="15000"/>
                </a:schemeClr>
              </a:solidFill>
              <a:effectLst/>
              <a:latin typeface="+mj-lt"/>
              <a:ea typeface="+mn-ea"/>
              <a:cs typeface="+mn-cs"/>
            </a:endParaRPr>
          </a:p>
          <a:p>
            <a:pPr marL="285750" lvl="0" indent="-285750">
              <a:buClr>
                <a:srgbClr val="C00000"/>
              </a:buClr>
              <a:buFont typeface="Wingdings" panose="05000000000000000000" pitchFamily="2" charset="2"/>
              <a:buChar char="§"/>
            </a:pPr>
            <a:r>
              <a:rPr lang="fi-FI" sz="1200" kern="1200" dirty="0">
                <a:solidFill>
                  <a:schemeClr val="tx1">
                    <a:lumMod val="85000"/>
                    <a:lumOff val="15000"/>
                  </a:schemeClr>
                </a:solidFill>
                <a:effectLst/>
                <a:latin typeface="+mj-lt"/>
                <a:ea typeface="+mn-ea"/>
                <a:cs typeface="+mn-cs"/>
              </a:rPr>
              <a:t>Yhteistutkimustuloksista saa Taloustutkimus Oy:n luvalla julkaista vain tilaajayrityksen omat tulokset sekä koko toimialan/tuoteryhmän keskiarvotulokset. Julkistamisen yhteydessä on aina mainittava tutkimuksen nimi, toteutusaika ja tutkimuksen tekijä, Taloustutkimus Oy.</a:t>
            </a:r>
            <a:br>
              <a:rPr lang="fi-FI" sz="1200" kern="1200" dirty="0">
                <a:solidFill>
                  <a:schemeClr val="tx1">
                    <a:lumMod val="85000"/>
                    <a:lumOff val="15000"/>
                  </a:schemeClr>
                </a:solidFill>
                <a:effectLst/>
                <a:latin typeface="+mj-lt"/>
                <a:ea typeface="+mn-ea"/>
                <a:cs typeface="+mn-cs"/>
              </a:rPr>
            </a:br>
            <a:endParaRPr lang="fi-FI" sz="1200" kern="1200" dirty="0">
              <a:solidFill>
                <a:schemeClr val="tx1">
                  <a:lumMod val="85000"/>
                  <a:lumOff val="15000"/>
                </a:schemeClr>
              </a:solidFill>
              <a:effectLst/>
              <a:latin typeface="+mj-lt"/>
              <a:ea typeface="+mn-ea"/>
              <a:cs typeface="+mn-cs"/>
            </a:endParaRPr>
          </a:p>
          <a:p>
            <a:pPr marL="285750" lvl="0" indent="-285750">
              <a:buClr>
                <a:srgbClr val="C00000"/>
              </a:buClr>
              <a:buFont typeface="Wingdings" panose="05000000000000000000" pitchFamily="2" charset="2"/>
              <a:buChar char="§"/>
            </a:pPr>
            <a:r>
              <a:rPr lang="fi-FI" sz="1200" kern="1200" dirty="0">
                <a:solidFill>
                  <a:schemeClr val="tx1">
                    <a:lumMod val="85000"/>
                    <a:lumOff val="15000"/>
                  </a:schemeClr>
                </a:solidFill>
                <a:effectLst/>
                <a:latin typeface="+mj-lt"/>
                <a:ea typeface="+mn-ea"/>
                <a:cs typeface="+mn-cs"/>
              </a:rPr>
              <a:t>Toivomme, että lähetätte suunnittelemanne julkaisun (lehtiartikkeli, verkossa julkaistavat tiedot ym.) Taloustutkimus Oy:hyn tarkastettavaksi ennen julkaisemista. Lisäksi toivomme, että toimitatte meille tiedon siitä, missä ja milloin asia julkaistaan, jotta voimme vastata meille mahdollisesti tuleviin kyselyihin. Olemme mielellämme avuksi viestinnässänne.</a:t>
            </a:r>
          </a:p>
        </p:txBody>
      </p:sp>
      <p:pic>
        <p:nvPicPr>
          <p:cNvPr id="13" name="Kuva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0787" y="4429987"/>
            <a:ext cx="4386377" cy="2422753"/>
          </a:xfrm>
          <a:prstGeom prst="rect">
            <a:avLst/>
          </a:prstGeom>
        </p:spPr>
      </p:pic>
    </p:spTree>
    <p:extLst>
      <p:ext uri="{BB962C8B-B14F-4D97-AF65-F5344CB8AC3E}">
        <p14:creationId xmlns:p14="http://schemas.microsoft.com/office/powerpoint/2010/main" val="550564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Quality guarantee">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fld id="{554F6401-81BE-4E9F-94C6-86B17589FE44}" type="datetime1">
              <a:rPr lang="fi-FI" smtClean="0"/>
              <a:t>26.5.2021</a:t>
            </a:fld>
            <a:endParaRPr lang="fi-FI"/>
          </a:p>
        </p:txBody>
      </p:sp>
      <p:sp>
        <p:nvSpPr>
          <p:cNvPr id="5" name="Alatunnisteen paikkamerkki 4"/>
          <p:cNvSpPr>
            <a:spLocks noGrp="1"/>
          </p:cNvSpPr>
          <p:nvPr>
            <p:ph type="ftr" sz="quarter" idx="11"/>
          </p:nvPr>
        </p:nvSpPr>
        <p:spPr/>
        <p:txBody>
          <a:bodyPr/>
          <a:lstStyle/>
          <a:p>
            <a:r>
              <a:rPr lang="fi-FI"/>
              <a:t>HKT Kävijätutkimus 2017, T-17387</a:t>
            </a:r>
          </a:p>
        </p:txBody>
      </p:sp>
      <p:sp>
        <p:nvSpPr>
          <p:cNvPr id="6" name="Dian numeron paikkamerkki 5"/>
          <p:cNvSpPr>
            <a:spLocks noGrp="1"/>
          </p:cNvSpPr>
          <p:nvPr>
            <p:ph type="sldNum" sz="quarter" idx="12"/>
          </p:nvPr>
        </p:nvSpPr>
        <p:spPr/>
        <p:txBody>
          <a:bodyPr/>
          <a:lstStyle/>
          <a:p>
            <a:fld id="{B6DB0E4E-F5D7-41BD-96AC-FA55D8C3805E}" type="slidenum">
              <a:rPr lang="fi-FI" smtClean="0"/>
              <a:t>‹#›</a:t>
            </a:fld>
            <a:endParaRPr lang="fi-FI"/>
          </a:p>
        </p:txBody>
      </p:sp>
      <p:pic>
        <p:nvPicPr>
          <p:cNvPr id="7" name="Kuva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31118" y="3633216"/>
            <a:ext cx="4560882" cy="3224784"/>
          </a:xfrm>
          <a:prstGeom prst="rect">
            <a:avLst/>
          </a:prstGeom>
          <a:ln>
            <a:noFill/>
          </a:ln>
        </p:spPr>
      </p:pic>
      <p:sp>
        <p:nvSpPr>
          <p:cNvPr id="2" name="Tekstiruutu 1"/>
          <p:cNvSpPr txBox="1"/>
          <p:nvPr userDrawn="1"/>
        </p:nvSpPr>
        <p:spPr>
          <a:xfrm>
            <a:off x="653136" y="582697"/>
            <a:ext cx="11033765" cy="523220"/>
          </a:xfrm>
          <a:prstGeom prst="rect">
            <a:avLst/>
          </a:prstGeom>
          <a:noFill/>
        </p:spPr>
        <p:txBody>
          <a:bodyPr wrap="square" rtlCol="0">
            <a:spAutoFit/>
          </a:bodyPr>
          <a:lstStyle/>
          <a:p>
            <a:r>
              <a:rPr lang="fi-FI" sz="2800" b="0" kern="1200" dirty="0" err="1">
                <a:solidFill>
                  <a:schemeClr val="tx1">
                    <a:lumMod val="85000"/>
                    <a:lumOff val="15000"/>
                  </a:schemeClr>
                </a:solidFill>
                <a:effectLst/>
                <a:latin typeface="+mj-lt"/>
                <a:ea typeface="+mn-ea"/>
                <a:cs typeface="+mn-cs"/>
              </a:rPr>
              <a:t>Quality</a:t>
            </a:r>
            <a:r>
              <a:rPr lang="fi-FI" sz="2800" b="0" kern="1200" dirty="0">
                <a:solidFill>
                  <a:schemeClr val="tx1">
                    <a:lumMod val="85000"/>
                    <a:lumOff val="15000"/>
                  </a:schemeClr>
                </a:solidFill>
                <a:effectLst/>
                <a:latin typeface="+mj-lt"/>
                <a:ea typeface="+mn-ea"/>
                <a:cs typeface="+mn-cs"/>
              </a:rPr>
              <a:t> </a:t>
            </a:r>
            <a:r>
              <a:rPr lang="fi-FI" sz="2800" b="0" kern="1200" dirty="0" err="1">
                <a:solidFill>
                  <a:schemeClr val="tx1">
                    <a:lumMod val="85000"/>
                    <a:lumOff val="15000"/>
                  </a:schemeClr>
                </a:solidFill>
                <a:effectLst/>
                <a:latin typeface="+mj-lt"/>
                <a:ea typeface="+mn-ea"/>
                <a:cs typeface="+mn-cs"/>
              </a:rPr>
              <a:t>guarantee</a:t>
            </a:r>
            <a:endParaRPr lang="fi-FI" sz="2800" b="0" kern="1200" dirty="0">
              <a:solidFill>
                <a:schemeClr val="tx1">
                  <a:lumMod val="85000"/>
                  <a:lumOff val="15000"/>
                </a:schemeClr>
              </a:solidFill>
              <a:effectLst/>
              <a:latin typeface="+mj-lt"/>
              <a:ea typeface="+mn-ea"/>
              <a:cs typeface="+mn-cs"/>
            </a:endParaRPr>
          </a:p>
        </p:txBody>
      </p:sp>
      <p:sp>
        <p:nvSpPr>
          <p:cNvPr id="10" name="Tekstiruutu 9"/>
          <p:cNvSpPr txBox="1"/>
          <p:nvPr userDrawn="1"/>
        </p:nvSpPr>
        <p:spPr>
          <a:xfrm>
            <a:off x="2177143" y="1234702"/>
            <a:ext cx="6945086" cy="193899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r>
              <a:rPr lang="en-US" sz="1200" kern="1200" dirty="0">
                <a:solidFill>
                  <a:schemeClr val="tx1"/>
                </a:solidFill>
                <a:effectLst/>
                <a:latin typeface="+mj-lt"/>
                <a:ea typeface="+mn-ea"/>
                <a:cs typeface="+mn-cs"/>
              </a:rPr>
              <a:t>SGS </a:t>
            </a:r>
            <a:r>
              <a:rPr lang="en-US" sz="1200" kern="1200" dirty="0" err="1">
                <a:solidFill>
                  <a:schemeClr val="tx1"/>
                </a:solidFill>
                <a:effectLst/>
                <a:latin typeface="+mj-lt"/>
                <a:ea typeface="+mn-ea"/>
                <a:cs typeface="+mn-cs"/>
              </a:rPr>
              <a:t>Fimko</a:t>
            </a:r>
            <a:r>
              <a:rPr lang="en-US" sz="1200" kern="1200" dirty="0">
                <a:solidFill>
                  <a:schemeClr val="tx1"/>
                </a:solidFill>
                <a:effectLst/>
                <a:latin typeface="+mj-lt"/>
                <a:ea typeface="+mn-ea"/>
                <a:cs typeface="+mn-cs"/>
              </a:rPr>
              <a:t> has granted </a:t>
            </a:r>
            <a:r>
              <a:rPr lang="en-US" sz="1200" kern="1200" dirty="0" err="1">
                <a:solidFill>
                  <a:schemeClr val="tx1"/>
                </a:solidFill>
                <a:effectLst/>
                <a:latin typeface="+mj-lt"/>
                <a:ea typeface="+mn-ea"/>
                <a:cs typeface="+mn-cs"/>
              </a:rPr>
              <a:t>Taloustutkimus</a:t>
            </a:r>
            <a:r>
              <a:rPr lang="en-US" sz="1200" kern="1200" dirty="0">
                <a:solidFill>
                  <a:schemeClr val="tx1"/>
                </a:solidFill>
                <a:effectLst/>
                <a:latin typeface="+mj-lt"/>
                <a:ea typeface="+mn-ea"/>
                <a:cs typeface="+mn-cs"/>
              </a:rPr>
              <a:t> Oy ISO 20252 certificate. This research project has been conducted according to ISO 20252 standard and Finnish law. </a:t>
            </a:r>
          </a:p>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endParaRPr lang="en-US" sz="1200" kern="1200" dirty="0">
              <a:solidFill>
                <a:schemeClr val="tx1"/>
              </a:solidFill>
              <a:effectLst/>
              <a:latin typeface="+mj-lt"/>
              <a:ea typeface="+mn-ea"/>
              <a:cs typeface="+mn-cs"/>
            </a:endParaRPr>
          </a:p>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r>
              <a:rPr lang="en-US" sz="1200" kern="1200" dirty="0">
                <a:solidFill>
                  <a:schemeClr val="tx1"/>
                </a:solidFill>
                <a:effectLst/>
                <a:latin typeface="+mj-lt"/>
                <a:ea typeface="+mn-ea"/>
                <a:cs typeface="+mn-cs"/>
              </a:rPr>
              <a:t>All information we receive during this research process is kept strictly confidential at </a:t>
            </a:r>
            <a:r>
              <a:rPr lang="en-US" sz="1200" kern="1200" dirty="0" err="1">
                <a:solidFill>
                  <a:schemeClr val="tx1"/>
                </a:solidFill>
                <a:effectLst/>
                <a:latin typeface="+mj-lt"/>
                <a:ea typeface="+mn-ea"/>
                <a:cs typeface="+mn-cs"/>
              </a:rPr>
              <a:t>Taloustutkimus</a:t>
            </a:r>
            <a:r>
              <a:rPr lang="en-US" sz="1200" kern="1200" dirty="0">
                <a:solidFill>
                  <a:schemeClr val="tx1"/>
                </a:solidFill>
                <a:effectLst/>
                <a:latin typeface="+mj-lt"/>
                <a:ea typeface="+mn-ea"/>
                <a:cs typeface="+mn-cs"/>
              </a:rPr>
              <a:t> Oy. This concerns both the client specific information and the information from respondents or other sources.</a:t>
            </a:r>
          </a:p>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endParaRPr lang="en-US" sz="1200" kern="1200" dirty="0">
              <a:solidFill>
                <a:schemeClr val="tx1"/>
              </a:solidFill>
              <a:effectLst/>
              <a:latin typeface="+mj-lt"/>
              <a:ea typeface="+mn-ea"/>
              <a:cs typeface="+mn-cs"/>
            </a:endParaRPr>
          </a:p>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r>
              <a:rPr lang="en-US" sz="1200" kern="1200" dirty="0" err="1">
                <a:solidFill>
                  <a:schemeClr val="tx1"/>
                </a:solidFill>
                <a:effectLst/>
                <a:latin typeface="+mj-lt"/>
                <a:ea typeface="+mn-ea"/>
                <a:cs typeface="+mn-cs"/>
              </a:rPr>
              <a:t>Taloustutkimus</a:t>
            </a:r>
            <a:r>
              <a:rPr lang="en-US" sz="1200" kern="1200" dirty="0">
                <a:solidFill>
                  <a:schemeClr val="tx1"/>
                </a:solidFill>
                <a:effectLst/>
                <a:latin typeface="+mj-lt"/>
                <a:ea typeface="+mn-ea"/>
                <a:cs typeface="+mn-cs"/>
              </a:rPr>
              <a:t> Oy also follows ICC/ESOMAR* International Code of Marketing and Social Research Practice.</a:t>
            </a:r>
          </a:p>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endParaRPr lang="en-US" sz="1200" kern="1200" dirty="0">
              <a:solidFill>
                <a:schemeClr val="tx1"/>
              </a:solidFill>
              <a:effectLst/>
              <a:latin typeface="+mj-lt"/>
              <a:ea typeface="+mn-ea"/>
              <a:cs typeface="+mn-cs"/>
            </a:endParaRPr>
          </a:p>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r>
              <a:rPr lang="en-US" sz="1200" kern="1200" dirty="0" err="1">
                <a:solidFill>
                  <a:schemeClr val="tx1"/>
                </a:solidFill>
                <a:effectLst/>
                <a:latin typeface="+mj-lt"/>
                <a:ea typeface="+mn-ea"/>
                <a:cs typeface="+mn-cs"/>
              </a:rPr>
              <a:t>Taloustutkimus</a:t>
            </a:r>
            <a:r>
              <a:rPr lang="en-US" sz="1200" kern="1200" dirty="0">
                <a:solidFill>
                  <a:schemeClr val="tx1"/>
                </a:solidFill>
                <a:effectLst/>
                <a:latin typeface="+mj-lt"/>
                <a:ea typeface="+mn-ea"/>
                <a:cs typeface="+mn-cs"/>
              </a:rPr>
              <a:t> has not used sub-suppliers in this research project.</a:t>
            </a:r>
            <a:endParaRPr lang="fi-FI" sz="1200" kern="1200" dirty="0">
              <a:solidFill>
                <a:schemeClr val="tx1"/>
              </a:solidFill>
              <a:effectLst/>
              <a:latin typeface="+mj-lt"/>
              <a:ea typeface="+mn-ea"/>
              <a:cs typeface="+mn-cs"/>
            </a:endParaRPr>
          </a:p>
        </p:txBody>
      </p:sp>
      <p:pic>
        <p:nvPicPr>
          <p:cNvPr id="13" name="Kuva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0787" y="4429987"/>
            <a:ext cx="4386377" cy="2422753"/>
          </a:xfrm>
          <a:prstGeom prst="rect">
            <a:avLst/>
          </a:prstGeom>
        </p:spPr>
      </p:pic>
    </p:spTree>
    <p:extLst>
      <p:ext uri="{BB962C8B-B14F-4D97-AF65-F5344CB8AC3E}">
        <p14:creationId xmlns:p14="http://schemas.microsoft.com/office/powerpoint/2010/main" val="26348670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Luotettavuusrajataulukko 1/2">
    <p:spTree>
      <p:nvGrpSpPr>
        <p:cNvPr id="1" name=""/>
        <p:cNvGrpSpPr/>
        <p:nvPr/>
      </p:nvGrpSpPr>
      <p:grpSpPr>
        <a:xfrm>
          <a:off x="0" y="0"/>
          <a:ext cx="0" cy="0"/>
          <a:chOff x="0" y="0"/>
          <a:chExt cx="0" cy="0"/>
        </a:xfrm>
      </p:grpSpPr>
      <p:pic>
        <p:nvPicPr>
          <p:cNvPr id="3" name="Kuva 2"/>
          <p:cNvPicPr>
            <a:picLocks noChangeAspect="1"/>
          </p:cNvPicPr>
          <p:nvPr userDrawn="1"/>
        </p:nvPicPr>
        <p:blipFill rotWithShape="1">
          <a:blip r:embed="rId2"/>
          <a:srcRect t="3503"/>
          <a:stretch/>
        </p:blipFill>
        <p:spPr>
          <a:xfrm>
            <a:off x="325809" y="826809"/>
            <a:ext cx="11084347" cy="5885647"/>
          </a:xfrm>
          <a:prstGeom prst="rect">
            <a:avLst/>
          </a:prstGeom>
        </p:spPr>
      </p:pic>
      <p:sp>
        <p:nvSpPr>
          <p:cNvPr id="7" name="Tekstiruutu 6"/>
          <p:cNvSpPr txBox="1"/>
          <p:nvPr userDrawn="1"/>
        </p:nvSpPr>
        <p:spPr>
          <a:xfrm>
            <a:off x="302791" y="457959"/>
            <a:ext cx="11276083" cy="369332"/>
          </a:xfrm>
          <a:prstGeom prst="rect">
            <a:avLst/>
          </a:prstGeom>
          <a:noFill/>
        </p:spPr>
        <p:txBody>
          <a:bodyPr wrap="square" rtlCol="0">
            <a:spAutoFit/>
          </a:bodyPr>
          <a:lstStyle/>
          <a:p>
            <a:r>
              <a:rPr lang="fi-FI" sz="1800" b="1" kern="1200" dirty="0">
                <a:solidFill>
                  <a:schemeClr val="tx1"/>
                </a:solidFill>
                <a:effectLst/>
                <a:latin typeface="+mn-lt"/>
                <a:ea typeface="+mn-ea"/>
                <a:cs typeface="+mn-cs"/>
              </a:rPr>
              <a:t>LUOTETTAVUUSRAJATAULUKKO 95 %:N TASOLLE</a:t>
            </a:r>
            <a:endParaRPr lang="fi-FI" sz="18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395373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Luotettavuusrajataulukko 2/2">
    <p:spTree>
      <p:nvGrpSpPr>
        <p:cNvPr id="1" name=""/>
        <p:cNvGrpSpPr/>
        <p:nvPr/>
      </p:nvGrpSpPr>
      <p:grpSpPr>
        <a:xfrm>
          <a:off x="0" y="0"/>
          <a:ext cx="0" cy="0"/>
          <a:chOff x="0" y="0"/>
          <a:chExt cx="0" cy="0"/>
        </a:xfrm>
      </p:grpSpPr>
      <p:sp>
        <p:nvSpPr>
          <p:cNvPr id="12" name="Tekstiruutu 11"/>
          <p:cNvSpPr txBox="1"/>
          <p:nvPr userDrawn="1"/>
        </p:nvSpPr>
        <p:spPr>
          <a:xfrm>
            <a:off x="198583" y="554798"/>
            <a:ext cx="11276083" cy="369332"/>
          </a:xfrm>
          <a:prstGeom prst="rect">
            <a:avLst/>
          </a:prstGeom>
          <a:noFill/>
        </p:spPr>
        <p:txBody>
          <a:bodyPr wrap="square" rtlCol="0">
            <a:spAutoFit/>
          </a:bodyPr>
          <a:lstStyle/>
          <a:p>
            <a:r>
              <a:rPr lang="fi-FI" sz="1800" b="1" kern="1200" dirty="0">
                <a:solidFill>
                  <a:schemeClr val="tx1"/>
                </a:solidFill>
                <a:effectLst/>
                <a:latin typeface="+mn-lt"/>
                <a:ea typeface="+mn-ea"/>
                <a:cs typeface="+mn-cs"/>
              </a:rPr>
              <a:t>KAHDESTA ERI TUTKIMUKSESTA SAATUJEN TULOSTEN VÄLISTEN EROJEN LUOTETTAVUUSTAULUKKO 95 %:N TASOLLE</a:t>
            </a:r>
            <a:endParaRPr lang="fi-FI" sz="1800" kern="1200" dirty="0">
              <a:solidFill>
                <a:schemeClr val="tx1"/>
              </a:solidFill>
              <a:effectLst/>
              <a:latin typeface="+mn-lt"/>
              <a:ea typeface="+mn-ea"/>
              <a:cs typeface="+mn-cs"/>
            </a:endParaRPr>
          </a:p>
        </p:txBody>
      </p:sp>
      <p:pic>
        <p:nvPicPr>
          <p:cNvPr id="13" name="Kuva 12"/>
          <p:cNvPicPr>
            <a:picLocks noChangeAspect="1"/>
          </p:cNvPicPr>
          <p:nvPr userDrawn="1"/>
        </p:nvPicPr>
        <p:blipFill>
          <a:blip r:embed="rId2"/>
          <a:stretch>
            <a:fillRect/>
          </a:stretch>
        </p:blipFill>
        <p:spPr>
          <a:xfrm>
            <a:off x="232023" y="1055417"/>
            <a:ext cx="2868756" cy="2449105"/>
          </a:xfrm>
          <a:prstGeom prst="rect">
            <a:avLst/>
          </a:prstGeom>
        </p:spPr>
      </p:pic>
      <p:pic>
        <p:nvPicPr>
          <p:cNvPr id="14" name="Kuva 13"/>
          <p:cNvPicPr>
            <a:picLocks noChangeAspect="1"/>
          </p:cNvPicPr>
          <p:nvPr userDrawn="1"/>
        </p:nvPicPr>
        <p:blipFill>
          <a:blip r:embed="rId3"/>
          <a:stretch>
            <a:fillRect/>
          </a:stretch>
        </p:blipFill>
        <p:spPr>
          <a:xfrm>
            <a:off x="3193739" y="1084551"/>
            <a:ext cx="2834359" cy="2414708"/>
          </a:xfrm>
          <a:prstGeom prst="rect">
            <a:avLst/>
          </a:prstGeom>
        </p:spPr>
      </p:pic>
      <p:pic>
        <p:nvPicPr>
          <p:cNvPr id="15" name="Kuva 14"/>
          <p:cNvPicPr>
            <a:picLocks noChangeAspect="1"/>
          </p:cNvPicPr>
          <p:nvPr userDrawn="1"/>
        </p:nvPicPr>
        <p:blipFill>
          <a:blip r:embed="rId4"/>
          <a:stretch>
            <a:fillRect/>
          </a:stretch>
        </p:blipFill>
        <p:spPr>
          <a:xfrm>
            <a:off x="6094986" y="1098410"/>
            <a:ext cx="2854997" cy="2407829"/>
          </a:xfrm>
          <a:prstGeom prst="rect">
            <a:avLst/>
          </a:prstGeom>
        </p:spPr>
      </p:pic>
      <p:pic>
        <p:nvPicPr>
          <p:cNvPr id="16" name="Kuva 15"/>
          <p:cNvPicPr>
            <a:picLocks noChangeAspect="1"/>
          </p:cNvPicPr>
          <p:nvPr userDrawn="1"/>
        </p:nvPicPr>
        <p:blipFill>
          <a:blip r:embed="rId5"/>
          <a:stretch>
            <a:fillRect/>
          </a:stretch>
        </p:blipFill>
        <p:spPr>
          <a:xfrm>
            <a:off x="9027291" y="1131091"/>
            <a:ext cx="2861876" cy="2373431"/>
          </a:xfrm>
          <a:prstGeom prst="rect">
            <a:avLst/>
          </a:prstGeom>
        </p:spPr>
      </p:pic>
      <p:pic>
        <p:nvPicPr>
          <p:cNvPr id="17" name="Kuva 16"/>
          <p:cNvPicPr>
            <a:picLocks noChangeAspect="1"/>
          </p:cNvPicPr>
          <p:nvPr userDrawn="1"/>
        </p:nvPicPr>
        <p:blipFill>
          <a:blip r:embed="rId6"/>
          <a:stretch>
            <a:fillRect/>
          </a:stretch>
        </p:blipFill>
        <p:spPr>
          <a:xfrm>
            <a:off x="263283" y="3837420"/>
            <a:ext cx="2875636" cy="2400949"/>
          </a:xfrm>
          <a:prstGeom prst="rect">
            <a:avLst/>
          </a:prstGeom>
        </p:spPr>
      </p:pic>
      <p:sp>
        <p:nvSpPr>
          <p:cNvPr id="19" name="Tekstiruutu 18"/>
          <p:cNvSpPr txBox="1"/>
          <p:nvPr userDrawn="1"/>
        </p:nvSpPr>
        <p:spPr>
          <a:xfrm>
            <a:off x="3511714" y="3894317"/>
            <a:ext cx="8508804" cy="2492990"/>
          </a:xfrm>
          <a:prstGeom prst="rect">
            <a:avLst/>
          </a:prstGeom>
          <a:noFill/>
        </p:spPr>
        <p:txBody>
          <a:bodyPr wrap="square" rtlCol="0">
            <a:spAutoFit/>
          </a:bodyPr>
          <a:lstStyle/>
          <a:p>
            <a:r>
              <a:rPr lang="fi-FI" sz="1200" kern="1200" dirty="0">
                <a:solidFill>
                  <a:schemeClr val="tx1"/>
                </a:solidFill>
                <a:effectLst/>
                <a:latin typeface="+mn-lt"/>
                <a:ea typeface="+mn-ea"/>
                <a:cs typeface="+mn-cs"/>
              </a:rPr>
              <a:t>Näiden taulukoiden avulla voidaan arvioida eri-suuruisten otosten ja eri tutkimusten avulla saatujen prosenttilukujen erotusten merkitsevyyttä.</a:t>
            </a:r>
          </a:p>
          <a:p>
            <a:r>
              <a:rPr lang="fi-FI" sz="1200" kern="1200" dirty="0">
                <a:solidFill>
                  <a:schemeClr val="tx1"/>
                </a:solidFill>
                <a:effectLst/>
                <a:latin typeface="+mn-lt"/>
                <a:ea typeface="+mn-ea"/>
                <a:cs typeface="+mn-cs"/>
              </a:rPr>
              <a:t> </a:t>
            </a:r>
          </a:p>
          <a:p>
            <a:r>
              <a:rPr lang="fi-FI" sz="1200" kern="1200" dirty="0">
                <a:solidFill>
                  <a:schemeClr val="tx1"/>
                </a:solidFill>
                <a:effectLst/>
                <a:latin typeface="+mn-lt"/>
                <a:ea typeface="+mn-ea"/>
                <a:cs typeface="+mn-cs"/>
              </a:rPr>
              <a:t>Taulukoista valitaan aina se, jossa p (=prosenttiluku) on lähinnä saatua tulosta/osuutta.</a:t>
            </a:r>
            <a:endParaRPr lang="fi-FI" sz="1200" b="1" kern="1200" dirty="0">
              <a:solidFill>
                <a:schemeClr val="tx1"/>
              </a:solidFill>
              <a:effectLst/>
              <a:latin typeface="+mn-lt"/>
              <a:ea typeface="+mn-ea"/>
              <a:cs typeface="+mn-cs"/>
            </a:endParaRPr>
          </a:p>
          <a:p>
            <a:endParaRPr lang="fi-FI" sz="1200" b="1" kern="1200" dirty="0">
              <a:solidFill>
                <a:schemeClr val="tx1"/>
              </a:solidFill>
              <a:effectLst/>
              <a:latin typeface="+mn-lt"/>
              <a:ea typeface="+mn-ea"/>
              <a:cs typeface="+mn-cs"/>
            </a:endParaRPr>
          </a:p>
          <a:p>
            <a:r>
              <a:rPr lang="fi-FI" sz="1200" b="1" kern="1200" dirty="0">
                <a:solidFill>
                  <a:schemeClr val="tx1"/>
                </a:solidFill>
                <a:effectLst/>
                <a:latin typeface="+mn-lt"/>
                <a:ea typeface="+mn-ea"/>
                <a:cs typeface="+mn-cs"/>
              </a:rPr>
              <a:t>ESIMERKKI</a:t>
            </a:r>
          </a:p>
          <a:p>
            <a:r>
              <a:rPr lang="fi-FI" sz="1200" kern="1200" dirty="0">
                <a:solidFill>
                  <a:schemeClr val="tx1"/>
                </a:solidFill>
                <a:effectLst/>
                <a:latin typeface="+mn-lt"/>
                <a:ea typeface="+mn-ea"/>
                <a:cs typeface="+mn-cs"/>
              </a:rPr>
              <a:t> </a:t>
            </a:r>
          </a:p>
          <a:p>
            <a:r>
              <a:rPr lang="fi-FI" sz="1200" kern="1200" dirty="0">
                <a:solidFill>
                  <a:schemeClr val="tx1"/>
                </a:solidFill>
                <a:effectLst/>
                <a:latin typeface="+mn-lt"/>
                <a:ea typeface="+mn-ea"/>
                <a:cs typeface="+mn-cs"/>
              </a:rPr>
              <a:t>Tehtiin kaksi eri tutkimusta eri aikoina. Toisessa oli 250 vastaajaa ja toisessa 1000. Tuotteen markkina-osuus oli pienemmässä tutkimuksessa 37 % ja suuremmassa 35 %.</a:t>
            </a:r>
          </a:p>
          <a:p>
            <a:r>
              <a:rPr lang="fi-FI" sz="1200" kern="1200" dirty="0">
                <a:solidFill>
                  <a:schemeClr val="tx1"/>
                </a:solidFill>
                <a:effectLst/>
                <a:latin typeface="+mn-lt"/>
                <a:ea typeface="+mn-ea"/>
                <a:cs typeface="+mn-cs"/>
              </a:rPr>
              <a:t> </a:t>
            </a:r>
          </a:p>
          <a:p>
            <a:r>
              <a:rPr lang="fi-FI" sz="1200" kern="1200" dirty="0">
                <a:solidFill>
                  <a:schemeClr val="tx1"/>
                </a:solidFill>
                <a:effectLst/>
                <a:latin typeface="+mn-lt"/>
                <a:ea typeface="+mn-ea"/>
                <a:cs typeface="+mn-cs"/>
              </a:rPr>
              <a:t>Tarkasteluun valitaan taulukko p = 40 tai 60 %, koska saadut tulokset ovat kaikkein lähimpänä sitä. Taulukosta katsotaan luku otoskokojen 1000 ja 250 risteyskohdasta. Tässä tapauksessa tulosten eron merkitsevyyteen olisi vaadittu 6,8 prosenttiyksikön  ero, joten tehtyjen tutkimusten tulosten ero (2 prosenttiyksikköä) ei ollut merkitsevä.</a:t>
            </a:r>
          </a:p>
        </p:txBody>
      </p:sp>
    </p:spTree>
    <p:extLst>
      <p:ext uri="{BB962C8B-B14F-4D97-AF65-F5344CB8AC3E}">
        <p14:creationId xmlns:p14="http://schemas.microsoft.com/office/powerpoint/2010/main" val="422022518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KONFIDENSGRÄNSTABELL 1/2">
    <p:spTree>
      <p:nvGrpSpPr>
        <p:cNvPr id="1" name=""/>
        <p:cNvGrpSpPr/>
        <p:nvPr/>
      </p:nvGrpSpPr>
      <p:grpSpPr>
        <a:xfrm>
          <a:off x="0" y="0"/>
          <a:ext cx="0" cy="0"/>
          <a:chOff x="0" y="0"/>
          <a:chExt cx="0" cy="0"/>
        </a:xfrm>
      </p:grpSpPr>
      <p:sp>
        <p:nvSpPr>
          <p:cNvPr id="7" name="Tekstiruutu 6"/>
          <p:cNvSpPr txBox="1"/>
          <p:nvPr userDrawn="1"/>
        </p:nvSpPr>
        <p:spPr>
          <a:xfrm>
            <a:off x="321453" y="457959"/>
            <a:ext cx="11276083" cy="369332"/>
          </a:xfrm>
          <a:prstGeom prst="rect">
            <a:avLst/>
          </a:prstGeom>
          <a:noFill/>
        </p:spPr>
        <p:txBody>
          <a:bodyPr wrap="square" rtlCol="0">
            <a:spAutoFit/>
          </a:bodyPr>
          <a:lstStyle/>
          <a:p>
            <a:r>
              <a:rPr lang="en-GB" sz="1800" b="1" kern="1200" dirty="0">
                <a:solidFill>
                  <a:schemeClr val="tx1"/>
                </a:solidFill>
                <a:effectLst/>
                <a:latin typeface="+mn-lt"/>
                <a:ea typeface="+mn-ea"/>
                <a:cs typeface="+mn-cs"/>
              </a:rPr>
              <a:t>KONFIDENSGRÄNSTABELL PÅ 95 % NIVÅ</a:t>
            </a:r>
            <a:endParaRPr lang="fi-FI" sz="1800" kern="1200" dirty="0">
              <a:solidFill>
                <a:schemeClr val="tx1"/>
              </a:solidFill>
              <a:effectLst/>
              <a:latin typeface="+mn-lt"/>
              <a:ea typeface="+mn-ea"/>
              <a:cs typeface="+mn-cs"/>
            </a:endParaRPr>
          </a:p>
        </p:txBody>
      </p:sp>
      <p:pic>
        <p:nvPicPr>
          <p:cNvPr id="2" name="Kuva 1"/>
          <p:cNvPicPr>
            <a:picLocks noChangeAspect="1"/>
          </p:cNvPicPr>
          <p:nvPr userDrawn="1"/>
        </p:nvPicPr>
        <p:blipFill>
          <a:blip r:embed="rId2"/>
          <a:stretch>
            <a:fillRect/>
          </a:stretch>
        </p:blipFill>
        <p:spPr>
          <a:xfrm>
            <a:off x="377915" y="858068"/>
            <a:ext cx="10923391" cy="5790219"/>
          </a:xfrm>
          <a:prstGeom prst="rect">
            <a:avLst/>
          </a:prstGeom>
        </p:spPr>
      </p:pic>
    </p:spTree>
    <p:extLst>
      <p:ext uri="{BB962C8B-B14F-4D97-AF65-F5344CB8AC3E}">
        <p14:creationId xmlns:p14="http://schemas.microsoft.com/office/powerpoint/2010/main" val="269101646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KONFIDENSGRÄNSTABELL 2/2">
    <p:spTree>
      <p:nvGrpSpPr>
        <p:cNvPr id="1" name=""/>
        <p:cNvGrpSpPr/>
        <p:nvPr/>
      </p:nvGrpSpPr>
      <p:grpSpPr>
        <a:xfrm>
          <a:off x="0" y="0"/>
          <a:ext cx="0" cy="0"/>
          <a:chOff x="0" y="0"/>
          <a:chExt cx="0" cy="0"/>
        </a:xfrm>
      </p:grpSpPr>
      <p:sp>
        <p:nvSpPr>
          <p:cNvPr id="12" name="Tekstiruutu 11"/>
          <p:cNvSpPr txBox="1"/>
          <p:nvPr userDrawn="1"/>
        </p:nvSpPr>
        <p:spPr>
          <a:xfrm>
            <a:off x="179921" y="554798"/>
            <a:ext cx="11276083" cy="369332"/>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i-FI" sz="1800" b="1" kern="1200" dirty="0">
                <a:solidFill>
                  <a:schemeClr val="tx1"/>
                </a:solidFill>
                <a:effectLst/>
                <a:latin typeface="+mn-lt"/>
                <a:ea typeface="+mn-ea"/>
                <a:cs typeface="+mn-cs"/>
              </a:rPr>
              <a:t>JÄMFÖRELSE MELLAN RESULTAT FRÅN TVÅ SEPARATA UNDERSÖKNINGAR</a:t>
            </a:r>
            <a:r>
              <a:rPr lang="fi-FI" sz="1800" b="0" kern="1200" baseline="0" dirty="0">
                <a:solidFill>
                  <a:schemeClr val="tx1"/>
                </a:solidFill>
                <a:effectLst/>
                <a:latin typeface="+mn-lt"/>
                <a:ea typeface="+mn-ea"/>
                <a:cs typeface="+mn-cs"/>
              </a:rPr>
              <a:t> </a:t>
            </a:r>
            <a:r>
              <a:rPr lang="en-GB" sz="1800" b="1" kern="1200" dirty="0">
                <a:solidFill>
                  <a:schemeClr val="tx1"/>
                </a:solidFill>
                <a:effectLst/>
                <a:latin typeface="+mn-lt"/>
                <a:ea typeface="+mn-ea"/>
                <a:cs typeface="+mn-cs"/>
              </a:rPr>
              <a:t>PÅ 95 %’S KONFIDENSNIVÅ</a:t>
            </a:r>
            <a:endParaRPr lang="fi-FI" sz="1800" kern="1200" dirty="0">
              <a:solidFill>
                <a:schemeClr val="tx1"/>
              </a:solidFill>
              <a:effectLst/>
              <a:latin typeface="+mn-lt"/>
              <a:ea typeface="+mn-ea"/>
              <a:cs typeface="+mn-cs"/>
            </a:endParaRPr>
          </a:p>
        </p:txBody>
      </p:sp>
      <p:sp>
        <p:nvSpPr>
          <p:cNvPr id="19" name="Tekstiruutu 18"/>
          <p:cNvSpPr txBox="1"/>
          <p:nvPr userDrawn="1"/>
        </p:nvSpPr>
        <p:spPr>
          <a:xfrm>
            <a:off x="3209522" y="3967257"/>
            <a:ext cx="8508804" cy="2308324"/>
          </a:xfrm>
          <a:prstGeom prst="rect">
            <a:avLst/>
          </a:prstGeom>
          <a:noFill/>
        </p:spPr>
        <p:txBody>
          <a:bodyPr wrap="square" rtlCol="0">
            <a:spAutoFit/>
          </a:bodyPr>
          <a:lstStyle/>
          <a:p>
            <a:r>
              <a:rPr lang="fi-FI" sz="1200" kern="1200" dirty="0" err="1">
                <a:solidFill>
                  <a:schemeClr val="tx1"/>
                </a:solidFill>
                <a:effectLst/>
                <a:latin typeface="+mn-lt"/>
                <a:ea typeface="+mn-ea"/>
                <a:cs typeface="+mn-cs"/>
              </a:rPr>
              <a:t>Med</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hjälp</a:t>
            </a:r>
            <a:r>
              <a:rPr lang="fi-FI" sz="1200" kern="1200" dirty="0">
                <a:solidFill>
                  <a:schemeClr val="tx1"/>
                </a:solidFill>
                <a:effectLst/>
                <a:latin typeface="+mn-lt"/>
                <a:ea typeface="+mn-ea"/>
                <a:cs typeface="+mn-cs"/>
              </a:rPr>
              <a:t> av </a:t>
            </a:r>
            <a:r>
              <a:rPr lang="fi-FI" sz="1200" kern="1200" dirty="0" err="1">
                <a:solidFill>
                  <a:schemeClr val="tx1"/>
                </a:solidFill>
                <a:effectLst/>
                <a:latin typeface="+mn-lt"/>
                <a:ea typeface="+mn-ea"/>
                <a:cs typeface="+mn-cs"/>
              </a:rPr>
              <a:t>dessa</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tabeller</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är</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det</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möjligt</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att</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värdera</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signifikans</a:t>
            </a:r>
            <a:r>
              <a:rPr lang="fi-FI" sz="1200" kern="1200" dirty="0">
                <a:solidFill>
                  <a:schemeClr val="tx1"/>
                </a:solidFill>
                <a:effectLst/>
                <a:latin typeface="+mn-lt"/>
                <a:ea typeface="+mn-ea"/>
                <a:cs typeface="+mn-cs"/>
              </a:rPr>
              <a:t> av </a:t>
            </a:r>
            <a:r>
              <a:rPr lang="fi-FI" sz="1200" kern="1200" dirty="0" err="1">
                <a:solidFill>
                  <a:schemeClr val="tx1"/>
                </a:solidFill>
                <a:effectLst/>
                <a:latin typeface="+mn-lt"/>
                <a:ea typeface="+mn-ea"/>
                <a:cs typeface="+mn-cs"/>
              </a:rPr>
              <a:t>resultat</a:t>
            </a:r>
            <a:r>
              <a:rPr lang="fi-FI" sz="1200" kern="1200" dirty="0">
                <a:solidFill>
                  <a:schemeClr val="tx1"/>
                </a:solidFill>
                <a:effectLst/>
                <a:latin typeface="+mn-lt"/>
                <a:ea typeface="+mn-ea"/>
                <a:cs typeface="+mn-cs"/>
              </a:rPr>
              <a:t> i </a:t>
            </a:r>
            <a:r>
              <a:rPr lang="fi-FI" sz="1200" kern="1200" dirty="0" err="1">
                <a:solidFill>
                  <a:schemeClr val="tx1"/>
                </a:solidFill>
                <a:effectLst/>
                <a:latin typeface="+mn-lt"/>
                <a:ea typeface="+mn-ea"/>
                <a:cs typeface="+mn-cs"/>
              </a:rPr>
              <a:t>två</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olika</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undersökningar</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med</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olika</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antal</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respondenter</a:t>
            </a:r>
            <a:r>
              <a:rPr lang="fi-FI" sz="1200" kern="1200" dirty="0">
                <a:solidFill>
                  <a:schemeClr val="tx1"/>
                </a:solidFill>
                <a:effectLst/>
                <a:latin typeface="+mn-lt"/>
                <a:ea typeface="+mn-ea"/>
                <a:cs typeface="+mn-cs"/>
              </a:rPr>
              <a:t>.</a:t>
            </a:r>
          </a:p>
          <a:p>
            <a:r>
              <a:rPr lang="fi-FI" sz="1200" kern="1200" dirty="0">
                <a:solidFill>
                  <a:schemeClr val="tx1"/>
                </a:solidFill>
                <a:effectLst/>
                <a:latin typeface="+mn-lt"/>
                <a:ea typeface="+mn-ea"/>
                <a:cs typeface="+mn-cs"/>
              </a:rPr>
              <a:t> </a:t>
            </a:r>
          </a:p>
          <a:p>
            <a:r>
              <a:rPr lang="fi-FI" sz="1200" kern="1200" dirty="0" err="1">
                <a:solidFill>
                  <a:schemeClr val="tx1"/>
                </a:solidFill>
                <a:effectLst/>
                <a:latin typeface="+mn-lt"/>
                <a:ea typeface="+mn-ea"/>
                <a:cs typeface="+mn-cs"/>
              </a:rPr>
              <a:t>Välj</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den</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tabell</a:t>
            </a:r>
            <a:r>
              <a:rPr lang="fi-FI" sz="1200" kern="1200" dirty="0">
                <a:solidFill>
                  <a:schemeClr val="tx1"/>
                </a:solidFill>
                <a:effectLst/>
                <a:latin typeface="+mn-lt"/>
                <a:ea typeface="+mn-ea"/>
                <a:cs typeface="+mn-cs"/>
              </a:rPr>
              <a:t> i </a:t>
            </a:r>
            <a:r>
              <a:rPr lang="fi-FI" sz="1200" kern="1200" dirty="0" err="1">
                <a:solidFill>
                  <a:schemeClr val="tx1"/>
                </a:solidFill>
                <a:effectLst/>
                <a:latin typeface="+mn-lt"/>
                <a:ea typeface="+mn-ea"/>
                <a:cs typeface="+mn-cs"/>
              </a:rPr>
              <a:t>vilken</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resultat</a:t>
            </a:r>
            <a:r>
              <a:rPr lang="fi-FI" sz="1200" kern="1200" dirty="0">
                <a:solidFill>
                  <a:schemeClr val="tx1"/>
                </a:solidFill>
                <a:effectLst/>
                <a:latin typeface="+mn-lt"/>
                <a:ea typeface="+mn-ea"/>
                <a:cs typeface="+mn-cs"/>
              </a:rPr>
              <a:t> p (</a:t>
            </a:r>
            <a:r>
              <a:rPr lang="fi-FI" sz="1200" kern="1200" dirty="0" err="1">
                <a:solidFill>
                  <a:schemeClr val="tx1"/>
                </a:solidFill>
                <a:effectLst/>
                <a:latin typeface="+mn-lt"/>
                <a:ea typeface="+mn-ea"/>
                <a:cs typeface="+mn-cs"/>
              </a:rPr>
              <a:t>procent</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är</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närmast</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till</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dina</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resultat</a:t>
            </a:r>
            <a:r>
              <a:rPr lang="fi-FI" sz="1200" kern="1200" dirty="0">
                <a:solidFill>
                  <a:schemeClr val="tx1"/>
                </a:solidFill>
                <a:effectLst/>
                <a:latin typeface="+mn-lt"/>
                <a:ea typeface="+mn-ea"/>
                <a:cs typeface="+mn-cs"/>
              </a:rPr>
              <a:t>/</a:t>
            </a:r>
            <a:r>
              <a:rPr lang="fi-FI" sz="1200" kern="1200" dirty="0" err="1">
                <a:solidFill>
                  <a:schemeClr val="tx1"/>
                </a:solidFill>
                <a:effectLst/>
                <a:latin typeface="+mn-lt"/>
                <a:ea typeface="+mn-ea"/>
                <a:cs typeface="+mn-cs"/>
              </a:rPr>
              <a:t>procent</a:t>
            </a:r>
            <a:r>
              <a:rPr lang="fi-FI" sz="1200" kern="1200" dirty="0">
                <a:solidFill>
                  <a:schemeClr val="tx1"/>
                </a:solidFill>
                <a:effectLst/>
                <a:latin typeface="+mn-lt"/>
                <a:ea typeface="+mn-ea"/>
                <a:cs typeface="+mn-cs"/>
              </a:rPr>
              <a:t>.</a:t>
            </a:r>
          </a:p>
          <a:p>
            <a:r>
              <a:rPr lang="fi-FI" sz="1200" kern="1200" dirty="0">
                <a:solidFill>
                  <a:schemeClr val="tx1"/>
                </a:solidFill>
                <a:effectLst/>
                <a:latin typeface="+mn-lt"/>
                <a:ea typeface="+mn-ea"/>
                <a:cs typeface="+mn-cs"/>
              </a:rPr>
              <a:t> </a:t>
            </a:r>
          </a:p>
          <a:p>
            <a:r>
              <a:rPr lang="fi-FI" sz="1200" b="1" kern="1200" dirty="0">
                <a:solidFill>
                  <a:schemeClr val="tx1"/>
                </a:solidFill>
                <a:effectLst/>
                <a:latin typeface="+mn-lt"/>
                <a:ea typeface="+mn-ea"/>
                <a:cs typeface="+mn-cs"/>
              </a:rPr>
              <a:t>EXEMPEL</a:t>
            </a:r>
          </a:p>
          <a:p>
            <a:r>
              <a:rPr lang="fi-FI" sz="1200" kern="1200" dirty="0">
                <a:solidFill>
                  <a:schemeClr val="tx1"/>
                </a:solidFill>
                <a:effectLst/>
                <a:latin typeface="+mn-lt"/>
                <a:ea typeface="+mn-ea"/>
                <a:cs typeface="+mn-cs"/>
              </a:rPr>
              <a:t> </a:t>
            </a:r>
          </a:p>
          <a:p>
            <a:r>
              <a:rPr lang="fi-FI" sz="1200" kern="1200" dirty="0" err="1">
                <a:solidFill>
                  <a:schemeClr val="tx1"/>
                </a:solidFill>
                <a:effectLst/>
                <a:latin typeface="+mn-lt"/>
                <a:ea typeface="+mn-ea"/>
                <a:cs typeface="+mn-cs"/>
              </a:rPr>
              <a:t>Antal</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respondenten</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var</a:t>
            </a:r>
            <a:r>
              <a:rPr lang="fi-FI" sz="1200" kern="1200" dirty="0">
                <a:solidFill>
                  <a:schemeClr val="tx1"/>
                </a:solidFill>
                <a:effectLst/>
                <a:latin typeface="+mn-lt"/>
                <a:ea typeface="+mn-ea"/>
                <a:cs typeface="+mn-cs"/>
              </a:rPr>
              <a:t> 250 </a:t>
            </a:r>
            <a:r>
              <a:rPr lang="fi-FI" sz="1200" kern="1200" dirty="0" err="1">
                <a:solidFill>
                  <a:schemeClr val="tx1"/>
                </a:solidFill>
                <a:effectLst/>
                <a:latin typeface="+mn-lt"/>
                <a:ea typeface="+mn-ea"/>
                <a:cs typeface="+mn-cs"/>
              </a:rPr>
              <a:t>och</a:t>
            </a:r>
            <a:r>
              <a:rPr lang="fi-FI" sz="1200" kern="1200" dirty="0">
                <a:solidFill>
                  <a:schemeClr val="tx1"/>
                </a:solidFill>
                <a:effectLst/>
                <a:latin typeface="+mn-lt"/>
                <a:ea typeface="+mn-ea"/>
                <a:cs typeface="+mn-cs"/>
              </a:rPr>
              <a:t> 1000 i </a:t>
            </a:r>
            <a:r>
              <a:rPr lang="fi-FI" sz="1200" kern="1200" dirty="0" err="1">
                <a:solidFill>
                  <a:schemeClr val="tx1"/>
                </a:solidFill>
                <a:effectLst/>
                <a:latin typeface="+mn-lt"/>
                <a:ea typeface="+mn-ea"/>
                <a:cs typeface="+mn-cs"/>
              </a:rPr>
              <a:t>två</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undersökningar</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Produktens</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marknadsandel</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var</a:t>
            </a:r>
            <a:r>
              <a:rPr lang="fi-FI" sz="1200" kern="1200" dirty="0">
                <a:solidFill>
                  <a:schemeClr val="tx1"/>
                </a:solidFill>
                <a:effectLst/>
                <a:latin typeface="+mn-lt"/>
                <a:ea typeface="+mn-ea"/>
                <a:cs typeface="+mn-cs"/>
              </a:rPr>
              <a:t> 37 % i </a:t>
            </a:r>
            <a:r>
              <a:rPr lang="fi-FI" sz="1200" kern="1200" dirty="0" err="1">
                <a:solidFill>
                  <a:schemeClr val="tx1"/>
                </a:solidFill>
                <a:effectLst/>
                <a:latin typeface="+mn-lt"/>
                <a:ea typeface="+mn-ea"/>
                <a:cs typeface="+mn-cs"/>
              </a:rPr>
              <a:t>den</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mindre</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och</a:t>
            </a:r>
            <a:r>
              <a:rPr lang="fi-FI" sz="1200" kern="1200" dirty="0">
                <a:solidFill>
                  <a:schemeClr val="tx1"/>
                </a:solidFill>
                <a:effectLst/>
                <a:latin typeface="+mn-lt"/>
                <a:ea typeface="+mn-ea"/>
                <a:cs typeface="+mn-cs"/>
              </a:rPr>
              <a:t> 35 % i </a:t>
            </a:r>
            <a:r>
              <a:rPr lang="fi-FI" sz="1200" kern="1200" dirty="0" err="1">
                <a:solidFill>
                  <a:schemeClr val="tx1"/>
                </a:solidFill>
                <a:effectLst/>
                <a:latin typeface="+mn-lt"/>
                <a:ea typeface="+mn-ea"/>
                <a:cs typeface="+mn-cs"/>
              </a:rPr>
              <a:t>den</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större</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undersökningen</a:t>
            </a:r>
            <a:r>
              <a:rPr lang="fi-FI" sz="1200" kern="1200" dirty="0">
                <a:solidFill>
                  <a:schemeClr val="tx1"/>
                </a:solidFill>
                <a:effectLst/>
                <a:latin typeface="+mn-lt"/>
                <a:ea typeface="+mn-ea"/>
                <a:cs typeface="+mn-cs"/>
              </a:rPr>
              <a:t>.</a:t>
            </a:r>
          </a:p>
          <a:p>
            <a:r>
              <a:rPr lang="fi-FI" sz="1200" kern="1200" dirty="0">
                <a:solidFill>
                  <a:schemeClr val="tx1"/>
                </a:solidFill>
                <a:effectLst/>
                <a:latin typeface="+mn-lt"/>
                <a:ea typeface="+mn-ea"/>
                <a:cs typeface="+mn-cs"/>
              </a:rPr>
              <a:t> </a:t>
            </a:r>
          </a:p>
          <a:p>
            <a:r>
              <a:rPr lang="fi-FI" sz="1200" kern="1200" dirty="0">
                <a:solidFill>
                  <a:schemeClr val="tx1"/>
                </a:solidFill>
                <a:effectLst/>
                <a:latin typeface="+mn-lt"/>
                <a:ea typeface="+mn-ea"/>
                <a:cs typeface="+mn-cs"/>
              </a:rPr>
              <a:t>Vi </a:t>
            </a:r>
            <a:r>
              <a:rPr lang="fi-FI" sz="1200" kern="1200" dirty="0" err="1">
                <a:solidFill>
                  <a:schemeClr val="tx1"/>
                </a:solidFill>
                <a:effectLst/>
                <a:latin typeface="+mn-lt"/>
                <a:ea typeface="+mn-ea"/>
                <a:cs typeface="+mn-cs"/>
              </a:rPr>
              <a:t>väljer</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tabellen</a:t>
            </a:r>
            <a:r>
              <a:rPr lang="fi-FI" sz="1200" kern="1200" dirty="0">
                <a:solidFill>
                  <a:schemeClr val="tx1"/>
                </a:solidFill>
                <a:effectLst/>
                <a:latin typeface="+mn-lt"/>
                <a:ea typeface="+mn-ea"/>
                <a:cs typeface="+mn-cs"/>
              </a:rPr>
              <a:t> p = 40 </a:t>
            </a:r>
            <a:r>
              <a:rPr lang="fi-FI" sz="1200" kern="1200" dirty="0" err="1">
                <a:solidFill>
                  <a:schemeClr val="tx1"/>
                </a:solidFill>
                <a:effectLst/>
                <a:latin typeface="+mn-lt"/>
                <a:ea typeface="+mn-ea"/>
                <a:cs typeface="+mn-cs"/>
              </a:rPr>
              <a:t>eller</a:t>
            </a:r>
            <a:r>
              <a:rPr lang="fi-FI" sz="1200" kern="1200" dirty="0">
                <a:solidFill>
                  <a:schemeClr val="tx1"/>
                </a:solidFill>
                <a:effectLst/>
                <a:latin typeface="+mn-lt"/>
                <a:ea typeface="+mn-ea"/>
                <a:cs typeface="+mn-cs"/>
              </a:rPr>
              <a:t> 60 % </a:t>
            </a:r>
            <a:r>
              <a:rPr lang="fi-FI" sz="1200" kern="1200" dirty="0" err="1">
                <a:solidFill>
                  <a:schemeClr val="tx1"/>
                </a:solidFill>
                <a:effectLst/>
                <a:latin typeface="+mn-lt"/>
                <a:ea typeface="+mn-ea"/>
                <a:cs typeface="+mn-cs"/>
              </a:rPr>
              <a:t>eftersom</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resultaten</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är</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närmast</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till</a:t>
            </a:r>
            <a:r>
              <a:rPr lang="fi-FI" sz="1200" kern="1200" dirty="0">
                <a:solidFill>
                  <a:schemeClr val="tx1"/>
                </a:solidFill>
                <a:effectLst/>
                <a:latin typeface="+mn-lt"/>
                <a:ea typeface="+mn-ea"/>
                <a:cs typeface="+mn-cs"/>
              </a:rPr>
              <a:t> den. Vi </a:t>
            </a:r>
            <a:r>
              <a:rPr lang="fi-FI" sz="1200" kern="1200" dirty="0" err="1">
                <a:solidFill>
                  <a:schemeClr val="tx1"/>
                </a:solidFill>
                <a:effectLst/>
                <a:latin typeface="+mn-lt"/>
                <a:ea typeface="+mn-ea"/>
                <a:cs typeface="+mn-cs"/>
              </a:rPr>
              <a:t>tar</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cellen</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där</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urvalsstorlek</a:t>
            </a:r>
            <a:r>
              <a:rPr lang="fi-FI" sz="1200" kern="1200" dirty="0">
                <a:solidFill>
                  <a:schemeClr val="tx1"/>
                </a:solidFill>
                <a:effectLst/>
                <a:latin typeface="+mn-lt"/>
                <a:ea typeface="+mn-ea"/>
                <a:cs typeface="+mn-cs"/>
              </a:rPr>
              <a:t> 1000 </a:t>
            </a:r>
            <a:r>
              <a:rPr lang="fi-FI" sz="1200" kern="1200" dirty="0" err="1">
                <a:solidFill>
                  <a:schemeClr val="tx1"/>
                </a:solidFill>
                <a:effectLst/>
                <a:latin typeface="+mn-lt"/>
                <a:ea typeface="+mn-ea"/>
                <a:cs typeface="+mn-cs"/>
              </a:rPr>
              <a:t>och</a:t>
            </a:r>
            <a:r>
              <a:rPr lang="fi-FI" sz="1200" kern="1200" dirty="0">
                <a:solidFill>
                  <a:schemeClr val="tx1"/>
                </a:solidFill>
                <a:effectLst/>
                <a:latin typeface="+mn-lt"/>
                <a:ea typeface="+mn-ea"/>
                <a:cs typeface="+mn-cs"/>
              </a:rPr>
              <a:t> 250 </a:t>
            </a:r>
            <a:r>
              <a:rPr lang="fi-FI" sz="1200" kern="1200" dirty="0" err="1">
                <a:solidFill>
                  <a:schemeClr val="tx1"/>
                </a:solidFill>
                <a:effectLst/>
                <a:latin typeface="+mn-lt"/>
                <a:ea typeface="+mn-ea"/>
                <a:cs typeface="+mn-cs"/>
              </a:rPr>
              <a:t>korsar</a:t>
            </a:r>
            <a:r>
              <a:rPr lang="fi-FI" sz="1200" kern="1200" dirty="0">
                <a:solidFill>
                  <a:schemeClr val="tx1"/>
                </a:solidFill>
                <a:effectLst/>
                <a:latin typeface="+mn-lt"/>
                <a:ea typeface="+mn-ea"/>
                <a:cs typeface="+mn-cs"/>
              </a:rPr>
              <a:t>. I </a:t>
            </a:r>
            <a:r>
              <a:rPr lang="fi-FI" sz="1200" kern="1200" dirty="0" err="1">
                <a:solidFill>
                  <a:schemeClr val="tx1"/>
                </a:solidFill>
                <a:effectLst/>
                <a:latin typeface="+mn-lt"/>
                <a:ea typeface="+mn-ea"/>
                <a:cs typeface="+mn-cs"/>
              </a:rPr>
              <a:t>detta</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fall</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signifikant</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skillnad</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är</a:t>
            </a:r>
            <a:r>
              <a:rPr lang="fi-FI" sz="1200" kern="1200" dirty="0">
                <a:solidFill>
                  <a:schemeClr val="tx1"/>
                </a:solidFill>
                <a:effectLst/>
                <a:latin typeface="+mn-lt"/>
                <a:ea typeface="+mn-ea"/>
                <a:cs typeface="+mn-cs"/>
              </a:rPr>
              <a:t> 6.8 </a:t>
            </a:r>
            <a:r>
              <a:rPr lang="fi-FI" sz="1200" kern="1200" dirty="0" err="1">
                <a:solidFill>
                  <a:schemeClr val="tx1"/>
                </a:solidFill>
                <a:effectLst/>
                <a:latin typeface="+mn-lt"/>
                <a:ea typeface="+mn-ea"/>
                <a:cs typeface="+mn-cs"/>
              </a:rPr>
              <a:t>procentenhet</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Skillnaden</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mellan</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två</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resultat</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var</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bara</a:t>
            </a:r>
            <a:r>
              <a:rPr lang="fi-FI" sz="1200" kern="1200" dirty="0">
                <a:solidFill>
                  <a:schemeClr val="tx1"/>
                </a:solidFill>
                <a:effectLst/>
                <a:latin typeface="+mn-lt"/>
                <a:ea typeface="+mn-ea"/>
                <a:cs typeface="+mn-cs"/>
              </a:rPr>
              <a:t> 2 </a:t>
            </a:r>
            <a:r>
              <a:rPr lang="fi-FI" sz="1200" kern="1200" dirty="0" err="1">
                <a:solidFill>
                  <a:schemeClr val="tx1"/>
                </a:solidFill>
                <a:effectLst/>
                <a:latin typeface="+mn-lt"/>
                <a:ea typeface="+mn-ea"/>
                <a:cs typeface="+mn-cs"/>
              </a:rPr>
              <a:t>procentenhet</a:t>
            </a:r>
            <a:r>
              <a:rPr lang="fi-FI" sz="1200" kern="1200" dirty="0">
                <a:solidFill>
                  <a:schemeClr val="tx1"/>
                </a:solidFill>
                <a:effectLst/>
                <a:latin typeface="+mn-lt"/>
                <a:ea typeface="+mn-ea"/>
                <a:cs typeface="+mn-cs"/>
              </a:rPr>
              <a:t> (37 % - 35 %) – </a:t>
            </a:r>
            <a:r>
              <a:rPr lang="fi-FI" sz="1200" kern="1200" dirty="0" err="1">
                <a:solidFill>
                  <a:schemeClr val="tx1"/>
                </a:solidFill>
                <a:effectLst/>
                <a:latin typeface="+mn-lt"/>
                <a:ea typeface="+mn-ea"/>
                <a:cs typeface="+mn-cs"/>
              </a:rPr>
              <a:t>den</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är</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inte</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signifikant</a:t>
            </a:r>
            <a:r>
              <a:rPr lang="fi-FI" sz="1200" kern="1200" dirty="0">
                <a:solidFill>
                  <a:schemeClr val="tx1"/>
                </a:solidFill>
                <a:effectLst/>
                <a:latin typeface="+mn-lt"/>
                <a:ea typeface="+mn-ea"/>
                <a:cs typeface="+mn-cs"/>
              </a:rPr>
              <a:t>.</a:t>
            </a:r>
          </a:p>
        </p:txBody>
      </p:sp>
      <p:pic>
        <p:nvPicPr>
          <p:cNvPr id="2" name="Kuva 1"/>
          <p:cNvPicPr>
            <a:picLocks noChangeAspect="1"/>
          </p:cNvPicPr>
          <p:nvPr userDrawn="1"/>
        </p:nvPicPr>
        <p:blipFill>
          <a:blip r:embed="rId2"/>
          <a:stretch>
            <a:fillRect/>
          </a:stretch>
        </p:blipFill>
        <p:spPr>
          <a:xfrm>
            <a:off x="267363" y="965324"/>
            <a:ext cx="2872339" cy="2535243"/>
          </a:xfrm>
          <a:prstGeom prst="rect">
            <a:avLst/>
          </a:prstGeom>
        </p:spPr>
      </p:pic>
      <p:pic>
        <p:nvPicPr>
          <p:cNvPr id="3" name="Kuva 2"/>
          <p:cNvPicPr>
            <a:picLocks noChangeAspect="1"/>
          </p:cNvPicPr>
          <p:nvPr userDrawn="1"/>
        </p:nvPicPr>
        <p:blipFill>
          <a:blip r:embed="rId3"/>
          <a:stretch>
            <a:fillRect/>
          </a:stretch>
        </p:blipFill>
        <p:spPr>
          <a:xfrm>
            <a:off x="3252217" y="997042"/>
            <a:ext cx="2886384" cy="2493105"/>
          </a:xfrm>
          <a:prstGeom prst="rect">
            <a:avLst/>
          </a:prstGeom>
        </p:spPr>
      </p:pic>
      <p:pic>
        <p:nvPicPr>
          <p:cNvPr id="4" name="Kuva 3"/>
          <p:cNvPicPr>
            <a:picLocks noChangeAspect="1"/>
          </p:cNvPicPr>
          <p:nvPr userDrawn="1"/>
        </p:nvPicPr>
        <p:blipFill>
          <a:blip r:embed="rId4"/>
          <a:stretch>
            <a:fillRect/>
          </a:stretch>
        </p:blipFill>
        <p:spPr>
          <a:xfrm>
            <a:off x="6191750" y="1035553"/>
            <a:ext cx="2837223" cy="2436921"/>
          </a:xfrm>
          <a:prstGeom prst="rect">
            <a:avLst/>
          </a:prstGeom>
        </p:spPr>
      </p:pic>
      <p:pic>
        <p:nvPicPr>
          <p:cNvPr id="5" name="Kuva 4"/>
          <p:cNvPicPr>
            <a:picLocks noChangeAspect="1"/>
          </p:cNvPicPr>
          <p:nvPr userDrawn="1"/>
        </p:nvPicPr>
        <p:blipFill>
          <a:blip r:embed="rId5"/>
          <a:stretch>
            <a:fillRect/>
          </a:stretch>
        </p:blipFill>
        <p:spPr>
          <a:xfrm>
            <a:off x="9114431" y="1038722"/>
            <a:ext cx="2900429" cy="2429900"/>
          </a:xfrm>
          <a:prstGeom prst="rect">
            <a:avLst/>
          </a:prstGeom>
        </p:spPr>
      </p:pic>
      <p:pic>
        <p:nvPicPr>
          <p:cNvPr id="6" name="Kuva 5"/>
          <p:cNvPicPr>
            <a:picLocks noChangeAspect="1"/>
          </p:cNvPicPr>
          <p:nvPr userDrawn="1"/>
        </p:nvPicPr>
        <p:blipFill>
          <a:blip r:embed="rId6"/>
          <a:stretch>
            <a:fillRect/>
          </a:stretch>
        </p:blipFill>
        <p:spPr>
          <a:xfrm>
            <a:off x="222740" y="3771737"/>
            <a:ext cx="2823177" cy="2479059"/>
          </a:xfrm>
          <a:prstGeom prst="rect">
            <a:avLst/>
          </a:prstGeom>
        </p:spPr>
      </p:pic>
    </p:spTree>
    <p:extLst>
      <p:ext uri="{BB962C8B-B14F-4D97-AF65-F5344CB8AC3E}">
        <p14:creationId xmlns:p14="http://schemas.microsoft.com/office/powerpoint/2010/main" val="34931154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ABLE OF RELIABILITY LIMIT 2/2">
    <p:spTree>
      <p:nvGrpSpPr>
        <p:cNvPr id="1" name=""/>
        <p:cNvGrpSpPr/>
        <p:nvPr/>
      </p:nvGrpSpPr>
      <p:grpSpPr>
        <a:xfrm>
          <a:off x="0" y="0"/>
          <a:ext cx="0" cy="0"/>
          <a:chOff x="0" y="0"/>
          <a:chExt cx="0" cy="0"/>
        </a:xfrm>
      </p:grpSpPr>
      <p:sp>
        <p:nvSpPr>
          <p:cNvPr id="7" name="Tekstiruutu 6"/>
          <p:cNvSpPr txBox="1"/>
          <p:nvPr userDrawn="1"/>
        </p:nvSpPr>
        <p:spPr>
          <a:xfrm>
            <a:off x="284129" y="457959"/>
            <a:ext cx="11276083" cy="369332"/>
          </a:xfrm>
          <a:prstGeom prst="rect">
            <a:avLst/>
          </a:prstGeom>
          <a:noFill/>
        </p:spPr>
        <p:txBody>
          <a:bodyPr wrap="square" rtlCol="0">
            <a:spAutoFit/>
          </a:bodyPr>
          <a:lstStyle/>
          <a:p>
            <a:r>
              <a:rPr lang="en-GB" sz="1800" b="1" kern="1200" dirty="0">
                <a:solidFill>
                  <a:schemeClr val="tx1"/>
                </a:solidFill>
                <a:effectLst/>
                <a:latin typeface="+mn-lt"/>
                <a:ea typeface="+mn-ea"/>
                <a:cs typeface="+mn-cs"/>
              </a:rPr>
              <a:t>TABLE OF RELIABILITY LIMIT ON THE LEVEL OF 95 %</a:t>
            </a:r>
            <a:endParaRPr lang="fi-FI" sz="1800" kern="1200" dirty="0">
              <a:solidFill>
                <a:schemeClr val="tx1"/>
              </a:solidFill>
              <a:effectLst/>
              <a:latin typeface="+mn-lt"/>
              <a:ea typeface="+mn-ea"/>
              <a:cs typeface="+mn-cs"/>
            </a:endParaRPr>
          </a:p>
        </p:txBody>
      </p:sp>
      <p:pic>
        <p:nvPicPr>
          <p:cNvPr id="3" name="Kuva 2"/>
          <p:cNvPicPr>
            <a:picLocks noChangeAspect="1"/>
          </p:cNvPicPr>
          <p:nvPr userDrawn="1"/>
        </p:nvPicPr>
        <p:blipFill>
          <a:blip r:embed="rId2"/>
          <a:stretch>
            <a:fillRect/>
          </a:stretch>
        </p:blipFill>
        <p:spPr>
          <a:xfrm>
            <a:off x="361625" y="815735"/>
            <a:ext cx="10840428" cy="5708912"/>
          </a:xfrm>
          <a:prstGeom prst="rect">
            <a:avLst/>
          </a:prstGeom>
        </p:spPr>
      </p:pic>
    </p:spTree>
    <p:extLst>
      <p:ext uri="{BB962C8B-B14F-4D97-AF65-F5344CB8AC3E}">
        <p14:creationId xmlns:p14="http://schemas.microsoft.com/office/powerpoint/2010/main" val="4240535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fi-FI"/>
              <a:t>30.3.2021</a:t>
            </a:r>
          </a:p>
        </p:txBody>
      </p:sp>
      <p:sp>
        <p:nvSpPr>
          <p:cNvPr id="4" name="Alatunnisteen paikkamerkki 3"/>
          <p:cNvSpPr>
            <a:spLocks noGrp="1"/>
          </p:cNvSpPr>
          <p:nvPr>
            <p:ph type="ftr" sz="quarter" idx="11"/>
          </p:nvPr>
        </p:nvSpPr>
        <p:spPr/>
        <p:txBody>
          <a:bodyPr/>
          <a:lstStyle/>
          <a:p>
            <a:r>
              <a:rPr lang="fi-FI"/>
              <a:t>24683 Vapaaehtoistyön tekeminen Suomessa 2021</a:t>
            </a:r>
          </a:p>
        </p:txBody>
      </p:sp>
      <p:sp>
        <p:nvSpPr>
          <p:cNvPr id="5" name="Dian numeron paikkamerkki 4"/>
          <p:cNvSpPr>
            <a:spLocks noGrp="1"/>
          </p:cNvSpPr>
          <p:nvPr>
            <p:ph type="sldNum" sz="quarter" idx="12"/>
          </p:nvPr>
        </p:nvSpPr>
        <p:spPr/>
        <p:txBody>
          <a:bodyPr/>
          <a:lstStyle/>
          <a:p>
            <a:fld id="{45530FF3-944E-453D-AD86-280F662E2B3A}" type="slidenum">
              <a:rPr lang="fi-FI" smtClean="0"/>
              <a:t>‹#›</a:t>
            </a:fld>
            <a:endParaRPr lang="fi-FI"/>
          </a:p>
        </p:txBody>
      </p:sp>
      <p:sp>
        <p:nvSpPr>
          <p:cNvPr id="6" name="Sisällön paikkamerkki 3"/>
          <p:cNvSpPr>
            <a:spLocks noGrp="1"/>
          </p:cNvSpPr>
          <p:nvPr>
            <p:ph sz="half" idx="2" hasCustomPrompt="1"/>
          </p:nvPr>
        </p:nvSpPr>
        <p:spPr>
          <a:xfrm>
            <a:off x="653138" y="1337701"/>
            <a:ext cx="5365210" cy="4932469"/>
          </a:xfrm>
          <a:prstGeom prst="rect">
            <a:avLst/>
          </a:prstGeom>
        </p:spPr>
        <p:txBody>
          <a:bodyPr/>
          <a:lstStyle>
            <a:lvl1pPr>
              <a:defRPr sz="1600">
                <a:solidFill>
                  <a:schemeClr val="tx1">
                    <a:lumMod val="85000"/>
                    <a:lumOff val="15000"/>
                  </a:schemeClr>
                </a:solidFill>
                <a:latin typeface="+mj-lt"/>
              </a:defRPr>
            </a:lvl1pPr>
            <a:lvl2pPr>
              <a:defRPr sz="1400">
                <a:solidFill>
                  <a:schemeClr val="tx1">
                    <a:lumMod val="85000"/>
                    <a:lumOff val="15000"/>
                  </a:schemeClr>
                </a:solidFill>
                <a:latin typeface="+mj-lt"/>
              </a:defRPr>
            </a:lvl2pPr>
            <a:lvl3pPr>
              <a:defRPr sz="1400">
                <a:solidFill>
                  <a:schemeClr val="tx1">
                    <a:lumMod val="85000"/>
                    <a:lumOff val="15000"/>
                  </a:schemeClr>
                </a:solidFill>
                <a:latin typeface="+mj-lt"/>
              </a:defRPr>
            </a:lvl3pPr>
            <a:lvl4pPr>
              <a:defRPr sz="1400">
                <a:solidFill>
                  <a:schemeClr val="tx1">
                    <a:lumMod val="85000"/>
                    <a:lumOff val="15000"/>
                  </a:schemeClr>
                </a:solidFill>
                <a:latin typeface="+mj-lt"/>
              </a:defRPr>
            </a:lvl4pPr>
            <a:lvl5pPr>
              <a:defRPr sz="1400">
                <a:solidFill>
                  <a:schemeClr val="tx1">
                    <a:lumMod val="85000"/>
                    <a:lumOff val="15000"/>
                  </a:schemeClr>
                </a:solidFill>
                <a:latin typeface="+mj-lt"/>
              </a:defRPr>
            </a:lvl5pPr>
          </a:lstStyle>
          <a:p>
            <a:pPr lvl="0"/>
            <a:r>
              <a:rPr lang="fi-FI" dirty="0"/>
              <a:t>Ensimmäinen taso, </a:t>
            </a:r>
            <a:r>
              <a:rPr lang="fi-FI" dirty="0" err="1"/>
              <a:t>Calibri</a:t>
            </a:r>
            <a:r>
              <a:rPr lang="fi-FI" dirty="0"/>
              <a:t> </a:t>
            </a:r>
            <a:r>
              <a:rPr lang="fi-FI" dirty="0" err="1"/>
              <a:t>Light</a:t>
            </a:r>
            <a:endParaRPr lang="fi-FI" dirty="0"/>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Sisällön paikkamerkki 3"/>
          <p:cNvSpPr>
            <a:spLocks noGrp="1"/>
          </p:cNvSpPr>
          <p:nvPr>
            <p:ph sz="half" idx="14" hasCustomPrompt="1"/>
          </p:nvPr>
        </p:nvSpPr>
        <p:spPr>
          <a:xfrm>
            <a:off x="6307182" y="1337701"/>
            <a:ext cx="5365210" cy="4932469"/>
          </a:xfrm>
          <a:prstGeom prst="rect">
            <a:avLst/>
          </a:prstGeom>
        </p:spPr>
        <p:txBody>
          <a:bodyPr/>
          <a:lstStyle>
            <a:lvl1pPr>
              <a:defRPr sz="1600">
                <a:solidFill>
                  <a:schemeClr val="tx1">
                    <a:lumMod val="85000"/>
                    <a:lumOff val="15000"/>
                  </a:schemeClr>
                </a:solidFill>
                <a:latin typeface="+mj-lt"/>
              </a:defRPr>
            </a:lvl1pPr>
            <a:lvl2pPr>
              <a:defRPr sz="1400">
                <a:solidFill>
                  <a:schemeClr val="tx1">
                    <a:lumMod val="85000"/>
                    <a:lumOff val="15000"/>
                  </a:schemeClr>
                </a:solidFill>
                <a:latin typeface="+mj-lt"/>
              </a:defRPr>
            </a:lvl2pPr>
            <a:lvl3pPr>
              <a:defRPr sz="1400">
                <a:solidFill>
                  <a:schemeClr val="tx1">
                    <a:lumMod val="85000"/>
                    <a:lumOff val="15000"/>
                  </a:schemeClr>
                </a:solidFill>
                <a:latin typeface="+mj-lt"/>
              </a:defRPr>
            </a:lvl3pPr>
            <a:lvl4pPr>
              <a:defRPr sz="1400">
                <a:solidFill>
                  <a:schemeClr val="tx1">
                    <a:lumMod val="85000"/>
                    <a:lumOff val="15000"/>
                  </a:schemeClr>
                </a:solidFill>
                <a:latin typeface="+mj-lt"/>
              </a:defRPr>
            </a:lvl4pPr>
            <a:lvl5pPr>
              <a:defRPr sz="1400">
                <a:solidFill>
                  <a:schemeClr val="tx1">
                    <a:lumMod val="85000"/>
                    <a:lumOff val="15000"/>
                  </a:schemeClr>
                </a:solidFill>
                <a:latin typeface="+mj-lt"/>
              </a:defRPr>
            </a:lvl5pPr>
          </a:lstStyle>
          <a:p>
            <a:pPr lvl="0"/>
            <a:r>
              <a:rPr lang="fi-FI" dirty="0"/>
              <a:t>Ensimmäinen taso, </a:t>
            </a:r>
            <a:r>
              <a:rPr lang="fi-FI" dirty="0" err="1"/>
              <a:t>Calibri</a:t>
            </a:r>
            <a:r>
              <a:rPr lang="fi-FI" dirty="0"/>
              <a:t> </a:t>
            </a:r>
            <a:r>
              <a:rPr lang="fi-FI" dirty="0" err="1"/>
              <a:t>Light</a:t>
            </a:r>
            <a:endParaRPr lang="fi-FI" dirty="0"/>
          </a:p>
          <a:p>
            <a:pPr lvl="1"/>
            <a:r>
              <a:rPr lang="fi-FI" dirty="0"/>
              <a:t>toinen taso</a:t>
            </a:r>
          </a:p>
          <a:p>
            <a:pPr lvl="2"/>
            <a:r>
              <a:rPr lang="fi-FI" dirty="0"/>
              <a:t>kolmas taso</a:t>
            </a:r>
          </a:p>
          <a:p>
            <a:pPr lvl="3"/>
            <a:r>
              <a:rPr lang="fi-FI" dirty="0"/>
              <a:t>neljäs taso</a:t>
            </a:r>
          </a:p>
          <a:p>
            <a:pPr lvl="4"/>
            <a:r>
              <a:rPr lang="fi-FI" dirty="0"/>
              <a:t>viides taso</a:t>
            </a:r>
          </a:p>
        </p:txBody>
      </p:sp>
      <p:sp>
        <p:nvSpPr>
          <p:cNvPr id="8"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a:t>Dian otsikko, </a:t>
            </a:r>
            <a:r>
              <a:rPr lang="fi-FI" dirty="0" err="1"/>
              <a:t>Calibri</a:t>
            </a:r>
            <a:r>
              <a:rPr lang="fi-FI" dirty="0"/>
              <a:t> </a:t>
            </a:r>
            <a:r>
              <a:rPr lang="fi-FI" dirty="0" err="1"/>
              <a:t>Light</a:t>
            </a:r>
            <a:endParaRPr lang="fi-FI" dirty="0"/>
          </a:p>
        </p:txBody>
      </p:sp>
      <p:pic>
        <p:nvPicPr>
          <p:cNvPr id="9" name="Kuva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Tree>
    <p:extLst>
      <p:ext uri="{BB962C8B-B14F-4D97-AF65-F5344CB8AC3E}">
        <p14:creationId xmlns:p14="http://schemas.microsoft.com/office/powerpoint/2010/main" val="94393239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ABLE OF RELIABILITY LIMIT 1/2">
    <p:spTree>
      <p:nvGrpSpPr>
        <p:cNvPr id="1" name=""/>
        <p:cNvGrpSpPr/>
        <p:nvPr/>
      </p:nvGrpSpPr>
      <p:grpSpPr>
        <a:xfrm>
          <a:off x="0" y="0"/>
          <a:ext cx="0" cy="0"/>
          <a:chOff x="0" y="0"/>
          <a:chExt cx="0" cy="0"/>
        </a:xfrm>
      </p:grpSpPr>
      <p:sp>
        <p:nvSpPr>
          <p:cNvPr id="12" name="Tekstiruutu 11"/>
          <p:cNvSpPr txBox="1"/>
          <p:nvPr userDrawn="1"/>
        </p:nvSpPr>
        <p:spPr>
          <a:xfrm>
            <a:off x="229684" y="554798"/>
            <a:ext cx="11170334" cy="369332"/>
          </a:xfrm>
          <a:prstGeom prst="rect">
            <a:avLst/>
          </a:prstGeom>
          <a:noFill/>
        </p:spPr>
        <p:txBody>
          <a:bodyPr wrap="square" rtlCol="0">
            <a:spAutoFit/>
          </a:bodyPr>
          <a:lstStyle/>
          <a:p>
            <a:r>
              <a:rPr lang="en-GB" sz="1800" b="1" kern="1200" dirty="0">
                <a:solidFill>
                  <a:schemeClr val="tx1"/>
                </a:solidFill>
                <a:effectLst/>
                <a:latin typeface="+mn-lt"/>
                <a:ea typeface="+mn-ea"/>
                <a:cs typeface="+mn-cs"/>
              </a:rPr>
              <a:t>COMPARING RESULTS FROM TWO SEPARATE RESEARCHES</a:t>
            </a:r>
            <a:r>
              <a:rPr lang="fi-FI" sz="1800" b="0" kern="1200" baseline="0" dirty="0">
                <a:solidFill>
                  <a:schemeClr val="tx1"/>
                </a:solidFill>
                <a:effectLst/>
                <a:latin typeface="+mn-lt"/>
                <a:ea typeface="+mn-ea"/>
                <a:cs typeface="+mn-cs"/>
              </a:rPr>
              <a:t> </a:t>
            </a:r>
            <a:r>
              <a:rPr lang="en-GB" sz="1800" b="1" kern="1200" dirty="0">
                <a:solidFill>
                  <a:schemeClr val="tx1"/>
                </a:solidFill>
                <a:effectLst/>
                <a:latin typeface="+mn-lt"/>
                <a:ea typeface="+mn-ea"/>
                <a:cs typeface="+mn-cs"/>
              </a:rPr>
              <a:t>AT 95 %’S CONFIDENCE LEVEL</a:t>
            </a:r>
            <a:endParaRPr lang="fi-FI" sz="1800" kern="1200" dirty="0">
              <a:solidFill>
                <a:schemeClr val="tx1"/>
              </a:solidFill>
              <a:effectLst/>
              <a:latin typeface="+mn-lt"/>
              <a:ea typeface="+mn-ea"/>
              <a:cs typeface="+mn-cs"/>
            </a:endParaRPr>
          </a:p>
        </p:txBody>
      </p:sp>
      <p:sp>
        <p:nvSpPr>
          <p:cNvPr id="19" name="Tekstiruutu 18"/>
          <p:cNvSpPr txBox="1"/>
          <p:nvPr userDrawn="1"/>
        </p:nvSpPr>
        <p:spPr>
          <a:xfrm>
            <a:off x="3209521" y="3810956"/>
            <a:ext cx="8763648" cy="2492990"/>
          </a:xfrm>
          <a:prstGeom prst="rect">
            <a:avLst/>
          </a:prstGeom>
          <a:noFill/>
        </p:spPr>
        <p:txBody>
          <a:bodyPr wrap="square" rtlCol="0">
            <a:spAutoFit/>
          </a:bodyPr>
          <a:lstStyle/>
          <a:p>
            <a:r>
              <a:rPr lang="en-GB" sz="1200" kern="1200" dirty="0">
                <a:solidFill>
                  <a:schemeClr val="tx1"/>
                </a:solidFill>
                <a:effectLst/>
                <a:latin typeface="+mn-lt"/>
                <a:ea typeface="+mn-ea"/>
                <a:cs typeface="+mn-cs"/>
              </a:rPr>
              <a:t>With help of these tables it is possible to evaluate significance of percentages received in two different researches with different sample sizes.</a:t>
            </a:r>
            <a:endParaRPr lang="fi-FI"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fi-FI"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Choose the table where received p (percentage) is closest to your results/percentages.</a:t>
            </a:r>
            <a:endParaRPr lang="fi-FI"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fi-FI"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EXAMPLE</a:t>
            </a:r>
            <a:endParaRPr lang="fi-FI"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fi-FI"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had two separate researches; one with 250 respondents and another with 1000 respondents. Market share of the product was 37 % in the smaller research and 35 % in the one larger one.</a:t>
            </a:r>
            <a:endParaRPr lang="fi-FI"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fi-FI"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take table p = 40 or 60 % because the results are closest to it. Then we look the figure in the cell where sample sizes 1000 and 250 are crossing. In this case a significant difference would have been 6.8 percentage units. Difference between the two results was only 2 percentage units (37 % - 35 %) – it was not significant.</a:t>
            </a:r>
            <a:endParaRPr lang="fi-FI" sz="1200" kern="1200" dirty="0">
              <a:solidFill>
                <a:schemeClr val="tx1"/>
              </a:solidFill>
              <a:effectLst/>
              <a:latin typeface="+mn-lt"/>
              <a:ea typeface="+mn-ea"/>
              <a:cs typeface="+mn-cs"/>
            </a:endParaRPr>
          </a:p>
        </p:txBody>
      </p:sp>
      <p:pic>
        <p:nvPicPr>
          <p:cNvPr id="7" name="Kuva 6"/>
          <p:cNvPicPr>
            <a:picLocks noChangeAspect="1"/>
          </p:cNvPicPr>
          <p:nvPr userDrawn="1"/>
        </p:nvPicPr>
        <p:blipFill>
          <a:blip r:embed="rId2"/>
          <a:stretch>
            <a:fillRect/>
          </a:stretch>
        </p:blipFill>
        <p:spPr>
          <a:xfrm>
            <a:off x="221602" y="975747"/>
            <a:ext cx="2982727" cy="2532747"/>
          </a:xfrm>
          <a:prstGeom prst="rect">
            <a:avLst/>
          </a:prstGeom>
        </p:spPr>
      </p:pic>
      <p:pic>
        <p:nvPicPr>
          <p:cNvPr id="8" name="Kuva 7"/>
          <p:cNvPicPr>
            <a:picLocks noChangeAspect="1"/>
          </p:cNvPicPr>
          <p:nvPr userDrawn="1"/>
        </p:nvPicPr>
        <p:blipFill>
          <a:blip r:embed="rId3"/>
          <a:stretch>
            <a:fillRect/>
          </a:stretch>
        </p:blipFill>
        <p:spPr>
          <a:xfrm>
            <a:off x="3254451" y="1010326"/>
            <a:ext cx="2905587" cy="2487748"/>
          </a:xfrm>
          <a:prstGeom prst="rect">
            <a:avLst/>
          </a:prstGeom>
        </p:spPr>
      </p:pic>
      <p:pic>
        <p:nvPicPr>
          <p:cNvPr id="9" name="Kuva 8"/>
          <p:cNvPicPr>
            <a:picLocks noChangeAspect="1"/>
          </p:cNvPicPr>
          <p:nvPr userDrawn="1"/>
        </p:nvPicPr>
        <p:blipFill>
          <a:blip r:embed="rId4"/>
          <a:stretch>
            <a:fillRect/>
          </a:stretch>
        </p:blipFill>
        <p:spPr>
          <a:xfrm>
            <a:off x="6199741" y="1031166"/>
            <a:ext cx="2886303" cy="2500605"/>
          </a:xfrm>
          <a:prstGeom prst="rect">
            <a:avLst/>
          </a:prstGeom>
        </p:spPr>
      </p:pic>
      <p:pic>
        <p:nvPicPr>
          <p:cNvPr id="10" name="Kuva 9"/>
          <p:cNvPicPr>
            <a:picLocks noChangeAspect="1"/>
          </p:cNvPicPr>
          <p:nvPr userDrawn="1"/>
        </p:nvPicPr>
        <p:blipFill>
          <a:blip r:embed="rId5"/>
          <a:stretch>
            <a:fillRect/>
          </a:stretch>
        </p:blipFill>
        <p:spPr>
          <a:xfrm>
            <a:off x="9106883" y="1037593"/>
            <a:ext cx="2944157" cy="2474892"/>
          </a:xfrm>
          <a:prstGeom prst="rect">
            <a:avLst/>
          </a:prstGeom>
        </p:spPr>
      </p:pic>
      <p:pic>
        <p:nvPicPr>
          <p:cNvPr id="11" name="Kuva 10"/>
          <p:cNvPicPr>
            <a:picLocks noChangeAspect="1"/>
          </p:cNvPicPr>
          <p:nvPr userDrawn="1"/>
        </p:nvPicPr>
        <p:blipFill>
          <a:blip r:embed="rId6"/>
          <a:stretch>
            <a:fillRect/>
          </a:stretch>
        </p:blipFill>
        <p:spPr>
          <a:xfrm>
            <a:off x="285670" y="3667858"/>
            <a:ext cx="2854161" cy="2513461"/>
          </a:xfrm>
          <a:prstGeom prst="rect">
            <a:avLst/>
          </a:prstGeom>
        </p:spPr>
      </p:pic>
    </p:spTree>
    <p:extLst>
      <p:ext uri="{BB962C8B-B14F-4D97-AF65-F5344CB8AC3E}">
        <p14:creationId xmlns:p14="http://schemas.microsoft.com/office/powerpoint/2010/main" val="25898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äliotsikko, vaatii taustakuvan">
    <p:spTree>
      <p:nvGrpSpPr>
        <p:cNvPr id="1" name=""/>
        <p:cNvGrpSpPr/>
        <p:nvPr/>
      </p:nvGrpSpPr>
      <p:grpSpPr>
        <a:xfrm>
          <a:off x="0" y="0"/>
          <a:ext cx="0" cy="0"/>
          <a:chOff x="0" y="0"/>
          <a:chExt cx="0" cy="0"/>
        </a:xfrm>
      </p:grpSpPr>
      <p:sp>
        <p:nvSpPr>
          <p:cNvPr id="8" name="Suorakulmio 7"/>
          <p:cNvSpPr/>
          <p:nvPr userDrawn="1"/>
        </p:nvSpPr>
        <p:spPr>
          <a:xfrm>
            <a:off x="0" y="0"/>
            <a:ext cx="12192000" cy="6858000"/>
          </a:xfrm>
          <a:prstGeom prst="rect">
            <a:avLst/>
          </a:prstGeom>
          <a:solidFill>
            <a:schemeClr val="tx1">
              <a:lumMod val="85000"/>
              <a:lumOff val="1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Päivämäärän paikkamerkki 3"/>
          <p:cNvSpPr>
            <a:spLocks noGrp="1"/>
          </p:cNvSpPr>
          <p:nvPr>
            <p:ph type="dt" sz="half" idx="10"/>
          </p:nvPr>
        </p:nvSpPr>
        <p:spPr/>
        <p:txBody>
          <a:bodyPr/>
          <a:lstStyle/>
          <a:p>
            <a:r>
              <a:rPr lang="fi-FI"/>
              <a:t>30.3.2021</a:t>
            </a:r>
          </a:p>
        </p:txBody>
      </p:sp>
      <p:sp>
        <p:nvSpPr>
          <p:cNvPr id="5" name="Alatunnisteen paikkamerkki 4"/>
          <p:cNvSpPr>
            <a:spLocks noGrp="1"/>
          </p:cNvSpPr>
          <p:nvPr>
            <p:ph type="ftr" sz="quarter" idx="11"/>
          </p:nvPr>
        </p:nvSpPr>
        <p:spPr/>
        <p:txBody>
          <a:bodyPr/>
          <a:lstStyle/>
          <a:p>
            <a:r>
              <a:rPr lang="fi-FI"/>
              <a:t>24683 Vapaaehtoistyön tekeminen Suomessa 2021</a:t>
            </a:r>
          </a:p>
        </p:txBody>
      </p:sp>
      <p:sp>
        <p:nvSpPr>
          <p:cNvPr id="6" name="Dian numeron paikkamerkki 5"/>
          <p:cNvSpPr>
            <a:spLocks noGrp="1"/>
          </p:cNvSpPr>
          <p:nvPr>
            <p:ph type="sldNum" sz="quarter" idx="12"/>
          </p:nvPr>
        </p:nvSpPr>
        <p:spPr/>
        <p:txBody>
          <a:bodyPr/>
          <a:lstStyle/>
          <a:p>
            <a:fld id="{45530FF3-944E-453D-AD86-280F662E2B3A}" type="slidenum">
              <a:rPr lang="fi-FI" smtClean="0"/>
              <a:t>‹#›</a:t>
            </a:fld>
            <a:endParaRPr lang="fi-FI"/>
          </a:p>
        </p:txBody>
      </p:sp>
      <p:pic>
        <p:nvPicPr>
          <p:cNvPr id="7" name="Kuva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9" name="Otsikko 1"/>
          <p:cNvSpPr>
            <a:spLocks noGrp="1"/>
          </p:cNvSpPr>
          <p:nvPr>
            <p:ph type="ctrTitle" hasCustomPrompt="1"/>
          </p:nvPr>
        </p:nvSpPr>
        <p:spPr>
          <a:xfrm>
            <a:off x="1875064" y="2533073"/>
            <a:ext cx="8441873" cy="1791855"/>
          </a:xfrm>
        </p:spPr>
        <p:txBody>
          <a:bodyPr anchor="ctr">
            <a:normAutofit/>
          </a:bodyPr>
          <a:lstStyle>
            <a:lvl1pPr algn="ctr">
              <a:defRPr sz="6000" i="0" baseline="0">
                <a:solidFill>
                  <a:schemeClr val="bg1"/>
                </a:solidFill>
              </a:defRPr>
            </a:lvl1pPr>
          </a:lstStyle>
          <a:p>
            <a:r>
              <a:rPr lang="fi-FI" dirty="0"/>
              <a:t>Väliotsikko</a:t>
            </a:r>
          </a:p>
        </p:txBody>
      </p:sp>
    </p:spTree>
    <p:extLst>
      <p:ext uri="{BB962C8B-B14F-4D97-AF65-F5344CB8AC3E}">
        <p14:creationId xmlns:p14="http://schemas.microsoft.com/office/powerpoint/2010/main" val="1065381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äliotsikko vaalea">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r>
              <a:rPr lang="fi-FI"/>
              <a:t>30.3.2021</a:t>
            </a:r>
          </a:p>
        </p:txBody>
      </p:sp>
      <p:sp>
        <p:nvSpPr>
          <p:cNvPr id="5" name="Alatunnisteen paikkamerkki 4"/>
          <p:cNvSpPr>
            <a:spLocks noGrp="1"/>
          </p:cNvSpPr>
          <p:nvPr>
            <p:ph type="ftr" sz="quarter" idx="11"/>
          </p:nvPr>
        </p:nvSpPr>
        <p:spPr/>
        <p:txBody>
          <a:bodyPr/>
          <a:lstStyle/>
          <a:p>
            <a:r>
              <a:rPr lang="fi-FI"/>
              <a:t>24683 Vapaaehtoistyön tekeminen Suomessa 2021</a:t>
            </a:r>
          </a:p>
        </p:txBody>
      </p:sp>
      <p:sp>
        <p:nvSpPr>
          <p:cNvPr id="6" name="Dian numeron paikkamerkki 5"/>
          <p:cNvSpPr>
            <a:spLocks noGrp="1"/>
          </p:cNvSpPr>
          <p:nvPr>
            <p:ph type="sldNum" sz="quarter" idx="12"/>
          </p:nvPr>
        </p:nvSpPr>
        <p:spPr/>
        <p:txBody>
          <a:bodyPr/>
          <a:lstStyle/>
          <a:p>
            <a:fld id="{45530FF3-944E-453D-AD86-280F662E2B3A}" type="slidenum">
              <a:rPr lang="fi-FI" smtClean="0"/>
              <a:t>‹#›</a:t>
            </a:fld>
            <a:endParaRPr lang="fi-FI"/>
          </a:p>
        </p:txBody>
      </p:sp>
      <p:pic>
        <p:nvPicPr>
          <p:cNvPr id="7" name="Kuva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8" name="Otsikko 1"/>
          <p:cNvSpPr>
            <a:spLocks noGrp="1"/>
          </p:cNvSpPr>
          <p:nvPr>
            <p:ph type="ctrTitle" hasCustomPrompt="1"/>
          </p:nvPr>
        </p:nvSpPr>
        <p:spPr>
          <a:xfrm>
            <a:off x="2676939" y="2706778"/>
            <a:ext cx="6838122" cy="1444445"/>
          </a:xfrm>
          <a:solidFill>
            <a:schemeClr val="tx1">
              <a:lumMod val="85000"/>
              <a:lumOff val="15000"/>
              <a:alpha val="90000"/>
            </a:schemeClr>
          </a:solidFill>
        </p:spPr>
        <p:txBody>
          <a:bodyPr anchor="ctr">
            <a:normAutofit/>
          </a:bodyPr>
          <a:lstStyle>
            <a:lvl1pPr algn="ctr">
              <a:defRPr sz="6000" i="0" baseline="0">
                <a:solidFill>
                  <a:schemeClr val="bg1"/>
                </a:solidFill>
              </a:defRPr>
            </a:lvl1pPr>
          </a:lstStyle>
          <a:p>
            <a:r>
              <a:rPr lang="fi-FI" dirty="0"/>
              <a:t>Väliotsikko</a:t>
            </a:r>
          </a:p>
        </p:txBody>
      </p:sp>
    </p:spTree>
    <p:extLst>
      <p:ext uri="{BB962C8B-B14F-4D97-AF65-F5344CB8AC3E}">
        <p14:creationId xmlns:p14="http://schemas.microsoft.com/office/powerpoint/2010/main" val="4006768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image" Target="../media/image1.png"/><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29" Type="http://schemas.openxmlformats.org/officeDocument/2006/relationships/slideLayout" Target="../slideLayouts/slideLayout70.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slideLayout" Target="../slideLayouts/slideLayout69.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31" Type="http://schemas.openxmlformats.org/officeDocument/2006/relationships/image" Target="../media/image1.png"/><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slideLayout" Target="../slideLayouts/slideLayout68.xml"/><Relationship Id="rId30"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2"/>
          </p:nvPr>
        </p:nvSpPr>
        <p:spPr>
          <a:xfrm>
            <a:off x="604156" y="6547757"/>
            <a:ext cx="1134835" cy="271686"/>
          </a:xfrm>
          <a:prstGeom prst="rect">
            <a:avLst/>
          </a:prstGeom>
        </p:spPr>
        <p:txBody>
          <a:bodyPr vert="horz" lIns="91440" tIns="45720" rIns="91440" bIns="45720" rtlCol="0" anchor="b"/>
          <a:lstStyle>
            <a:lvl1pPr algn="ctr">
              <a:defRPr sz="1050">
                <a:solidFill>
                  <a:schemeClr val="tx1">
                    <a:tint val="75000"/>
                  </a:schemeClr>
                </a:solidFill>
              </a:defRPr>
            </a:lvl1pPr>
          </a:lstStyle>
          <a:p>
            <a:r>
              <a:rPr lang="fi-FI"/>
              <a:t>30.3.2021</a:t>
            </a:r>
            <a:endParaRPr lang="fi-FI" dirty="0"/>
          </a:p>
        </p:txBody>
      </p:sp>
      <p:sp>
        <p:nvSpPr>
          <p:cNvPr id="5" name="Alatunnisteen paikkamerkki 4"/>
          <p:cNvSpPr>
            <a:spLocks noGrp="1"/>
          </p:cNvSpPr>
          <p:nvPr>
            <p:ph type="ftr" sz="quarter" idx="3"/>
          </p:nvPr>
        </p:nvSpPr>
        <p:spPr>
          <a:xfrm>
            <a:off x="1778081" y="6547756"/>
            <a:ext cx="5415062" cy="271686"/>
          </a:xfrm>
          <a:prstGeom prst="rect">
            <a:avLst/>
          </a:prstGeom>
        </p:spPr>
        <p:txBody>
          <a:bodyPr vert="horz" lIns="91440" tIns="45720" rIns="91440" bIns="45720" rtlCol="0" anchor="b"/>
          <a:lstStyle>
            <a:lvl1pPr algn="l">
              <a:defRPr sz="1050">
                <a:solidFill>
                  <a:schemeClr val="tx1">
                    <a:tint val="75000"/>
                  </a:schemeClr>
                </a:solidFill>
              </a:defRPr>
            </a:lvl1pPr>
          </a:lstStyle>
          <a:p>
            <a:r>
              <a:rPr lang="fi-FI"/>
              <a:t>24683 Vapaaehtoistyön tekeminen Suomessa 2021</a:t>
            </a:r>
            <a:endParaRPr lang="fi-FI" dirty="0"/>
          </a:p>
        </p:txBody>
      </p:sp>
      <p:sp>
        <p:nvSpPr>
          <p:cNvPr id="6" name="Dian numeron paikkamerkki 5"/>
          <p:cNvSpPr>
            <a:spLocks noGrp="1"/>
          </p:cNvSpPr>
          <p:nvPr>
            <p:ph type="sldNum" sz="quarter" idx="4"/>
          </p:nvPr>
        </p:nvSpPr>
        <p:spPr>
          <a:xfrm>
            <a:off x="24494" y="6547757"/>
            <a:ext cx="537801" cy="271686"/>
          </a:xfrm>
          <a:prstGeom prst="rect">
            <a:avLst/>
          </a:prstGeom>
        </p:spPr>
        <p:txBody>
          <a:bodyPr vert="horz" lIns="91440" tIns="45720" rIns="91440" bIns="45720" rtlCol="0" anchor="b"/>
          <a:lstStyle>
            <a:lvl1pPr algn="r">
              <a:defRPr sz="1050">
                <a:solidFill>
                  <a:schemeClr val="tx1">
                    <a:tint val="75000"/>
                  </a:schemeClr>
                </a:solidFill>
              </a:defRPr>
            </a:lvl1pPr>
          </a:lstStyle>
          <a:p>
            <a:fld id="{45530FF3-944E-453D-AD86-280F662E2B3A}" type="slidenum">
              <a:rPr lang="fi-FI" smtClean="0"/>
              <a:pPr/>
              <a:t>‹#›</a:t>
            </a:fld>
            <a:endParaRPr lang="fi-FI"/>
          </a:p>
        </p:txBody>
      </p:sp>
    </p:spTree>
    <p:extLst>
      <p:ext uri="{BB962C8B-B14F-4D97-AF65-F5344CB8AC3E}">
        <p14:creationId xmlns:p14="http://schemas.microsoft.com/office/powerpoint/2010/main" val="4046764722"/>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51" r:id="rId3"/>
    <p:sldLayoutId id="2147483650" r:id="rId4"/>
    <p:sldLayoutId id="2147483652" r:id="rId5"/>
    <p:sldLayoutId id="2147483653" r:id="rId6"/>
    <p:sldLayoutId id="2147483654" r:id="rId7"/>
    <p:sldLayoutId id="2147483662" r:id="rId8"/>
    <p:sldLayoutId id="2147483663" r:id="rId9"/>
    <p:sldLayoutId id="2147483655" r:id="rId10"/>
    <p:sldLayoutId id="2147483661" r:id="rId11"/>
  </p:sldLayoutIdLst>
  <p:hf hdr="0"/>
  <p:txStyles>
    <p:titleStyle>
      <a:lvl1pPr algn="l" defTabSz="914400" rtl="0" eaLnBrk="1" latinLnBrk="0" hangingPunct="1">
        <a:lnSpc>
          <a:spcPct val="90000"/>
        </a:lnSpc>
        <a:spcBef>
          <a:spcPct val="0"/>
        </a:spcBef>
        <a:buNone/>
        <a:defRPr sz="4400" kern="120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E60F28"/>
        </a:buClr>
        <a:buFont typeface="Wingdings" panose="05000000000000000000" pitchFamily="2" charset="2"/>
        <a:buChar char="§"/>
        <a:defRPr sz="2800" kern="1200">
          <a:solidFill>
            <a:schemeClr val="tx1">
              <a:lumMod val="85000"/>
              <a:lumOff val="15000"/>
            </a:schemeClr>
          </a:solidFill>
          <a:latin typeface="+mj-lt"/>
          <a:ea typeface="+mn-ea"/>
          <a:cs typeface="+mn-cs"/>
        </a:defRPr>
      </a:lvl1pPr>
      <a:lvl2pPr marL="685800" indent="-228600" algn="l" defTabSz="914400" rtl="0" eaLnBrk="1" latinLnBrk="0" hangingPunct="1">
        <a:lnSpc>
          <a:spcPct val="90000"/>
        </a:lnSpc>
        <a:spcBef>
          <a:spcPts val="500"/>
        </a:spcBef>
        <a:buClr>
          <a:srgbClr val="E60F28"/>
        </a:buClr>
        <a:buFont typeface="Wingdings" panose="05000000000000000000" pitchFamily="2" charset="2"/>
        <a:buChar char="§"/>
        <a:defRPr sz="2400" kern="1200">
          <a:solidFill>
            <a:schemeClr val="tx1">
              <a:lumMod val="85000"/>
              <a:lumOff val="15000"/>
            </a:schemeClr>
          </a:solidFill>
          <a:latin typeface="+mj-lt"/>
          <a:ea typeface="+mn-ea"/>
          <a:cs typeface="+mn-cs"/>
        </a:defRPr>
      </a:lvl2pPr>
      <a:lvl3pPr marL="1143000" indent="-228600" algn="l" defTabSz="914400" rtl="0" eaLnBrk="1" latinLnBrk="0" hangingPunct="1">
        <a:lnSpc>
          <a:spcPct val="90000"/>
        </a:lnSpc>
        <a:spcBef>
          <a:spcPts val="500"/>
        </a:spcBef>
        <a:buClr>
          <a:srgbClr val="E60F28"/>
        </a:buClr>
        <a:buFont typeface="Wingdings" panose="05000000000000000000" pitchFamily="2" charset="2"/>
        <a:buChar char="§"/>
        <a:defRPr sz="2000" kern="1200">
          <a:solidFill>
            <a:schemeClr val="tx1">
              <a:lumMod val="85000"/>
              <a:lumOff val="15000"/>
            </a:schemeClr>
          </a:solidFill>
          <a:latin typeface="+mj-lt"/>
          <a:ea typeface="+mn-ea"/>
          <a:cs typeface="+mn-cs"/>
        </a:defRPr>
      </a:lvl3pPr>
      <a:lvl4pPr marL="1600200" indent="-228600" algn="l" defTabSz="914400" rtl="0" eaLnBrk="1" latinLnBrk="0" hangingPunct="1">
        <a:lnSpc>
          <a:spcPct val="90000"/>
        </a:lnSpc>
        <a:spcBef>
          <a:spcPts val="500"/>
        </a:spcBef>
        <a:buClr>
          <a:srgbClr val="E60F28"/>
        </a:buClr>
        <a:buFont typeface="Wingdings" panose="05000000000000000000" pitchFamily="2" charset="2"/>
        <a:buChar char="§"/>
        <a:defRPr sz="1800" kern="1200">
          <a:solidFill>
            <a:schemeClr val="tx1">
              <a:lumMod val="85000"/>
              <a:lumOff val="15000"/>
            </a:schemeClr>
          </a:solidFill>
          <a:latin typeface="+mj-lt"/>
          <a:ea typeface="+mn-ea"/>
          <a:cs typeface="+mn-cs"/>
        </a:defRPr>
      </a:lvl4pPr>
      <a:lvl5pPr marL="2057400" indent="-228600" algn="l" defTabSz="914400" rtl="0" eaLnBrk="1" latinLnBrk="0" hangingPunct="1">
        <a:lnSpc>
          <a:spcPct val="90000"/>
        </a:lnSpc>
        <a:spcBef>
          <a:spcPts val="500"/>
        </a:spcBef>
        <a:buClr>
          <a:srgbClr val="E60F28"/>
        </a:buClr>
        <a:buFont typeface="Wingdings" panose="05000000000000000000" pitchFamily="2" charset="2"/>
        <a:buChar char="§"/>
        <a:defRPr sz="1800" kern="1200">
          <a:solidFill>
            <a:schemeClr val="tx1">
              <a:lumMod val="85000"/>
              <a:lumOff val="1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Päivämäärän paikkamerkki 3"/>
          <p:cNvSpPr>
            <a:spLocks noGrp="1"/>
          </p:cNvSpPr>
          <p:nvPr>
            <p:ph type="dt" sz="half" idx="2"/>
          </p:nvPr>
        </p:nvSpPr>
        <p:spPr>
          <a:xfrm>
            <a:off x="838200" y="6475222"/>
            <a:ext cx="921589"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fld id="{EB59C1E0-A02F-4CF8-83C9-C72E2DBE5E4C}" type="datetime1">
              <a:rPr lang="fi-FI" smtClean="0"/>
              <a:t>26.5.2021</a:t>
            </a:fld>
            <a:endParaRPr lang="fi-FI" dirty="0"/>
          </a:p>
        </p:txBody>
      </p:sp>
      <p:sp>
        <p:nvSpPr>
          <p:cNvPr id="5" name="Alatunnisteen paikkamerkki 4"/>
          <p:cNvSpPr>
            <a:spLocks noGrp="1"/>
          </p:cNvSpPr>
          <p:nvPr>
            <p:ph type="ftr" sz="quarter" idx="3"/>
          </p:nvPr>
        </p:nvSpPr>
        <p:spPr>
          <a:xfrm>
            <a:off x="1988389" y="6475221"/>
            <a:ext cx="4170871"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r>
              <a:rPr lang="fi-FI"/>
              <a:t>18260 Suomen Kennelliiton jäsentutkimus / pk &amp; jra</a:t>
            </a:r>
            <a:endParaRPr lang="fi-FI" dirty="0"/>
          </a:p>
        </p:txBody>
      </p:sp>
      <p:sp>
        <p:nvSpPr>
          <p:cNvPr id="6" name="Dian numeron paikkamerkki 5"/>
          <p:cNvSpPr>
            <a:spLocks noGrp="1"/>
          </p:cNvSpPr>
          <p:nvPr>
            <p:ph type="sldNum" sz="quarter" idx="4"/>
          </p:nvPr>
        </p:nvSpPr>
        <p:spPr>
          <a:xfrm>
            <a:off x="211183" y="6475221"/>
            <a:ext cx="398417"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fld id="{B6DB0E4E-F5D7-41BD-96AC-FA55D8C3805E}" type="slidenum">
              <a:rPr lang="fi-FI" smtClean="0"/>
              <a:pPr/>
              <a:t>‹#›</a:t>
            </a:fld>
            <a:endParaRPr lang="fi-FI" dirty="0"/>
          </a:p>
        </p:txBody>
      </p:sp>
      <p:pic>
        <p:nvPicPr>
          <p:cNvPr id="7" name="Kuva 6"/>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Tree>
    <p:extLst>
      <p:ext uri="{BB962C8B-B14F-4D97-AF65-F5344CB8AC3E}">
        <p14:creationId xmlns:p14="http://schemas.microsoft.com/office/powerpoint/2010/main" val="186846703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 id="2147483692" r:id="rId27"/>
    <p:sldLayoutId id="2147483693" r:id="rId28"/>
    <p:sldLayoutId id="2147483694" r:id="rId29"/>
    <p:sldLayoutId id="2147483695" r:id="rId30"/>
  </p:sldLayoutIdLst>
  <p:hf hdr="0"/>
  <p:txStyles>
    <p:titleStyle>
      <a:lvl1pPr algn="l" defTabSz="914400" rtl="0" eaLnBrk="1" latinLnBrk="0" hangingPunct="1">
        <a:lnSpc>
          <a:spcPct val="90000"/>
        </a:lnSpc>
        <a:spcBef>
          <a:spcPct val="0"/>
        </a:spcBef>
        <a:buNone/>
        <a:defRPr sz="5400" kern="1200" baseline="0">
          <a:solidFill>
            <a:schemeClr val="bg1"/>
          </a:solidFill>
          <a:latin typeface="Source Sans Pro Black" panose="020B0803030403020204" pitchFamily="34" charset="0"/>
          <a:ea typeface="+mj-ea"/>
          <a:cs typeface="+mj-cs"/>
        </a:defRPr>
      </a:lvl1pPr>
    </p:titleStyle>
    <p:bodyStyle>
      <a:lvl1pPr marL="266700" indent="-266700" algn="l" defTabSz="914400" rtl="0" eaLnBrk="1" latinLnBrk="0" hangingPunct="1">
        <a:lnSpc>
          <a:spcPct val="90000"/>
        </a:lnSpc>
        <a:spcBef>
          <a:spcPts val="1000"/>
        </a:spcBef>
        <a:buClr>
          <a:srgbClr val="E60F28"/>
        </a:buClr>
        <a:buFont typeface="Wingdings" panose="05000000000000000000" pitchFamily="2" charset="2"/>
        <a:buChar char="§"/>
        <a:defRPr sz="2800" kern="1200">
          <a:solidFill>
            <a:schemeClr val="bg1"/>
          </a:solidFill>
          <a:latin typeface="Source Sans Pro Light" panose="020B0403030403020204" pitchFamily="34" charset="0"/>
          <a:ea typeface="+mn-ea"/>
          <a:cs typeface="+mn-cs"/>
        </a:defRPr>
      </a:lvl1pPr>
      <a:lvl2pPr marL="719138" indent="-261938" algn="l" defTabSz="914400" rtl="0" eaLnBrk="1" latinLnBrk="0" hangingPunct="1">
        <a:lnSpc>
          <a:spcPct val="90000"/>
        </a:lnSpc>
        <a:spcBef>
          <a:spcPts val="500"/>
        </a:spcBef>
        <a:buClr>
          <a:srgbClr val="E60F28"/>
        </a:buClr>
        <a:buFont typeface="Wingdings" panose="05000000000000000000" pitchFamily="2" charset="2"/>
        <a:buChar char="§"/>
        <a:defRPr sz="2400" kern="1200">
          <a:solidFill>
            <a:schemeClr val="bg1"/>
          </a:solidFill>
          <a:latin typeface="Source Sans Pro Light" panose="020B0403030403020204" pitchFamily="34" charset="0"/>
          <a:ea typeface="+mn-ea"/>
          <a:cs typeface="+mn-cs"/>
        </a:defRPr>
      </a:lvl2pPr>
      <a:lvl3pPr marL="1163638" indent="-249238" algn="l" defTabSz="914400" rtl="0" eaLnBrk="1" latinLnBrk="0" hangingPunct="1">
        <a:lnSpc>
          <a:spcPct val="90000"/>
        </a:lnSpc>
        <a:spcBef>
          <a:spcPts val="500"/>
        </a:spcBef>
        <a:buClr>
          <a:srgbClr val="E60F28"/>
        </a:buClr>
        <a:buFont typeface="Wingdings" panose="05000000000000000000" pitchFamily="2" charset="2"/>
        <a:buChar char="§"/>
        <a:defRPr sz="2000" kern="1200">
          <a:solidFill>
            <a:schemeClr val="bg1"/>
          </a:solidFill>
          <a:latin typeface="Source Sans Pro Light" panose="020B0403030403020204" pitchFamily="34" charset="0"/>
          <a:ea typeface="+mn-ea"/>
          <a:cs typeface="+mn-cs"/>
        </a:defRPr>
      </a:lvl3pPr>
      <a:lvl4pPr marL="1616075" indent="-244475" algn="l" defTabSz="914400" rtl="0" eaLnBrk="1" latinLnBrk="0" hangingPunct="1">
        <a:lnSpc>
          <a:spcPct val="90000"/>
        </a:lnSpc>
        <a:spcBef>
          <a:spcPts val="500"/>
        </a:spcBef>
        <a:buClr>
          <a:srgbClr val="E60F28"/>
        </a:buClr>
        <a:buFont typeface="Wingdings" panose="05000000000000000000" pitchFamily="2" charset="2"/>
        <a:buChar char="§"/>
        <a:defRPr sz="1800" kern="1200">
          <a:solidFill>
            <a:schemeClr val="bg1"/>
          </a:solidFill>
          <a:latin typeface="Source Sans Pro Light" panose="020B0403030403020204" pitchFamily="34" charset="0"/>
          <a:ea typeface="+mn-ea"/>
          <a:cs typeface="+mn-cs"/>
        </a:defRPr>
      </a:lvl4pPr>
      <a:lvl5pPr marL="2058988" indent="-230188" algn="l" defTabSz="914400" rtl="0" eaLnBrk="1" latinLnBrk="0" hangingPunct="1">
        <a:lnSpc>
          <a:spcPct val="90000"/>
        </a:lnSpc>
        <a:spcBef>
          <a:spcPts val="500"/>
        </a:spcBef>
        <a:buClr>
          <a:srgbClr val="E60F28"/>
        </a:buClr>
        <a:buFont typeface="Wingdings" panose="05000000000000000000" pitchFamily="2" charset="2"/>
        <a:buChar char="§"/>
        <a:defRPr sz="1800" kern="1200">
          <a:solidFill>
            <a:schemeClr val="bg1"/>
          </a:solidFill>
          <a:latin typeface="Source Sans Pro Light" panose="020B04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Päivämäärän paikkamerkki 3"/>
          <p:cNvSpPr>
            <a:spLocks noGrp="1"/>
          </p:cNvSpPr>
          <p:nvPr>
            <p:ph type="dt" sz="half" idx="2"/>
          </p:nvPr>
        </p:nvSpPr>
        <p:spPr>
          <a:xfrm>
            <a:off x="838200" y="6475222"/>
            <a:ext cx="921589"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fld id="{0F3E078B-934A-4608-AC5B-C673164C0130}" type="datetime1">
              <a:rPr lang="fi-FI" smtClean="0"/>
              <a:t>26.5.2021</a:t>
            </a:fld>
            <a:endParaRPr lang="fi-FI" dirty="0"/>
          </a:p>
        </p:txBody>
      </p:sp>
      <p:sp>
        <p:nvSpPr>
          <p:cNvPr id="5" name="Alatunnisteen paikkamerkki 4"/>
          <p:cNvSpPr>
            <a:spLocks noGrp="1"/>
          </p:cNvSpPr>
          <p:nvPr>
            <p:ph type="ftr" sz="quarter" idx="3"/>
          </p:nvPr>
        </p:nvSpPr>
        <p:spPr>
          <a:xfrm>
            <a:off x="1988389" y="6475221"/>
            <a:ext cx="4170871"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r>
              <a:rPr lang="fi-FI"/>
              <a:t>HKT Kävijätutkimus 2017, T-17387</a:t>
            </a:r>
            <a:endParaRPr lang="fi-FI" dirty="0"/>
          </a:p>
        </p:txBody>
      </p:sp>
      <p:sp>
        <p:nvSpPr>
          <p:cNvPr id="6" name="Dian numeron paikkamerkki 5"/>
          <p:cNvSpPr>
            <a:spLocks noGrp="1"/>
          </p:cNvSpPr>
          <p:nvPr>
            <p:ph type="sldNum" sz="quarter" idx="4"/>
          </p:nvPr>
        </p:nvSpPr>
        <p:spPr>
          <a:xfrm>
            <a:off x="211183" y="6475221"/>
            <a:ext cx="398417"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fld id="{B6DB0E4E-F5D7-41BD-96AC-FA55D8C3805E}" type="slidenum">
              <a:rPr lang="fi-FI" smtClean="0"/>
              <a:pPr/>
              <a:t>‹#›</a:t>
            </a:fld>
            <a:endParaRPr lang="fi-FI" dirty="0"/>
          </a:p>
        </p:txBody>
      </p:sp>
      <p:pic>
        <p:nvPicPr>
          <p:cNvPr id="7" name="Kuva 6"/>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Tree>
    <p:extLst>
      <p:ext uri="{BB962C8B-B14F-4D97-AF65-F5344CB8AC3E}">
        <p14:creationId xmlns:p14="http://schemas.microsoft.com/office/powerpoint/2010/main" val="365461608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18" r:id="rId22"/>
    <p:sldLayoutId id="2147483719" r:id="rId23"/>
    <p:sldLayoutId id="2147483720" r:id="rId24"/>
    <p:sldLayoutId id="2147483721" r:id="rId25"/>
    <p:sldLayoutId id="2147483722" r:id="rId26"/>
    <p:sldLayoutId id="2147483723" r:id="rId27"/>
    <p:sldLayoutId id="2147483724" r:id="rId28"/>
    <p:sldLayoutId id="2147483725" r:id="rId29"/>
  </p:sldLayoutIdLst>
  <p:hf hdr="0" ftr="0" dt="0"/>
  <p:txStyles>
    <p:titleStyle>
      <a:lvl1pPr algn="l" defTabSz="914400" rtl="0" eaLnBrk="1" latinLnBrk="0" hangingPunct="1">
        <a:lnSpc>
          <a:spcPct val="90000"/>
        </a:lnSpc>
        <a:spcBef>
          <a:spcPct val="0"/>
        </a:spcBef>
        <a:buNone/>
        <a:defRPr sz="5400" kern="1200" baseline="0">
          <a:solidFill>
            <a:schemeClr val="bg1"/>
          </a:solidFill>
          <a:latin typeface="Source Sans Pro Black" panose="020B0803030403020204" pitchFamily="34" charset="0"/>
          <a:ea typeface="+mj-ea"/>
          <a:cs typeface="+mj-cs"/>
        </a:defRPr>
      </a:lvl1pPr>
    </p:titleStyle>
    <p:bodyStyle>
      <a:lvl1pPr marL="266700" indent="-266700" algn="l" defTabSz="914400" rtl="0" eaLnBrk="1" latinLnBrk="0" hangingPunct="1">
        <a:lnSpc>
          <a:spcPct val="90000"/>
        </a:lnSpc>
        <a:spcBef>
          <a:spcPts val="1000"/>
        </a:spcBef>
        <a:buClr>
          <a:srgbClr val="E60F28"/>
        </a:buClr>
        <a:buFont typeface="Wingdings" panose="05000000000000000000" pitchFamily="2" charset="2"/>
        <a:buChar char="§"/>
        <a:defRPr sz="2800" kern="1200">
          <a:solidFill>
            <a:schemeClr val="bg1"/>
          </a:solidFill>
          <a:latin typeface="Source Sans Pro Light" panose="020B0403030403020204" pitchFamily="34" charset="0"/>
          <a:ea typeface="+mn-ea"/>
          <a:cs typeface="+mn-cs"/>
        </a:defRPr>
      </a:lvl1pPr>
      <a:lvl2pPr marL="719138" indent="-261938" algn="l" defTabSz="914400" rtl="0" eaLnBrk="1" latinLnBrk="0" hangingPunct="1">
        <a:lnSpc>
          <a:spcPct val="90000"/>
        </a:lnSpc>
        <a:spcBef>
          <a:spcPts val="500"/>
        </a:spcBef>
        <a:buClr>
          <a:srgbClr val="E60F28"/>
        </a:buClr>
        <a:buFont typeface="Wingdings" panose="05000000000000000000" pitchFamily="2" charset="2"/>
        <a:buChar char="§"/>
        <a:defRPr sz="2400" kern="1200">
          <a:solidFill>
            <a:schemeClr val="bg1"/>
          </a:solidFill>
          <a:latin typeface="Source Sans Pro Light" panose="020B0403030403020204" pitchFamily="34" charset="0"/>
          <a:ea typeface="+mn-ea"/>
          <a:cs typeface="+mn-cs"/>
        </a:defRPr>
      </a:lvl2pPr>
      <a:lvl3pPr marL="1163638" indent="-249238" algn="l" defTabSz="914400" rtl="0" eaLnBrk="1" latinLnBrk="0" hangingPunct="1">
        <a:lnSpc>
          <a:spcPct val="90000"/>
        </a:lnSpc>
        <a:spcBef>
          <a:spcPts val="500"/>
        </a:spcBef>
        <a:buClr>
          <a:srgbClr val="E60F28"/>
        </a:buClr>
        <a:buFont typeface="Wingdings" panose="05000000000000000000" pitchFamily="2" charset="2"/>
        <a:buChar char="§"/>
        <a:defRPr sz="2000" kern="1200">
          <a:solidFill>
            <a:schemeClr val="bg1"/>
          </a:solidFill>
          <a:latin typeface="Source Sans Pro Light" panose="020B0403030403020204" pitchFamily="34" charset="0"/>
          <a:ea typeface="+mn-ea"/>
          <a:cs typeface="+mn-cs"/>
        </a:defRPr>
      </a:lvl3pPr>
      <a:lvl4pPr marL="1616075" indent="-244475" algn="l" defTabSz="914400" rtl="0" eaLnBrk="1" latinLnBrk="0" hangingPunct="1">
        <a:lnSpc>
          <a:spcPct val="90000"/>
        </a:lnSpc>
        <a:spcBef>
          <a:spcPts val="500"/>
        </a:spcBef>
        <a:buClr>
          <a:srgbClr val="E60F28"/>
        </a:buClr>
        <a:buFont typeface="Wingdings" panose="05000000000000000000" pitchFamily="2" charset="2"/>
        <a:buChar char="§"/>
        <a:defRPr sz="1800" kern="1200">
          <a:solidFill>
            <a:schemeClr val="bg1"/>
          </a:solidFill>
          <a:latin typeface="Source Sans Pro Light" panose="020B0403030403020204" pitchFamily="34" charset="0"/>
          <a:ea typeface="+mn-ea"/>
          <a:cs typeface="+mn-cs"/>
        </a:defRPr>
      </a:lvl4pPr>
      <a:lvl5pPr marL="2058988" indent="-230188" algn="l" defTabSz="914400" rtl="0" eaLnBrk="1" latinLnBrk="0" hangingPunct="1">
        <a:lnSpc>
          <a:spcPct val="90000"/>
        </a:lnSpc>
        <a:spcBef>
          <a:spcPts val="500"/>
        </a:spcBef>
        <a:buClr>
          <a:srgbClr val="E60F28"/>
        </a:buClr>
        <a:buFont typeface="Wingdings" panose="05000000000000000000" pitchFamily="2" charset="2"/>
        <a:buChar char="§"/>
        <a:defRPr sz="1800" kern="1200">
          <a:solidFill>
            <a:schemeClr val="bg1"/>
          </a:solidFill>
          <a:latin typeface="Source Sans Pro Light" panose="020B04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chart" Target="../charts/chart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chart" Target="../charts/chart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chart" Target="../charts/chart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chart" Target="../charts/chart13.xml"/></Relationships>
</file>

<file path=ppt/slides/_rels/slide14.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chart" Target="../charts/chart18.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chart" Target="../charts/chart19.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chart" Target="../charts/chart20.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chart" Target="../charts/chart2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chart" Target="../charts/chart23.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chart" Target="../charts/chart24.xml"/></Relationships>
</file>

<file path=ppt/slides/_rels/slide23.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49.xml"/><Relationship Id="rId1" Type="http://schemas.openxmlformats.org/officeDocument/2006/relationships/tags" Target="../tags/tag48.xml"/><Relationship Id="rId4" Type="http://schemas.openxmlformats.org/officeDocument/2006/relationships/chart" Target="../charts/chart27.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51.xml"/><Relationship Id="rId1" Type="http://schemas.openxmlformats.org/officeDocument/2006/relationships/tags" Target="../tags/tag50.xml"/><Relationship Id="rId4" Type="http://schemas.openxmlformats.org/officeDocument/2006/relationships/chart" Target="../charts/chart28.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53.xml"/><Relationship Id="rId1" Type="http://schemas.openxmlformats.org/officeDocument/2006/relationships/tags" Target="../tags/tag52.xml"/><Relationship Id="rId4" Type="http://schemas.openxmlformats.org/officeDocument/2006/relationships/chart" Target="../charts/chart29.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55.xml"/><Relationship Id="rId1" Type="http://schemas.openxmlformats.org/officeDocument/2006/relationships/tags" Target="../tags/tag54.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57.xml"/><Relationship Id="rId1" Type="http://schemas.openxmlformats.org/officeDocument/2006/relationships/tags" Target="../tags/tag56.xml"/><Relationship Id="rId4" Type="http://schemas.openxmlformats.org/officeDocument/2006/relationships/chart" Target="../charts/chart31.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59.xml"/><Relationship Id="rId1" Type="http://schemas.openxmlformats.org/officeDocument/2006/relationships/tags" Target="../tags/tag58.xml"/><Relationship Id="rId4" Type="http://schemas.openxmlformats.org/officeDocument/2006/relationships/chart" Target="../charts/chart3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chart" Target="../charts/chart1.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chart" Target="../charts/chart33.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63.xml"/><Relationship Id="rId1" Type="http://schemas.openxmlformats.org/officeDocument/2006/relationships/tags" Target="../tags/tag62.xml"/><Relationship Id="rId4" Type="http://schemas.openxmlformats.org/officeDocument/2006/relationships/chart" Target="../charts/chart34.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65.xml"/><Relationship Id="rId1" Type="http://schemas.openxmlformats.org/officeDocument/2006/relationships/tags" Target="../tags/tag64.xml"/><Relationship Id="rId4" Type="http://schemas.openxmlformats.org/officeDocument/2006/relationships/chart" Target="../charts/chart35.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67.xml"/><Relationship Id="rId1" Type="http://schemas.openxmlformats.org/officeDocument/2006/relationships/tags" Target="../tags/tag66.xml"/><Relationship Id="rId4" Type="http://schemas.openxmlformats.org/officeDocument/2006/relationships/chart" Target="../charts/chart36.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69.xml"/><Relationship Id="rId1" Type="http://schemas.openxmlformats.org/officeDocument/2006/relationships/tags" Target="../tags/tag68.xml"/><Relationship Id="rId4" Type="http://schemas.openxmlformats.org/officeDocument/2006/relationships/chart" Target="../charts/chart37.xml"/></Relationships>
</file>

<file path=ppt/slides/_rels/slide35.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chart" Target="../charts/chart39.xml"/><Relationship Id="rId5" Type="http://schemas.openxmlformats.org/officeDocument/2006/relationships/chart" Target="../charts/chart38.xml"/><Relationship Id="rId4"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hyperlink" Target="mailto:juho.rahkonen@taloustutkimus.fi" TargetMode="Externa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chart" Target="../charts/chart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chart" Target="../charts/char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chart" Target="../charts/chart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chart" Target="../charts/char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4B77524B-E322-4D44-AF88-CBA001802DB9}"/>
              </a:ext>
            </a:extLst>
          </p:cNvPr>
          <p:cNvSpPr>
            <a:spLocks noGrp="1"/>
          </p:cNvSpPr>
          <p:nvPr>
            <p:ph type="dt" sz="half" idx="10"/>
          </p:nvPr>
        </p:nvSpPr>
        <p:spPr/>
        <p:txBody>
          <a:bodyPr/>
          <a:lstStyle/>
          <a:p>
            <a:fld id="{2EC6F285-269B-4FC4-BB49-912770D9EA85}" type="datetime1">
              <a:rPr lang="fi-FI" smtClean="0"/>
              <a:t>26.5.2021</a:t>
            </a:fld>
            <a:endParaRPr lang="fi-FI"/>
          </a:p>
        </p:txBody>
      </p:sp>
      <p:sp>
        <p:nvSpPr>
          <p:cNvPr id="4" name="Dian numeron paikkamerkki 3">
            <a:extLst>
              <a:ext uri="{FF2B5EF4-FFF2-40B4-BE49-F238E27FC236}">
                <a16:creationId xmlns:a16="http://schemas.microsoft.com/office/drawing/2014/main" id="{0F565157-EAB3-4DD8-BF1A-57C023B80571}"/>
              </a:ext>
            </a:extLst>
          </p:cNvPr>
          <p:cNvSpPr>
            <a:spLocks noGrp="1"/>
          </p:cNvSpPr>
          <p:nvPr>
            <p:ph type="sldNum" sz="quarter" idx="12"/>
          </p:nvPr>
        </p:nvSpPr>
        <p:spPr/>
        <p:txBody>
          <a:bodyPr/>
          <a:lstStyle/>
          <a:p>
            <a:fld id="{B6DB0E4E-F5D7-41BD-96AC-FA55D8C3805E}" type="slidenum">
              <a:rPr lang="fi-FI" smtClean="0"/>
              <a:t>1</a:t>
            </a:fld>
            <a:endParaRPr lang="fi-FI"/>
          </a:p>
        </p:txBody>
      </p:sp>
      <p:pic>
        <p:nvPicPr>
          <p:cNvPr id="15" name="Kuva 14">
            <a:extLst>
              <a:ext uri="{FF2B5EF4-FFF2-40B4-BE49-F238E27FC236}">
                <a16:creationId xmlns:a16="http://schemas.microsoft.com/office/drawing/2014/main" id="{B7A48620-8C6F-464E-BB96-CBF037FBEE27}"/>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 y="-116556"/>
            <a:ext cx="12192001" cy="7778962"/>
          </a:xfrm>
          <a:prstGeom prst="rect">
            <a:avLst/>
          </a:prstGeom>
        </p:spPr>
      </p:pic>
      <p:sp>
        <p:nvSpPr>
          <p:cNvPr id="16" name="Suorakulmio 15">
            <a:extLst>
              <a:ext uri="{FF2B5EF4-FFF2-40B4-BE49-F238E27FC236}">
                <a16:creationId xmlns:a16="http://schemas.microsoft.com/office/drawing/2014/main" id="{1A73CB30-0E5D-42A2-87F9-58649CCC2F94}"/>
              </a:ext>
            </a:extLst>
          </p:cNvPr>
          <p:cNvSpPr/>
          <p:nvPr/>
        </p:nvSpPr>
        <p:spPr>
          <a:xfrm>
            <a:off x="1263272" y="1228276"/>
            <a:ext cx="7070601" cy="2012317"/>
          </a:xfrm>
          <a:prstGeom prst="rect">
            <a:avLst/>
          </a:prstGeom>
          <a:solidFill>
            <a:schemeClr val="tx1">
              <a:lumMod val="85000"/>
              <a:lumOff val="1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tsikko 6">
            <a:extLst>
              <a:ext uri="{FF2B5EF4-FFF2-40B4-BE49-F238E27FC236}">
                <a16:creationId xmlns:a16="http://schemas.microsoft.com/office/drawing/2014/main" id="{63BB867D-8255-4F42-AF1C-8EAB6E1F5AAC}"/>
              </a:ext>
            </a:extLst>
          </p:cNvPr>
          <p:cNvSpPr>
            <a:spLocks noGrp="1"/>
          </p:cNvSpPr>
          <p:nvPr>
            <p:ph type="title"/>
          </p:nvPr>
        </p:nvSpPr>
        <p:spPr>
          <a:xfrm>
            <a:off x="1396466" y="1368950"/>
            <a:ext cx="9154832" cy="1122706"/>
          </a:xfrm>
        </p:spPr>
        <p:txBody>
          <a:bodyPr>
            <a:normAutofit fontScale="90000"/>
          </a:bodyPr>
          <a:lstStyle/>
          <a:p>
            <a:pPr algn="l"/>
            <a:r>
              <a:rPr lang="fi-FI" sz="2000" dirty="0">
                <a:solidFill>
                  <a:schemeClr val="bg1"/>
                </a:solidFill>
                <a:effectLst>
                  <a:outerShdw blurRad="38100" dist="38100" dir="2700000" algn="tl">
                    <a:srgbClr val="000000">
                      <a:alpha val="43137"/>
                    </a:srgbClr>
                  </a:outerShdw>
                </a:effectLst>
              </a:rPr>
              <a:t>TUTKIMUSRAPORTTI 31.3.2021</a:t>
            </a:r>
            <a:br>
              <a:rPr lang="fi-FI" dirty="0">
                <a:solidFill>
                  <a:schemeClr val="bg1"/>
                </a:solidFill>
                <a:effectLst>
                  <a:outerShdw blurRad="38100" dist="38100" dir="2700000" algn="tl">
                    <a:srgbClr val="000000">
                      <a:alpha val="43137"/>
                    </a:srgbClr>
                  </a:outerShdw>
                </a:effectLst>
              </a:rPr>
            </a:br>
            <a:r>
              <a:rPr lang="fi-FI" dirty="0">
                <a:solidFill>
                  <a:schemeClr val="bg1"/>
                </a:solidFill>
                <a:effectLst>
                  <a:outerShdw blurRad="38100" dist="38100" dir="2700000" algn="tl">
                    <a:srgbClr val="000000">
                      <a:alpha val="43137"/>
                    </a:srgbClr>
                  </a:outerShdw>
                </a:effectLst>
              </a:rPr>
              <a:t>Vapaaehtoistyön tekeminen Suomessa </a:t>
            </a:r>
            <a:br>
              <a:rPr lang="fi-FI" dirty="0">
                <a:solidFill>
                  <a:schemeClr val="bg1"/>
                </a:solidFill>
                <a:effectLst>
                  <a:outerShdw blurRad="38100" dist="38100" dir="2700000" algn="tl">
                    <a:srgbClr val="000000">
                      <a:alpha val="43137"/>
                    </a:srgbClr>
                  </a:outerShdw>
                </a:effectLst>
              </a:rPr>
            </a:br>
            <a:br>
              <a:rPr lang="fi-FI" dirty="0">
                <a:solidFill>
                  <a:schemeClr val="bg1"/>
                </a:solidFill>
                <a:effectLst>
                  <a:outerShdw blurRad="38100" dist="38100" dir="2700000" algn="tl">
                    <a:srgbClr val="000000">
                      <a:alpha val="43137"/>
                    </a:srgbClr>
                  </a:outerShdw>
                </a:effectLst>
              </a:rPr>
            </a:br>
            <a:r>
              <a:rPr lang="fi-FI" sz="2000" dirty="0">
                <a:solidFill>
                  <a:schemeClr val="bg1"/>
                </a:solidFill>
                <a:effectLst>
                  <a:outerShdw blurRad="38100" dist="38100" dir="2700000" algn="tl">
                    <a:srgbClr val="000000">
                      <a:alpha val="43137"/>
                    </a:srgbClr>
                  </a:outerShdw>
                </a:effectLst>
              </a:rPr>
              <a:t>Juho Rahkonen</a:t>
            </a:r>
            <a:br>
              <a:rPr lang="fi-FI" sz="2000" dirty="0">
                <a:solidFill>
                  <a:schemeClr val="bg1"/>
                </a:solidFill>
                <a:effectLst>
                  <a:outerShdw blurRad="38100" dist="38100" dir="2700000" algn="tl">
                    <a:srgbClr val="000000">
                      <a:alpha val="43137"/>
                    </a:srgbClr>
                  </a:outerShdw>
                </a:effectLst>
              </a:rPr>
            </a:br>
            <a:r>
              <a:rPr lang="fi-FI" sz="2000" dirty="0">
                <a:solidFill>
                  <a:schemeClr val="bg1"/>
                </a:solidFill>
                <a:effectLst>
                  <a:outerShdw blurRad="38100" dist="38100" dir="2700000" algn="tl">
                    <a:srgbClr val="000000">
                      <a:alpha val="43137"/>
                    </a:srgbClr>
                  </a:outerShdw>
                </a:effectLst>
              </a:rPr>
              <a:t>Taloustutkimus Oy</a:t>
            </a:r>
          </a:p>
        </p:txBody>
      </p:sp>
    </p:spTree>
    <p:extLst>
      <p:ext uri="{BB962C8B-B14F-4D97-AF65-F5344CB8AC3E}">
        <p14:creationId xmlns:p14="http://schemas.microsoft.com/office/powerpoint/2010/main" val="468700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a:t>30.3.2021</a:t>
            </a:r>
            <a:endParaRPr lang="fi-FI" dirty="0"/>
          </a:p>
        </p:txBody>
      </p:sp>
      <p:sp>
        <p:nvSpPr>
          <p:cNvPr id="3" name="Alatunnisteen paikkamerkki 2"/>
          <p:cNvSpPr>
            <a:spLocks noGrp="1"/>
          </p:cNvSpPr>
          <p:nvPr>
            <p:ph type="ftr" sz="quarter" idx="11"/>
          </p:nvPr>
        </p:nvSpPr>
        <p:spPr/>
        <p:txBody>
          <a:bodyPr/>
          <a:lstStyle/>
          <a:p>
            <a:r>
              <a:rPr lang="fi-FI"/>
              <a:t>24683 Vapaaehtoistyön tekeminen Suomessa 2021</a:t>
            </a:r>
          </a:p>
        </p:txBody>
      </p:sp>
      <p:sp>
        <p:nvSpPr>
          <p:cNvPr id="4" name="Dian numeron paikkamerkki 3"/>
          <p:cNvSpPr>
            <a:spLocks noGrp="1"/>
          </p:cNvSpPr>
          <p:nvPr>
            <p:ph type="sldNum" sz="quarter" idx="12"/>
          </p:nvPr>
        </p:nvSpPr>
        <p:spPr/>
        <p:txBody>
          <a:bodyPr/>
          <a:lstStyle/>
          <a:p>
            <a:fld id="{B6DB0E4E-F5D7-41BD-96AC-FA55D8C3805E}" type="slidenum">
              <a:rPr lang="fi-FI" smtClean="0"/>
              <a:t>10</a:t>
            </a:fld>
            <a:endParaRPr lang="fi-FI"/>
          </a:p>
        </p:txBody>
      </p:sp>
      <p:sp>
        <p:nvSpPr>
          <p:cNvPr id="7" name="Otsikko 6"/>
          <p:cNvSpPr>
            <a:spLocks noGrp="1"/>
          </p:cNvSpPr>
          <p:nvPr>
            <p:ph type="title"/>
            <p:custDataLst>
              <p:tags r:id="rId1"/>
            </p:custDataLst>
          </p:nvPr>
        </p:nvSpPr>
        <p:spPr/>
        <p:txBody>
          <a:bodyPr>
            <a:normAutofit fontScale="90000"/>
          </a:bodyPr>
          <a:lstStyle/>
          <a:p>
            <a:r>
              <a:rPr lang="fi-FI" dirty="0">
                <a:solidFill>
                  <a:srgbClr val="262626"/>
                </a:solidFill>
              </a:rPr>
              <a:t>Arvioi, montako tuntia olet tehnyt yhteensä vapaaehtoistyötä </a:t>
            </a:r>
            <a:br>
              <a:rPr lang="fi-FI" dirty="0">
                <a:solidFill>
                  <a:srgbClr val="262626"/>
                </a:solidFill>
              </a:rPr>
            </a:br>
            <a:r>
              <a:rPr lang="fi-FI" dirty="0">
                <a:solidFill>
                  <a:srgbClr val="262626"/>
                </a:solidFill>
              </a:rPr>
              <a:t>neljän (4) edeltävän viikon aikana? 2015-2021  1(4)</a:t>
            </a:r>
          </a:p>
        </p:txBody>
      </p:sp>
      <p:graphicFrame>
        <p:nvGraphicFramePr>
          <p:cNvPr id="11" name="Sisällön paikkamerkki 10"/>
          <p:cNvGraphicFramePr>
            <a:graphicFrameLocks noGrp="1"/>
          </p:cNvGraphicFramePr>
          <p:nvPr>
            <p:ph idx="1"/>
            <p:custDataLst>
              <p:tags r:id="rId2"/>
            </p:custDataLst>
            <p:extLst>
              <p:ext uri="{D42A27DB-BD31-4B8C-83A1-F6EECF244321}">
                <p14:modId xmlns:p14="http://schemas.microsoft.com/office/powerpoint/2010/main" val="2071739053"/>
              </p:ext>
            </p:extLst>
          </p:nvPr>
        </p:nvGraphicFramePr>
        <p:xfrm>
          <a:off x="652463" y="1335088"/>
          <a:ext cx="7864475" cy="4787900"/>
        </p:xfrm>
        <a:graphic>
          <a:graphicData uri="http://schemas.openxmlformats.org/drawingml/2006/chart">
            <c:chart xmlns:c="http://schemas.openxmlformats.org/drawingml/2006/chart" xmlns:r="http://schemas.openxmlformats.org/officeDocument/2006/relationships" r:id="rId4"/>
          </a:graphicData>
        </a:graphic>
      </p:graphicFrame>
      <p:sp>
        <p:nvSpPr>
          <p:cNvPr id="5" name="Sisällön paikkamerkki 4">
            <a:extLst>
              <a:ext uri="{FF2B5EF4-FFF2-40B4-BE49-F238E27FC236}">
                <a16:creationId xmlns:a16="http://schemas.microsoft.com/office/drawing/2014/main" id="{CB6A0AD2-3CDB-4ACF-8833-89BF52C738DE}"/>
              </a:ext>
            </a:extLst>
          </p:cNvPr>
          <p:cNvSpPr>
            <a:spLocks noGrp="1"/>
          </p:cNvSpPr>
          <p:nvPr>
            <p:ph idx="13"/>
          </p:nvPr>
        </p:nvSpPr>
        <p:spPr/>
        <p:txBody>
          <a:bodyPr/>
          <a:lstStyle/>
          <a:p>
            <a:endParaRPr lang="fi-FI"/>
          </a:p>
        </p:txBody>
      </p:sp>
      <p:sp>
        <p:nvSpPr>
          <p:cNvPr id="9" name="Title 1"/>
          <p:cNvSpPr txBox="1">
            <a:spLocks/>
          </p:cNvSpPr>
          <p:nvPr/>
        </p:nvSpPr>
        <p:spPr>
          <a:xfrm>
            <a:off x="814917" y="6122761"/>
            <a:ext cx="3718983"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n=tehnyt vapaaehtoistyötä vähintään tunnin</a:t>
            </a:r>
          </a:p>
        </p:txBody>
      </p:sp>
    </p:spTree>
    <p:extLst>
      <p:ext uri="{BB962C8B-B14F-4D97-AF65-F5344CB8AC3E}">
        <p14:creationId xmlns:p14="http://schemas.microsoft.com/office/powerpoint/2010/main" val="3005876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a:t>30.3.2021</a:t>
            </a:r>
            <a:endParaRPr lang="fi-FI" dirty="0"/>
          </a:p>
        </p:txBody>
      </p:sp>
      <p:sp>
        <p:nvSpPr>
          <p:cNvPr id="3" name="Alatunnisteen paikkamerkki 2"/>
          <p:cNvSpPr>
            <a:spLocks noGrp="1"/>
          </p:cNvSpPr>
          <p:nvPr>
            <p:ph type="ftr" sz="quarter" idx="11"/>
          </p:nvPr>
        </p:nvSpPr>
        <p:spPr/>
        <p:txBody>
          <a:bodyPr/>
          <a:lstStyle/>
          <a:p>
            <a:r>
              <a:rPr lang="fi-FI"/>
              <a:t>24683 Vapaaehtoistyön tekeminen Suomessa 2021</a:t>
            </a:r>
          </a:p>
        </p:txBody>
      </p:sp>
      <p:sp>
        <p:nvSpPr>
          <p:cNvPr id="4" name="Dian numeron paikkamerkki 3"/>
          <p:cNvSpPr>
            <a:spLocks noGrp="1"/>
          </p:cNvSpPr>
          <p:nvPr>
            <p:ph type="sldNum" sz="quarter" idx="12"/>
          </p:nvPr>
        </p:nvSpPr>
        <p:spPr/>
        <p:txBody>
          <a:bodyPr/>
          <a:lstStyle/>
          <a:p>
            <a:fld id="{B6DB0E4E-F5D7-41BD-96AC-FA55D8C3805E}" type="slidenum">
              <a:rPr lang="fi-FI" smtClean="0"/>
              <a:t>11</a:t>
            </a:fld>
            <a:endParaRPr lang="fi-FI"/>
          </a:p>
        </p:txBody>
      </p:sp>
      <p:sp>
        <p:nvSpPr>
          <p:cNvPr id="7" name="Otsikko 6"/>
          <p:cNvSpPr>
            <a:spLocks noGrp="1"/>
          </p:cNvSpPr>
          <p:nvPr>
            <p:ph type="title"/>
            <p:custDataLst>
              <p:tags r:id="rId1"/>
            </p:custDataLst>
          </p:nvPr>
        </p:nvSpPr>
        <p:spPr/>
        <p:txBody>
          <a:bodyPr>
            <a:normAutofit fontScale="90000"/>
          </a:bodyPr>
          <a:lstStyle/>
          <a:p>
            <a:r>
              <a:rPr lang="fi-FI" dirty="0">
                <a:solidFill>
                  <a:srgbClr val="262626"/>
                </a:solidFill>
              </a:rPr>
              <a:t>Arvioi, montako tuntia olet tehnyt yhteensä vapaaehtoistyötä </a:t>
            </a:r>
            <a:br>
              <a:rPr lang="fi-FI" dirty="0">
                <a:solidFill>
                  <a:srgbClr val="262626"/>
                </a:solidFill>
              </a:rPr>
            </a:br>
            <a:r>
              <a:rPr lang="fi-FI" dirty="0">
                <a:solidFill>
                  <a:srgbClr val="262626"/>
                </a:solidFill>
              </a:rPr>
              <a:t>neljän (4) edeltävän viikon aikana? 2015-2021  2(4)</a:t>
            </a:r>
          </a:p>
        </p:txBody>
      </p:sp>
      <p:graphicFrame>
        <p:nvGraphicFramePr>
          <p:cNvPr id="11" name="Sisällön paikkamerkki 10"/>
          <p:cNvGraphicFramePr>
            <a:graphicFrameLocks noGrp="1"/>
          </p:cNvGraphicFramePr>
          <p:nvPr>
            <p:ph idx="1"/>
            <p:custDataLst>
              <p:tags r:id="rId2"/>
            </p:custDataLst>
            <p:extLst>
              <p:ext uri="{D42A27DB-BD31-4B8C-83A1-F6EECF244321}">
                <p14:modId xmlns:p14="http://schemas.microsoft.com/office/powerpoint/2010/main" val="2946224379"/>
              </p:ext>
            </p:extLst>
          </p:nvPr>
        </p:nvGraphicFramePr>
        <p:xfrm>
          <a:off x="652463" y="1335088"/>
          <a:ext cx="7864475" cy="4787900"/>
        </p:xfrm>
        <a:graphic>
          <a:graphicData uri="http://schemas.openxmlformats.org/drawingml/2006/chart">
            <c:chart xmlns:c="http://schemas.openxmlformats.org/drawingml/2006/chart" xmlns:r="http://schemas.openxmlformats.org/officeDocument/2006/relationships" r:id="rId4"/>
          </a:graphicData>
        </a:graphic>
      </p:graphicFrame>
      <p:sp>
        <p:nvSpPr>
          <p:cNvPr id="5" name="Sisällön paikkamerkki 4">
            <a:extLst>
              <a:ext uri="{FF2B5EF4-FFF2-40B4-BE49-F238E27FC236}">
                <a16:creationId xmlns:a16="http://schemas.microsoft.com/office/drawing/2014/main" id="{CB6A0AD2-3CDB-4ACF-8833-89BF52C738DE}"/>
              </a:ext>
            </a:extLst>
          </p:cNvPr>
          <p:cNvSpPr>
            <a:spLocks noGrp="1"/>
          </p:cNvSpPr>
          <p:nvPr>
            <p:ph idx="13"/>
          </p:nvPr>
        </p:nvSpPr>
        <p:spPr/>
        <p:txBody>
          <a:bodyPr/>
          <a:lstStyle/>
          <a:p>
            <a:endParaRPr lang="fi-FI"/>
          </a:p>
        </p:txBody>
      </p:sp>
      <p:sp>
        <p:nvSpPr>
          <p:cNvPr id="9" name="Title 1"/>
          <p:cNvSpPr txBox="1">
            <a:spLocks/>
          </p:cNvSpPr>
          <p:nvPr/>
        </p:nvSpPr>
        <p:spPr>
          <a:xfrm>
            <a:off x="814917" y="6122761"/>
            <a:ext cx="3718983"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n=tehnyt vapaaehtoistyötä vähintään tunnin</a:t>
            </a:r>
          </a:p>
        </p:txBody>
      </p:sp>
    </p:spTree>
    <p:extLst>
      <p:ext uri="{BB962C8B-B14F-4D97-AF65-F5344CB8AC3E}">
        <p14:creationId xmlns:p14="http://schemas.microsoft.com/office/powerpoint/2010/main" val="2922100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a:t>30.3.2021</a:t>
            </a:r>
            <a:endParaRPr lang="fi-FI" dirty="0"/>
          </a:p>
        </p:txBody>
      </p:sp>
      <p:sp>
        <p:nvSpPr>
          <p:cNvPr id="3" name="Alatunnisteen paikkamerkki 2"/>
          <p:cNvSpPr>
            <a:spLocks noGrp="1"/>
          </p:cNvSpPr>
          <p:nvPr>
            <p:ph type="ftr" sz="quarter" idx="11"/>
          </p:nvPr>
        </p:nvSpPr>
        <p:spPr/>
        <p:txBody>
          <a:bodyPr/>
          <a:lstStyle/>
          <a:p>
            <a:r>
              <a:rPr lang="fi-FI"/>
              <a:t>24683 Vapaaehtoistyön tekeminen Suomessa 2021</a:t>
            </a:r>
          </a:p>
        </p:txBody>
      </p:sp>
      <p:sp>
        <p:nvSpPr>
          <p:cNvPr id="4" name="Dian numeron paikkamerkki 3"/>
          <p:cNvSpPr>
            <a:spLocks noGrp="1"/>
          </p:cNvSpPr>
          <p:nvPr>
            <p:ph type="sldNum" sz="quarter" idx="12"/>
          </p:nvPr>
        </p:nvSpPr>
        <p:spPr/>
        <p:txBody>
          <a:bodyPr/>
          <a:lstStyle/>
          <a:p>
            <a:fld id="{B6DB0E4E-F5D7-41BD-96AC-FA55D8C3805E}" type="slidenum">
              <a:rPr lang="fi-FI" smtClean="0"/>
              <a:t>12</a:t>
            </a:fld>
            <a:endParaRPr lang="fi-FI"/>
          </a:p>
        </p:txBody>
      </p:sp>
      <p:sp>
        <p:nvSpPr>
          <p:cNvPr id="7" name="Otsikko 6"/>
          <p:cNvSpPr>
            <a:spLocks noGrp="1"/>
          </p:cNvSpPr>
          <p:nvPr>
            <p:ph type="title"/>
            <p:custDataLst>
              <p:tags r:id="rId1"/>
            </p:custDataLst>
          </p:nvPr>
        </p:nvSpPr>
        <p:spPr/>
        <p:txBody>
          <a:bodyPr>
            <a:normAutofit fontScale="90000"/>
          </a:bodyPr>
          <a:lstStyle/>
          <a:p>
            <a:r>
              <a:rPr lang="fi-FI" dirty="0">
                <a:solidFill>
                  <a:srgbClr val="262626"/>
                </a:solidFill>
              </a:rPr>
              <a:t>Arvioi, montako tuntia olet tehnyt yhteensä vapaaehtoistyötä </a:t>
            </a:r>
            <a:br>
              <a:rPr lang="fi-FI" dirty="0">
                <a:solidFill>
                  <a:srgbClr val="262626"/>
                </a:solidFill>
              </a:rPr>
            </a:br>
            <a:r>
              <a:rPr lang="fi-FI" dirty="0">
                <a:solidFill>
                  <a:srgbClr val="262626"/>
                </a:solidFill>
              </a:rPr>
              <a:t>neljän (4) edeltävän viikon aikana? 2015-2021  3(4)</a:t>
            </a:r>
          </a:p>
        </p:txBody>
      </p:sp>
      <p:graphicFrame>
        <p:nvGraphicFramePr>
          <p:cNvPr id="11" name="Sisällön paikkamerkki 10"/>
          <p:cNvGraphicFramePr>
            <a:graphicFrameLocks noGrp="1"/>
          </p:cNvGraphicFramePr>
          <p:nvPr>
            <p:ph idx="1"/>
            <p:custDataLst>
              <p:tags r:id="rId2"/>
            </p:custDataLst>
            <p:extLst>
              <p:ext uri="{D42A27DB-BD31-4B8C-83A1-F6EECF244321}">
                <p14:modId xmlns:p14="http://schemas.microsoft.com/office/powerpoint/2010/main" val="4001661921"/>
              </p:ext>
            </p:extLst>
          </p:nvPr>
        </p:nvGraphicFramePr>
        <p:xfrm>
          <a:off x="652463" y="1335088"/>
          <a:ext cx="7864475" cy="4787900"/>
        </p:xfrm>
        <a:graphic>
          <a:graphicData uri="http://schemas.openxmlformats.org/drawingml/2006/chart">
            <c:chart xmlns:c="http://schemas.openxmlformats.org/drawingml/2006/chart" xmlns:r="http://schemas.openxmlformats.org/officeDocument/2006/relationships" r:id="rId4"/>
          </a:graphicData>
        </a:graphic>
      </p:graphicFrame>
      <p:sp>
        <p:nvSpPr>
          <p:cNvPr id="5" name="Sisällön paikkamerkki 4">
            <a:extLst>
              <a:ext uri="{FF2B5EF4-FFF2-40B4-BE49-F238E27FC236}">
                <a16:creationId xmlns:a16="http://schemas.microsoft.com/office/drawing/2014/main" id="{CB6A0AD2-3CDB-4ACF-8833-89BF52C738DE}"/>
              </a:ext>
            </a:extLst>
          </p:cNvPr>
          <p:cNvSpPr>
            <a:spLocks noGrp="1"/>
          </p:cNvSpPr>
          <p:nvPr>
            <p:ph idx="13"/>
          </p:nvPr>
        </p:nvSpPr>
        <p:spPr/>
        <p:txBody>
          <a:bodyPr/>
          <a:lstStyle/>
          <a:p>
            <a:endParaRPr lang="fi-FI"/>
          </a:p>
        </p:txBody>
      </p:sp>
      <p:sp>
        <p:nvSpPr>
          <p:cNvPr id="9" name="Title 1"/>
          <p:cNvSpPr txBox="1">
            <a:spLocks/>
          </p:cNvSpPr>
          <p:nvPr/>
        </p:nvSpPr>
        <p:spPr>
          <a:xfrm>
            <a:off x="814917" y="6122761"/>
            <a:ext cx="3718983"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n=tehnyt vapaaehtoistyötä vähintään tunnin</a:t>
            </a:r>
          </a:p>
        </p:txBody>
      </p:sp>
    </p:spTree>
    <p:extLst>
      <p:ext uri="{BB962C8B-B14F-4D97-AF65-F5344CB8AC3E}">
        <p14:creationId xmlns:p14="http://schemas.microsoft.com/office/powerpoint/2010/main" val="3499293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a:t>30.3.2021</a:t>
            </a:r>
            <a:endParaRPr lang="fi-FI" dirty="0"/>
          </a:p>
        </p:txBody>
      </p:sp>
      <p:sp>
        <p:nvSpPr>
          <p:cNvPr id="3" name="Alatunnisteen paikkamerkki 2"/>
          <p:cNvSpPr>
            <a:spLocks noGrp="1"/>
          </p:cNvSpPr>
          <p:nvPr>
            <p:ph type="ftr" sz="quarter" idx="11"/>
          </p:nvPr>
        </p:nvSpPr>
        <p:spPr/>
        <p:txBody>
          <a:bodyPr/>
          <a:lstStyle/>
          <a:p>
            <a:r>
              <a:rPr lang="fi-FI"/>
              <a:t>24683 Vapaaehtoistyön tekeminen Suomessa 2021</a:t>
            </a:r>
          </a:p>
        </p:txBody>
      </p:sp>
      <p:sp>
        <p:nvSpPr>
          <p:cNvPr id="4" name="Dian numeron paikkamerkki 3"/>
          <p:cNvSpPr>
            <a:spLocks noGrp="1"/>
          </p:cNvSpPr>
          <p:nvPr>
            <p:ph type="sldNum" sz="quarter" idx="12"/>
          </p:nvPr>
        </p:nvSpPr>
        <p:spPr/>
        <p:txBody>
          <a:bodyPr/>
          <a:lstStyle/>
          <a:p>
            <a:fld id="{B6DB0E4E-F5D7-41BD-96AC-FA55D8C3805E}" type="slidenum">
              <a:rPr lang="fi-FI" smtClean="0"/>
              <a:t>13</a:t>
            </a:fld>
            <a:endParaRPr lang="fi-FI"/>
          </a:p>
        </p:txBody>
      </p:sp>
      <p:sp>
        <p:nvSpPr>
          <p:cNvPr id="7" name="Otsikko 6"/>
          <p:cNvSpPr>
            <a:spLocks noGrp="1"/>
          </p:cNvSpPr>
          <p:nvPr>
            <p:ph type="title"/>
            <p:custDataLst>
              <p:tags r:id="rId1"/>
            </p:custDataLst>
          </p:nvPr>
        </p:nvSpPr>
        <p:spPr/>
        <p:txBody>
          <a:bodyPr>
            <a:normAutofit fontScale="90000"/>
          </a:bodyPr>
          <a:lstStyle/>
          <a:p>
            <a:r>
              <a:rPr lang="fi-FI" dirty="0">
                <a:solidFill>
                  <a:srgbClr val="262626"/>
                </a:solidFill>
              </a:rPr>
              <a:t>Arvioi, montako tuntia olet tehnyt yhteensä vapaaehtoistyötä </a:t>
            </a:r>
            <a:br>
              <a:rPr lang="fi-FI" dirty="0">
                <a:solidFill>
                  <a:srgbClr val="262626"/>
                </a:solidFill>
              </a:rPr>
            </a:br>
            <a:r>
              <a:rPr lang="fi-FI" dirty="0">
                <a:solidFill>
                  <a:srgbClr val="262626"/>
                </a:solidFill>
              </a:rPr>
              <a:t>neljän (4) edeltävän viikon aikana? 2015-2021  4(4)</a:t>
            </a:r>
          </a:p>
        </p:txBody>
      </p:sp>
      <p:graphicFrame>
        <p:nvGraphicFramePr>
          <p:cNvPr id="11" name="Sisällön paikkamerkki 10"/>
          <p:cNvGraphicFramePr>
            <a:graphicFrameLocks noGrp="1"/>
          </p:cNvGraphicFramePr>
          <p:nvPr>
            <p:ph idx="1"/>
            <p:custDataLst>
              <p:tags r:id="rId2"/>
            </p:custDataLst>
            <p:extLst>
              <p:ext uri="{D42A27DB-BD31-4B8C-83A1-F6EECF244321}">
                <p14:modId xmlns:p14="http://schemas.microsoft.com/office/powerpoint/2010/main" val="1204541126"/>
              </p:ext>
            </p:extLst>
          </p:nvPr>
        </p:nvGraphicFramePr>
        <p:xfrm>
          <a:off x="652463" y="1335088"/>
          <a:ext cx="7864475" cy="4787900"/>
        </p:xfrm>
        <a:graphic>
          <a:graphicData uri="http://schemas.openxmlformats.org/drawingml/2006/chart">
            <c:chart xmlns:c="http://schemas.openxmlformats.org/drawingml/2006/chart" xmlns:r="http://schemas.openxmlformats.org/officeDocument/2006/relationships" r:id="rId4"/>
          </a:graphicData>
        </a:graphic>
      </p:graphicFrame>
      <p:sp>
        <p:nvSpPr>
          <p:cNvPr id="5" name="Sisällön paikkamerkki 4">
            <a:extLst>
              <a:ext uri="{FF2B5EF4-FFF2-40B4-BE49-F238E27FC236}">
                <a16:creationId xmlns:a16="http://schemas.microsoft.com/office/drawing/2014/main" id="{CB6A0AD2-3CDB-4ACF-8833-89BF52C738DE}"/>
              </a:ext>
            </a:extLst>
          </p:cNvPr>
          <p:cNvSpPr>
            <a:spLocks noGrp="1"/>
          </p:cNvSpPr>
          <p:nvPr>
            <p:ph idx="13"/>
          </p:nvPr>
        </p:nvSpPr>
        <p:spPr/>
        <p:txBody>
          <a:bodyPr/>
          <a:lstStyle/>
          <a:p>
            <a:endParaRPr lang="fi-FI"/>
          </a:p>
        </p:txBody>
      </p:sp>
      <p:sp>
        <p:nvSpPr>
          <p:cNvPr id="9" name="Title 1"/>
          <p:cNvSpPr txBox="1">
            <a:spLocks/>
          </p:cNvSpPr>
          <p:nvPr/>
        </p:nvSpPr>
        <p:spPr>
          <a:xfrm>
            <a:off x="814917" y="6122761"/>
            <a:ext cx="3718983"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n=tehnyt vapaaehtoistyötä vähintään tunnin</a:t>
            </a:r>
          </a:p>
        </p:txBody>
      </p:sp>
    </p:spTree>
    <p:extLst>
      <p:ext uri="{BB962C8B-B14F-4D97-AF65-F5344CB8AC3E}">
        <p14:creationId xmlns:p14="http://schemas.microsoft.com/office/powerpoint/2010/main" val="4052673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a:t>30.3.2021</a:t>
            </a:r>
            <a:endParaRPr lang="fi-FI" dirty="0"/>
          </a:p>
        </p:txBody>
      </p:sp>
      <p:sp>
        <p:nvSpPr>
          <p:cNvPr id="3" name="Alatunnisteen paikkamerkki 2"/>
          <p:cNvSpPr>
            <a:spLocks noGrp="1"/>
          </p:cNvSpPr>
          <p:nvPr>
            <p:ph type="ftr" sz="quarter" idx="11"/>
          </p:nvPr>
        </p:nvSpPr>
        <p:spPr/>
        <p:txBody>
          <a:bodyPr/>
          <a:lstStyle/>
          <a:p>
            <a:r>
              <a:rPr lang="fi-FI"/>
              <a:t>24683 Vapaaehtoistyön tekeminen Suomessa 2021</a:t>
            </a:r>
          </a:p>
        </p:txBody>
      </p:sp>
      <p:sp>
        <p:nvSpPr>
          <p:cNvPr id="4" name="Dian numeron paikkamerkki 3"/>
          <p:cNvSpPr>
            <a:spLocks noGrp="1"/>
          </p:cNvSpPr>
          <p:nvPr>
            <p:ph type="sldNum" sz="quarter" idx="12"/>
          </p:nvPr>
        </p:nvSpPr>
        <p:spPr/>
        <p:txBody>
          <a:bodyPr/>
          <a:lstStyle/>
          <a:p>
            <a:fld id="{B6DB0E4E-F5D7-41BD-96AC-FA55D8C3805E}" type="slidenum">
              <a:rPr lang="fi-FI" smtClean="0"/>
              <a:t>14</a:t>
            </a:fld>
            <a:endParaRPr lang="fi-FI"/>
          </a:p>
        </p:txBody>
      </p:sp>
      <p:sp>
        <p:nvSpPr>
          <p:cNvPr id="12" name="Otsikko 6"/>
          <p:cNvSpPr>
            <a:spLocks noGrp="1"/>
          </p:cNvSpPr>
          <p:nvPr>
            <p:ph type="title"/>
            <p:custDataLst>
              <p:tags r:id="rId1"/>
            </p:custDataLst>
          </p:nvPr>
        </p:nvSpPr>
        <p:spPr/>
        <p:txBody>
          <a:bodyPr>
            <a:normAutofit fontScale="90000"/>
          </a:bodyPr>
          <a:lstStyle/>
          <a:p>
            <a:r>
              <a:rPr lang="fi-FI" dirty="0">
                <a:solidFill>
                  <a:srgbClr val="262626"/>
                </a:solidFill>
              </a:rPr>
              <a:t>Millaisia vapaaehtoistehtäviä olet tehnyt edeltävän </a:t>
            </a:r>
            <a:br>
              <a:rPr lang="fi-FI" dirty="0">
                <a:solidFill>
                  <a:srgbClr val="262626"/>
                </a:solidFill>
              </a:rPr>
            </a:br>
            <a:r>
              <a:rPr lang="fi-FI" dirty="0">
                <a:solidFill>
                  <a:srgbClr val="262626"/>
                </a:solidFill>
              </a:rPr>
              <a:t>neljän (4) viikon aikana?</a:t>
            </a:r>
          </a:p>
        </p:txBody>
      </p:sp>
      <p:graphicFrame>
        <p:nvGraphicFramePr>
          <p:cNvPr id="14" name="Sisällön paikkamerkki 13"/>
          <p:cNvGraphicFramePr>
            <a:graphicFrameLocks noGrp="1"/>
          </p:cNvGraphicFramePr>
          <p:nvPr>
            <p:ph idx="1"/>
            <p:custDataLst>
              <p:tags r:id="rId2"/>
            </p:custDataLst>
            <p:extLst>
              <p:ext uri="{D42A27DB-BD31-4B8C-83A1-F6EECF244321}">
                <p14:modId xmlns:p14="http://schemas.microsoft.com/office/powerpoint/2010/main" val="3323902711"/>
              </p:ext>
            </p:extLst>
          </p:nvPr>
        </p:nvGraphicFramePr>
        <p:xfrm>
          <a:off x="652463" y="1335088"/>
          <a:ext cx="5443537" cy="4787900"/>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1"/>
          <p:cNvSpPr txBox="1">
            <a:spLocks/>
          </p:cNvSpPr>
          <p:nvPr/>
        </p:nvSpPr>
        <p:spPr>
          <a:xfrm>
            <a:off x="814917" y="6122761"/>
            <a:ext cx="570970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Tehnyt vapaaehtoistyötä jollain toimialalla viimeksi kuluneen vuoden aikana, n=516</a:t>
            </a:r>
          </a:p>
        </p:txBody>
      </p:sp>
      <p:graphicFrame>
        <p:nvGraphicFramePr>
          <p:cNvPr id="10" name="Sisällön paikkamerkki 13">
            <a:extLst>
              <a:ext uri="{FF2B5EF4-FFF2-40B4-BE49-F238E27FC236}">
                <a16:creationId xmlns:a16="http://schemas.microsoft.com/office/drawing/2014/main" id="{8784A7A8-DBC8-4FC9-8C33-D65A09DFB9FC}"/>
              </a:ext>
            </a:extLst>
          </p:cNvPr>
          <p:cNvGraphicFramePr>
            <a:graphicFrameLocks/>
          </p:cNvGraphicFramePr>
          <p:nvPr>
            <p:custDataLst>
              <p:tags r:id="rId3"/>
            </p:custDataLst>
            <p:extLst>
              <p:ext uri="{D42A27DB-BD31-4B8C-83A1-F6EECF244321}">
                <p14:modId xmlns:p14="http://schemas.microsoft.com/office/powerpoint/2010/main" val="994359309"/>
              </p:ext>
            </p:extLst>
          </p:nvPr>
        </p:nvGraphicFramePr>
        <p:xfrm>
          <a:off x="6303369" y="1334861"/>
          <a:ext cx="5443537" cy="47879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53531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a:t>30.3.2021</a:t>
            </a:r>
            <a:endParaRPr lang="fi-FI" dirty="0"/>
          </a:p>
        </p:txBody>
      </p:sp>
      <p:sp>
        <p:nvSpPr>
          <p:cNvPr id="3" name="Alatunnisteen paikkamerkki 2"/>
          <p:cNvSpPr>
            <a:spLocks noGrp="1"/>
          </p:cNvSpPr>
          <p:nvPr>
            <p:ph type="ftr" sz="quarter" idx="11"/>
          </p:nvPr>
        </p:nvSpPr>
        <p:spPr/>
        <p:txBody>
          <a:bodyPr/>
          <a:lstStyle/>
          <a:p>
            <a:r>
              <a:rPr lang="fi-FI"/>
              <a:t>24683 Vapaaehtoistyön tekeminen Suomessa 2021</a:t>
            </a:r>
          </a:p>
        </p:txBody>
      </p:sp>
      <p:sp>
        <p:nvSpPr>
          <p:cNvPr id="4" name="Dian numeron paikkamerkki 3"/>
          <p:cNvSpPr>
            <a:spLocks noGrp="1"/>
          </p:cNvSpPr>
          <p:nvPr>
            <p:ph type="sldNum" sz="quarter" idx="12"/>
          </p:nvPr>
        </p:nvSpPr>
        <p:spPr/>
        <p:txBody>
          <a:bodyPr/>
          <a:lstStyle/>
          <a:p>
            <a:fld id="{B6DB0E4E-F5D7-41BD-96AC-FA55D8C3805E}" type="slidenum">
              <a:rPr lang="fi-FI" smtClean="0"/>
              <a:t>15</a:t>
            </a:fld>
            <a:endParaRPr lang="fi-FI"/>
          </a:p>
        </p:txBody>
      </p:sp>
      <p:sp>
        <p:nvSpPr>
          <p:cNvPr id="12" name="Otsikko 6"/>
          <p:cNvSpPr>
            <a:spLocks noGrp="1"/>
          </p:cNvSpPr>
          <p:nvPr>
            <p:ph type="title"/>
            <p:custDataLst>
              <p:tags r:id="rId1"/>
            </p:custDataLst>
          </p:nvPr>
        </p:nvSpPr>
        <p:spPr/>
        <p:txBody>
          <a:bodyPr>
            <a:normAutofit fontScale="90000"/>
          </a:bodyPr>
          <a:lstStyle/>
          <a:p>
            <a:r>
              <a:rPr lang="fi-FI" dirty="0">
                <a:solidFill>
                  <a:srgbClr val="262626"/>
                </a:solidFill>
              </a:rPr>
              <a:t>Millaisia vapaaehtoistehtäviä olet tehnyt edeltävän </a:t>
            </a:r>
            <a:br>
              <a:rPr lang="fi-FI" dirty="0">
                <a:solidFill>
                  <a:srgbClr val="262626"/>
                </a:solidFill>
              </a:rPr>
            </a:br>
            <a:r>
              <a:rPr lang="fi-FI" dirty="0">
                <a:solidFill>
                  <a:srgbClr val="262626"/>
                </a:solidFill>
              </a:rPr>
              <a:t>neljän (4) viikon aikana?</a:t>
            </a:r>
          </a:p>
        </p:txBody>
      </p:sp>
      <p:graphicFrame>
        <p:nvGraphicFramePr>
          <p:cNvPr id="14" name="Sisällön paikkamerkki 13"/>
          <p:cNvGraphicFramePr>
            <a:graphicFrameLocks noGrp="1"/>
          </p:cNvGraphicFramePr>
          <p:nvPr>
            <p:ph idx="1"/>
            <p:custDataLst>
              <p:tags r:id="rId2"/>
            </p:custDataLst>
            <p:extLst>
              <p:ext uri="{D42A27DB-BD31-4B8C-83A1-F6EECF244321}">
                <p14:modId xmlns:p14="http://schemas.microsoft.com/office/powerpoint/2010/main" val="4072571621"/>
              </p:ext>
            </p:extLst>
          </p:nvPr>
        </p:nvGraphicFramePr>
        <p:xfrm>
          <a:off x="652463" y="1335088"/>
          <a:ext cx="5443537" cy="4787900"/>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1"/>
          <p:cNvSpPr txBox="1">
            <a:spLocks/>
          </p:cNvSpPr>
          <p:nvPr/>
        </p:nvSpPr>
        <p:spPr>
          <a:xfrm>
            <a:off x="814917" y="6122761"/>
            <a:ext cx="506200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n=tehnyt vapaaehtoistyötä jollain toimialalla viimeksi kuluneen vuoden aikana</a:t>
            </a:r>
          </a:p>
        </p:txBody>
      </p:sp>
      <p:graphicFrame>
        <p:nvGraphicFramePr>
          <p:cNvPr id="9" name="Sisällön paikkamerkki 13">
            <a:extLst>
              <a:ext uri="{FF2B5EF4-FFF2-40B4-BE49-F238E27FC236}">
                <a16:creationId xmlns:a16="http://schemas.microsoft.com/office/drawing/2014/main" id="{79E0DB9E-440A-4AC1-B0B2-A6C63FE7F48A}"/>
              </a:ext>
            </a:extLst>
          </p:cNvPr>
          <p:cNvGraphicFramePr>
            <a:graphicFrameLocks/>
          </p:cNvGraphicFramePr>
          <p:nvPr>
            <p:custDataLst>
              <p:tags r:id="rId3"/>
            </p:custDataLst>
            <p:extLst>
              <p:ext uri="{D42A27DB-BD31-4B8C-83A1-F6EECF244321}">
                <p14:modId xmlns:p14="http://schemas.microsoft.com/office/powerpoint/2010/main" val="1508555686"/>
              </p:ext>
            </p:extLst>
          </p:nvPr>
        </p:nvGraphicFramePr>
        <p:xfrm>
          <a:off x="6260308" y="1326267"/>
          <a:ext cx="5443537" cy="47879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44803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a:t>30.3.2021</a:t>
            </a:r>
            <a:endParaRPr lang="fi-FI" dirty="0"/>
          </a:p>
        </p:txBody>
      </p:sp>
      <p:sp>
        <p:nvSpPr>
          <p:cNvPr id="3" name="Alatunnisteen paikkamerkki 2"/>
          <p:cNvSpPr>
            <a:spLocks noGrp="1"/>
          </p:cNvSpPr>
          <p:nvPr>
            <p:ph type="ftr" sz="quarter" idx="11"/>
          </p:nvPr>
        </p:nvSpPr>
        <p:spPr/>
        <p:txBody>
          <a:bodyPr/>
          <a:lstStyle/>
          <a:p>
            <a:r>
              <a:rPr lang="fi-FI"/>
              <a:t>24683 Vapaaehtoistyön tekeminen Suomessa 2021</a:t>
            </a:r>
          </a:p>
        </p:txBody>
      </p:sp>
      <p:sp>
        <p:nvSpPr>
          <p:cNvPr id="4" name="Dian numeron paikkamerkki 3"/>
          <p:cNvSpPr>
            <a:spLocks noGrp="1"/>
          </p:cNvSpPr>
          <p:nvPr>
            <p:ph type="sldNum" sz="quarter" idx="12"/>
          </p:nvPr>
        </p:nvSpPr>
        <p:spPr/>
        <p:txBody>
          <a:bodyPr/>
          <a:lstStyle/>
          <a:p>
            <a:fld id="{B6DB0E4E-F5D7-41BD-96AC-FA55D8C3805E}" type="slidenum">
              <a:rPr lang="fi-FI" smtClean="0"/>
              <a:t>16</a:t>
            </a:fld>
            <a:endParaRPr lang="fi-FI"/>
          </a:p>
        </p:txBody>
      </p:sp>
      <p:sp>
        <p:nvSpPr>
          <p:cNvPr id="12" name="Otsikko 6"/>
          <p:cNvSpPr>
            <a:spLocks noGrp="1"/>
          </p:cNvSpPr>
          <p:nvPr>
            <p:ph type="title"/>
            <p:custDataLst>
              <p:tags r:id="rId1"/>
            </p:custDataLst>
          </p:nvPr>
        </p:nvSpPr>
        <p:spPr/>
        <p:txBody>
          <a:bodyPr>
            <a:normAutofit fontScale="90000"/>
          </a:bodyPr>
          <a:lstStyle/>
          <a:p>
            <a:r>
              <a:rPr lang="fi-FI" dirty="0">
                <a:solidFill>
                  <a:srgbClr val="262626"/>
                </a:solidFill>
              </a:rPr>
              <a:t>Millaisia vapaaehtoistehtäviä olet tehnyt edeltävän </a:t>
            </a:r>
            <a:br>
              <a:rPr lang="fi-FI" dirty="0">
                <a:solidFill>
                  <a:srgbClr val="262626"/>
                </a:solidFill>
              </a:rPr>
            </a:br>
            <a:r>
              <a:rPr lang="fi-FI" dirty="0">
                <a:solidFill>
                  <a:srgbClr val="262626"/>
                </a:solidFill>
              </a:rPr>
              <a:t>neljän (4) viikon aikana? 2015-2021  1(3)</a:t>
            </a:r>
          </a:p>
        </p:txBody>
      </p:sp>
      <p:graphicFrame>
        <p:nvGraphicFramePr>
          <p:cNvPr id="14" name="Sisällön paikkamerkki 13"/>
          <p:cNvGraphicFramePr>
            <a:graphicFrameLocks noGrp="1"/>
          </p:cNvGraphicFramePr>
          <p:nvPr>
            <p:ph idx="1"/>
            <p:custDataLst>
              <p:tags r:id="rId2"/>
            </p:custDataLst>
            <p:extLst>
              <p:ext uri="{D42A27DB-BD31-4B8C-83A1-F6EECF244321}">
                <p14:modId xmlns:p14="http://schemas.microsoft.com/office/powerpoint/2010/main" val="2638463077"/>
              </p:ext>
            </p:extLst>
          </p:nvPr>
        </p:nvGraphicFramePr>
        <p:xfrm>
          <a:off x="652463" y="1335088"/>
          <a:ext cx="7864475" cy="4787900"/>
        </p:xfrm>
        <a:graphic>
          <a:graphicData uri="http://schemas.openxmlformats.org/drawingml/2006/chart">
            <c:chart xmlns:c="http://schemas.openxmlformats.org/drawingml/2006/chart" xmlns:r="http://schemas.openxmlformats.org/officeDocument/2006/relationships" r:id="rId4"/>
          </a:graphicData>
        </a:graphic>
      </p:graphicFrame>
      <p:sp>
        <p:nvSpPr>
          <p:cNvPr id="5" name="Sisällön paikkamerkki 4">
            <a:extLst>
              <a:ext uri="{FF2B5EF4-FFF2-40B4-BE49-F238E27FC236}">
                <a16:creationId xmlns:a16="http://schemas.microsoft.com/office/drawing/2014/main" id="{8086DC1A-4E12-47CD-9AD6-001D53D51713}"/>
              </a:ext>
            </a:extLst>
          </p:cNvPr>
          <p:cNvSpPr>
            <a:spLocks noGrp="1"/>
          </p:cNvSpPr>
          <p:nvPr>
            <p:ph idx="13"/>
          </p:nvPr>
        </p:nvSpPr>
        <p:spPr/>
        <p:txBody>
          <a:bodyPr/>
          <a:lstStyle/>
          <a:p>
            <a:endParaRPr lang="fi-FI"/>
          </a:p>
        </p:txBody>
      </p:sp>
      <p:sp>
        <p:nvSpPr>
          <p:cNvPr id="11" name="Title 1"/>
          <p:cNvSpPr txBox="1">
            <a:spLocks/>
          </p:cNvSpPr>
          <p:nvPr/>
        </p:nvSpPr>
        <p:spPr>
          <a:xfrm>
            <a:off x="814917" y="6122761"/>
            <a:ext cx="5947833"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2021 n=tehnyt vapaaehtoistyötä jollain toimialalla viimeksi kuluneen vuoden aikana</a:t>
            </a:r>
          </a:p>
          <a:p>
            <a:r>
              <a:rPr lang="fi-FI" sz="1200" b="0" dirty="0">
                <a:solidFill>
                  <a:srgbClr val="262626"/>
                </a:solidFill>
                <a:latin typeface="Calibri" panose="020F0502020204030204" pitchFamily="34" charset="0"/>
              </a:rPr>
              <a:t>2015 ja 2018 n=tehnyt vapaaehtoistyötä neljän viikon sisällä</a:t>
            </a:r>
          </a:p>
        </p:txBody>
      </p:sp>
      <p:sp>
        <p:nvSpPr>
          <p:cNvPr id="6" name="Tekstiruutu 5">
            <a:extLst>
              <a:ext uri="{FF2B5EF4-FFF2-40B4-BE49-F238E27FC236}">
                <a16:creationId xmlns:a16="http://schemas.microsoft.com/office/drawing/2014/main" id="{FFD6A9A5-3B08-456B-AF09-79D16DEA5A29}"/>
              </a:ext>
            </a:extLst>
          </p:cNvPr>
          <p:cNvSpPr txBox="1"/>
          <p:nvPr/>
        </p:nvSpPr>
        <p:spPr>
          <a:xfrm>
            <a:off x="805392" y="5906671"/>
            <a:ext cx="2180405" cy="253916"/>
          </a:xfrm>
          <a:prstGeom prst="rect">
            <a:avLst/>
          </a:prstGeom>
          <a:noFill/>
        </p:spPr>
        <p:txBody>
          <a:bodyPr wrap="none" rtlCol="0">
            <a:spAutoFit/>
          </a:bodyPr>
          <a:lstStyle/>
          <a:p>
            <a:r>
              <a:rPr lang="fi-FI" sz="1050" b="0" i="0" u="none" strike="noStrike" dirty="0">
                <a:solidFill>
                  <a:srgbClr val="262626"/>
                </a:solidFill>
                <a:effectLst/>
              </a:rPr>
              <a:t>*) v. 2015 ja 2018: Puhelinneuvonta</a:t>
            </a:r>
            <a:r>
              <a:rPr lang="fi-FI" sz="1050" dirty="0">
                <a:solidFill>
                  <a:srgbClr val="262626"/>
                </a:solidFill>
              </a:rPr>
              <a:t> </a:t>
            </a:r>
          </a:p>
        </p:txBody>
      </p:sp>
    </p:spTree>
    <p:extLst>
      <p:ext uri="{BB962C8B-B14F-4D97-AF65-F5344CB8AC3E}">
        <p14:creationId xmlns:p14="http://schemas.microsoft.com/office/powerpoint/2010/main" val="172279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a:t>30.3.2021</a:t>
            </a:r>
            <a:endParaRPr lang="fi-FI" dirty="0"/>
          </a:p>
        </p:txBody>
      </p:sp>
      <p:sp>
        <p:nvSpPr>
          <p:cNvPr id="3" name="Alatunnisteen paikkamerkki 2"/>
          <p:cNvSpPr>
            <a:spLocks noGrp="1"/>
          </p:cNvSpPr>
          <p:nvPr>
            <p:ph type="ftr" sz="quarter" idx="11"/>
          </p:nvPr>
        </p:nvSpPr>
        <p:spPr/>
        <p:txBody>
          <a:bodyPr/>
          <a:lstStyle/>
          <a:p>
            <a:r>
              <a:rPr lang="fi-FI"/>
              <a:t>24683 Vapaaehtoistyön tekeminen Suomessa 2021</a:t>
            </a:r>
          </a:p>
        </p:txBody>
      </p:sp>
      <p:sp>
        <p:nvSpPr>
          <p:cNvPr id="4" name="Dian numeron paikkamerkki 3"/>
          <p:cNvSpPr>
            <a:spLocks noGrp="1"/>
          </p:cNvSpPr>
          <p:nvPr>
            <p:ph type="sldNum" sz="quarter" idx="12"/>
          </p:nvPr>
        </p:nvSpPr>
        <p:spPr/>
        <p:txBody>
          <a:bodyPr/>
          <a:lstStyle/>
          <a:p>
            <a:fld id="{B6DB0E4E-F5D7-41BD-96AC-FA55D8C3805E}" type="slidenum">
              <a:rPr lang="fi-FI" smtClean="0"/>
              <a:t>17</a:t>
            </a:fld>
            <a:endParaRPr lang="fi-FI"/>
          </a:p>
        </p:txBody>
      </p:sp>
      <p:sp>
        <p:nvSpPr>
          <p:cNvPr id="12" name="Otsikko 6"/>
          <p:cNvSpPr>
            <a:spLocks noGrp="1"/>
          </p:cNvSpPr>
          <p:nvPr>
            <p:ph type="title"/>
            <p:custDataLst>
              <p:tags r:id="rId1"/>
            </p:custDataLst>
          </p:nvPr>
        </p:nvSpPr>
        <p:spPr/>
        <p:txBody>
          <a:bodyPr>
            <a:normAutofit fontScale="90000"/>
          </a:bodyPr>
          <a:lstStyle/>
          <a:p>
            <a:r>
              <a:rPr lang="fi-FI" dirty="0">
                <a:solidFill>
                  <a:srgbClr val="262626"/>
                </a:solidFill>
              </a:rPr>
              <a:t>Millaisia vapaaehtoistehtäviä olet tehnyt edeltävän </a:t>
            </a:r>
            <a:br>
              <a:rPr lang="fi-FI" dirty="0">
                <a:solidFill>
                  <a:srgbClr val="262626"/>
                </a:solidFill>
              </a:rPr>
            </a:br>
            <a:r>
              <a:rPr lang="fi-FI" dirty="0">
                <a:solidFill>
                  <a:srgbClr val="262626"/>
                </a:solidFill>
              </a:rPr>
              <a:t>neljän (4) viikon aikana? 2015-2021  2(3)</a:t>
            </a:r>
          </a:p>
        </p:txBody>
      </p:sp>
      <p:graphicFrame>
        <p:nvGraphicFramePr>
          <p:cNvPr id="14" name="Sisällön paikkamerkki 13"/>
          <p:cNvGraphicFramePr>
            <a:graphicFrameLocks noGrp="1"/>
          </p:cNvGraphicFramePr>
          <p:nvPr>
            <p:ph idx="1"/>
            <p:custDataLst>
              <p:tags r:id="rId2"/>
            </p:custDataLst>
            <p:extLst>
              <p:ext uri="{D42A27DB-BD31-4B8C-83A1-F6EECF244321}">
                <p14:modId xmlns:p14="http://schemas.microsoft.com/office/powerpoint/2010/main" val="3477302753"/>
              </p:ext>
            </p:extLst>
          </p:nvPr>
        </p:nvGraphicFramePr>
        <p:xfrm>
          <a:off x="652463" y="1335088"/>
          <a:ext cx="7864475" cy="4787900"/>
        </p:xfrm>
        <a:graphic>
          <a:graphicData uri="http://schemas.openxmlformats.org/drawingml/2006/chart">
            <c:chart xmlns:c="http://schemas.openxmlformats.org/drawingml/2006/chart" xmlns:r="http://schemas.openxmlformats.org/officeDocument/2006/relationships" r:id="rId4"/>
          </a:graphicData>
        </a:graphic>
      </p:graphicFrame>
      <p:sp>
        <p:nvSpPr>
          <p:cNvPr id="5" name="Sisällön paikkamerkki 4">
            <a:extLst>
              <a:ext uri="{FF2B5EF4-FFF2-40B4-BE49-F238E27FC236}">
                <a16:creationId xmlns:a16="http://schemas.microsoft.com/office/drawing/2014/main" id="{8086DC1A-4E12-47CD-9AD6-001D53D51713}"/>
              </a:ext>
            </a:extLst>
          </p:cNvPr>
          <p:cNvSpPr>
            <a:spLocks noGrp="1"/>
          </p:cNvSpPr>
          <p:nvPr>
            <p:ph idx="13"/>
          </p:nvPr>
        </p:nvSpPr>
        <p:spPr/>
        <p:txBody>
          <a:bodyPr/>
          <a:lstStyle/>
          <a:p>
            <a:endParaRPr lang="fi-FI"/>
          </a:p>
        </p:txBody>
      </p:sp>
      <p:sp>
        <p:nvSpPr>
          <p:cNvPr id="11" name="Title 1"/>
          <p:cNvSpPr txBox="1">
            <a:spLocks/>
          </p:cNvSpPr>
          <p:nvPr/>
        </p:nvSpPr>
        <p:spPr>
          <a:xfrm>
            <a:off x="814917" y="6122761"/>
            <a:ext cx="55382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2021 n=tehnyt vapaaehtoistyötä jollain toimialalla viimeksi kuluneen vuoden aikana</a:t>
            </a:r>
          </a:p>
          <a:p>
            <a:r>
              <a:rPr lang="fi-FI" sz="1200" b="0" dirty="0">
                <a:solidFill>
                  <a:srgbClr val="262626"/>
                </a:solidFill>
                <a:latin typeface="Calibri" panose="020F0502020204030204" pitchFamily="34" charset="0"/>
              </a:rPr>
              <a:t>2015 ja 2018 n=tehnyt vapaaehtoistyötä neljän viikon sisällä</a:t>
            </a:r>
          </a:p>
        </p:txBody>
      </p:sp>
    </p:spTree>
    <p:extLst>
      <p:ext uri="{BB962C8B-B14F-4D97-AF65-F5344CB8AC3E}">
        <p14:creationId xmlns:p14="http://schemas.microsoft.com/office/powerpoint/2010/main" val="3206680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a:t>30.3.2021</a:t>
            </a:r>
            <a:endParaRPr lang="fi-FI" dirty="0"/>
          </a:p>
        </p:txBody>
      </p:sp>
      <p:sp>
        <p:nvSpPr>
          <p:cNvPr id="3" name="Alatunnisteen paikkamerkki 2"/>
          <p:cNvSpPr>
            <a:spLocks noGrp="1"/>
          </p:cNvSpPr>
          <p:nvPr>
            <p:ph type="ftr" sz="quarter" idx="11"/>
          </p:nvPr>
        </p:nvSpPr>
        <p:spPr/>
        <p:txBody>
          <a:bodyPr/>
          <a:lstStyle/>
          <a:p>
            <a:r>
              <a:rPr lang="fi-FI"/>
              <a:t>24683 Vapaaehtoistyön tekeminen Suomessa 2021</a:t>
            </a:r>
          </a:p>
        </p:txBody>
      </p:sp>
      <p:sp>
        <p:nvSpPr>
          <p:cNvPr id="4" name="Dian numeron paikkamerkki 3"/>
          <p:cNvSpPr>
            <a:spLocks noGrp="1"/>
          </p:cNvSpPr>
          <p:nvPr>
            <p:ph type="sldNum" sz="quarter" idx="12"/>
          </p:nvPr>
        </p:nvSpPr>
        <p:spPr/>
        <p:txBody>
          <a:bodyPr/>
          <a:lstStyle/>
          <a:p>
            <a:fld id="{B6DB0E4E-F5D7-41BD-96AC-FA55D8C3805E}" type="slidenum">
              <a:rPr lang="fi-FI" smtClean="0"/>
              <a:t>18</a:t>
            </a:fld>
            <a:endParaRPr lang="fi-FI"/>
          </a:p>
        </p:txBody>
      </p:sp>
      <p:sp>
        <p:nvSpPr>
          <p:cNvPr id="12" name="Otsikko 6"/>
          <p:cNvSpPr>
            <a:spLocks noGrp="1"/>
          </p:cNvSpPr>
          <p:nvPr>
            <p:ph type="title"/>
            <p:custDataLst>
              <p:tags r:id="rId1"/>
            </p:custDataLst>
          </p:nvPr>
        </p:nvSpPr>
        <p:spPr/>
        <p:txBody>
          <a:bodyPr>
            <a:normAutofit fontScale="90000"/>
          </a:bodyPr>
          <a:lstStyle/>
          <a:p>
            <a:r>
              <a:rPr lang="fi-FI" dirty="0">
                <a:solidFill>
                  <a:srgbClr val="262626"/>
                </a:solidFill>
              </a:rPr>
              <a:t>Millaisia vapaaehtoistehtäviä olet tehnyt edeltävän </a:t>
            </a:r>
            <a:br>
              <a:rPr lang="fi-FI" dirty="0">
                <a:solidFill>
                  <a:srgbClr val="262626"/>
                </a:solidFill>
              </a:rPr>
            </a:br>
            <a:r>
              <a:rPr lang="fi-FI" dirty="0">
                <a:solidFill>
                  <a:srgbClr val="262626"/>
                </a:solidFill>
              </a:rPr>
              <a:t>neljän (4) viikon aikana? 2015-2021  3(3)</a:t>
            </a:r>
          </a:p>
        </p:txBody>
      </p:sp>
      <p:graphicFrame>
        <p:nvGraphicFramePr>
          <p:cNvPr id="14" name="Sisällön paikkamerkki 13"/>
          <p:cNvGraphicFramePr>
            <a:graphicFrameLocks noGrp="1"/>
          </p:cNvGraphicFramePr>
          <p:nvPr>
            <p:ph idx="1"/>
            <p:custDataLst>
              <p:tags r:id="rId2"/>
            </p:custDataLst>
            <p:extLst>
              <p:ext uri="{D42A27DB-BD31-4B8C-83A1-F6EECF244321}">
                <p14:modId xmlns:p14="http://schemas.microsoft.com/office/powerpoint/2010/main" val="1653121663"/>
              </p:ext>
            </p:extLst>
          </p:nvPr>
        </p:nvGraphicFramePr>
        <p:xfrm>
          <a:off x="652463" y="1335088"/>
          <a:ext cx="7864475" cy="4787900"/>
        </p:xfrm>
        <a:graphic>
          <a:graphicData uri="http://schemas.openxmlformats.org/drawingml/2006/chart">
            <c:chart xmlns:c="http://schemas.openxmlformats.org/drawingml/2006/chart" xmlns:r="http://schemas.openxmlformats.org/officeDocument/2006/relationships" r:id="rId4"/>
          </a:graphicData>
        </a:graphic>
      </p:graphicFrame>
      <p:sp>
        <p:nvSpPr>
          <p:cNvPr id="5" name="Sisällön paikkamerkki 4">
            <a:extLst>
              <a:ext uri="{FF2B5EF4-FFF2-40B4-BE49-F238E27FC236}">
                <a16:creationId xmlns:a16="http://schemas.microsoft.com/office/drawing/2014/main" id="{8086DC1A-4E12-47CD-9AD6-001D53D51713}"/>
              </a:ext>
            </a:extLst>
          </p:cNvPr>
          <p:cNvSpPr>
            <a:spLocks noGrp="1"/>
          </p:cNvSpPr>
          <p:nvPr>
            <p:ph idx="13"/>
          </p:nvPr>
        </p:nvSpPr>
        <p:spPr/>
        <p:txBody>
          <a:bodyPr/>
          <a:lstStyle/>
          <a:p>
            <a:endParaRPr lang="fi-FI"/>
          </a:p>
        </p:txBody>
      </p:sp>
      <p:sp>
        <p:nvSpPr>
          <p:cNvPr id="11" name="Title 1"/>
          <p:cNvSpPr txBox="1">
            <a:spLocks/>
          </p:cNvSpPr>
          <p:nvPr/>
        </p:nvSpPr>
        <p:spPr>
          <a:xfrm>
            <a:off x="814917" y="6122761"/>
            <a:ext cx="5415062"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2021 n=tehnyt vapaaehtoistyötä jollain toimialalla viimeksi kuluneen vuoden aikana</a:t>
            </a:r>
          </a:p>
          <a:p>
            <a:r>
              <a:rPr lang="fi-FI" sz="1200" b="0" dirty="0">
                <a:solidFill>
                  <a:srgbClr val="262626"/>
                </a:solidFill>
                <a:latin typeface="Calibri" panose="020F0502020204030204" pitchFamily="34" charset="0"/>
              </a:rPr>
              <a:t>2015 ja 2018 n=tehnyt vapaaehtoistyötä neljän viikon sisällä</a:t>
            </a:r>
          </a:p>
        </p:txBody>
      </p:sp>
    </p:spTree>
    <p:extLst>
      <p:ext uri="{BB962C8B-B14F-4D97-AF65-F5344CB8AC3E}">
        <p14:creationId xmlns:p14="http://schemas.microsoft.com/office/powerpoint/2010/main" val="2372798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a:t>30.3.2021</a:t>
            </a:r>
            <a:endParaRPr lang="fi-FI" dirty="0"/>
          </a:p>
        </p:txBody>
      </p:sp>
      <p:sp>
        <p:nvSpPr>
          <p:cNvPr id="3" name="Alatunnisteen paikkamerkki 2"/>
          <p:cNvSpPr>
            <a:spLocks noGrp="1"/>
          </p:cNvSpPr>
          <p:nvPr>
            <p:ph type="ftr" sz="quarter" idx="11"/>
          </p:nvPr>
        </p:nvSpPr>
        <p:spPr/>
        <p:txBody>
          <a:bodyPr/>
          <a:lstStyle/>
          <a:p>
            <a:r>
              <a:rPr lang="fi-FI"/>
              <a:t>24683 Vapaaehtoistyön tekeminen Suomessa 2021</a:t>
            </a:r>
          </a:p>
        </p:txBody>
      </p:sp>
      <p:sp>
        <p:nvSpPr>
          <p:cNvPr id="4" name="Dian numeron paikkamerkki 3"/>
          <p:cNvSpPr>
            <a:spLocks noGrp="1"/>
          </p:cNvSpPr>
          <p:nvPr>
            <p:ph type="sldNum" sz="quarter" idx="12"/>
          </p:nvPr>
        </p:nvSpPr>
        <p:spPr/>
        <p:txBody>
          <a:bodyPr/>
          <a:lstStyle/>
          <a:p>
            <a:fld id="{B6DB0E4E-F5D7-41BD-96AC-FA55D8C3805E}" type="slidenum">
              <a:rPr lang="fi-FI" smtClean="0"/>
              <a:t>19</a:t>
            </a:fld>
            <a:endParaRPr lang="fi-FI"/>
          </a:p>
        </p:txBody>
      </p:sp>
      <p:sp>
        <p:nvSpPr>
          <p:cNvPr id="7" name="Otsikko 6"/>
          <p:cNvSpPr>
            <a:spLocks noGrp="1"/>
          </p:cNvSpPr>
          <p:nvPr>
            <p:ph type="title"/>
            <p:custDataLst>
              <p:tags r:id="rId1"/>
            </p:custDataLst>
          </p:nvPr>
        </p:nvSpPr>
        <p:spPr/>
        <p:txBody>
          <a:bodyPr>
            <a:normAutofit/>
          </a:bodyPr>
          <a:lstStyle/>
          <a:p>
            <a:r>
              <a:rPr lang="fi-FI" dirty="0">
                <a:solidFill>
                  <a:srgbClr val="262626"/>
                </a:solidFill>
              </a:rPr>
              <a:t>Millaista tekemänne vapaaehtoistyö on ollut ensisijaisesti?</a:t>
            </a:r>
          </a:p>
        </p:txBody>
      </p:sp>
      <p:graphicFrame>
        <p:nvGraphicFramePr>
          <p:cNvPr id="11" name="Sisällön paikkamerkki 10"/>
          <p:cNvGraphicFramePr>
            <a:graphicFrameLocks noGrp="1"/>
          </p:cNvGraphicFramePr>
          <p:nvPr>
            <p:ph idx="1"/>
            <p:custDataLst>
              <p:tags r:id="rId2"/>
            </p:custDataLst>
            <p:extLst>
              <p:ext uri="{D42A27DB-BD31-4B8C-83A1-F6EECF244321}">
                <p14:modId xmlns:p14="http://schemas.microsoft.com/office/powerpoint/2010/main" val="1777549328"/>
              </p:ext>
            </p:extLst>
          </p:nvPr>
        </p:nvGraphicFramePr>
        <p:xfrm>
          <a:off x="652463" y="1335088"/>
          <a:ext cx="7864475" cy="4787900"/>
        </p:xfrm>
        <a:graphic>
          <a:graphicData uri="http://schemas.openxmlformats.org/drawingml/2006/chart">
            <c:chart xmlns:c="http://schemas.openxmlformats.org/drawingml/2006/chart" xmlns:r="http://schemas.openxmlformats.org/officeDocument/2006/relationships" r:id="rId4"/>
          </a:graphicData>
        </a:graphic>
      </p:graphicFrame>
      <p:sp>
        <p:nvSpPr>
          <p:cNvPr id="5" name="Sisällön paikkamerkki 4">
            <a:extLst>
              <a:ext uri="{FF2B5EF4-FFF2-40B4-BE49-F238E27FC236}">
                <a16:creationId xmlns:a16="http://schemas.microsoft.com/office/drawing/2014/main" id="{CB6A0AD2-3CDB-4ACF-8833-89BF52C738DE}"/>
              </a:ext>
            </a:extLst>
          </p:cNvPr>
          <p:cNvSpPr>
            <a:spLocks noGrp="1"/>
          </p:cNvSpPr>
          <p:nvPr>
            <p:ph idx="13"/>
          </p:nvPr>
        </p:nvSpPr>
        <p:spPr/>
        <p:txBody>
          <a:bodyPr/>
          <a:lstStyle/>
          <a:p>
            <a:endParaRPr lang="fi-FI"/>
          </a:p>
        </p:txBody>
      </p:sp>
      <p:sp>
        <p:nvSpPr>
          <p:cNvPr id="9" name="Title 1"/>
          <p:cNvSpPr txBox="1">
            <a:spLocks/>
          </p:cNvSpPr>
          <p:nvPr/>
        </p:nvSpPr>
        <p:spPr>
          <a:xfrm>
            <a:off x="814916" y="6122761"/>
            <a:ext cx="5662083"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Tehnyt vapaaehtoistyötä jollain toimialalla viimeksi kuluneen vuoden aikana, n=516</a:t>
            </a:r>
          </a:p>
        </p:txBody>
      </p:sp>
    </p:spTree>
    <p:extLst>
      <p:ext uri="{BB962C8B-B14F-4D97-AF65-F5344CB8AC3E}">
        <p14:creationId xmlns:p14="http://schemas.microsoft.com/office/powerpoint/2010/main" val="3254657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E2A72250-5189-45CC-AB20-4F6C3D7F592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4CB79C-6A3B-412E-B200-0C0C3CAB672A}" type="datetime1">
              <a:rPr kumimoji="0" lang="fi-FI" sz="1200" b="0" i="0" u="none" strike="noStrike" kern="1200" cap="none" spc="0" normalizeH="0" baseline="0" noProof="0" smtClean="0">
                <a:ln>
                  <a:noFill/>
                </a:ln>
                <a:solidFill>
                  <a:prstClr val="black">
                    <a:tint val="75000"/>
                  </a:prstClr>
                </a:solidFill>
                <a:effectLst/>
                <a:uLnTx/>
                <a:uFillTx/>
                <a:latin typeface="Calibri Light" panose="020F03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26.5.2021</a:t>
            </a:fld>
            <a:endParaRPr kumimoji="0" lang="fi-FI" sz="1200" b="0" i="0" u="none" strike="noStrike" kern="1200" cap="none" spc="0" normalizeH="0" baseline="0" noProof="0" dirty="0">
              <a:ln>
                <a:noFill/>
              </a:ln>
              <a:solidFill>
                <a:prstClr val="black">
                  <a:tint val="75000"/>
                </a:prstClr>
              </a:solidFill>
              <a:effectLst/>
              <a:uLnTx/>
              <a:uFillTx/>
              <a:latin typeface="Calibri Light" panose="020F0302020204030204"/>
              <a:ea typeface="+mn-ea"/>
              <a:cs typeface="+mn-cs"/>
            </a:endParaRPr>
          </a:p>
        </p:txBody>
      </p:sp>
      <p:sp>
        <p:nvSpPr>
          <p:cNvPr id="4" name="Dian numeron paikkamerkki 3">
            <a:extLst>
              <a:ext uri="{FF2B5EF4-FFF2-40B4-BE49-F238E27FC236}">
                <a16:creationId xmlns:a16="http://schemas.microsoft.com/office/drawing/2014/main" id="{C14D93BF-9D3B-49B4-BB1B-EC0FC130E4F7}"/>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DB0E4E-F5D7-41BD-96AC-FA55D8C3805E}" type="slidenum">
              <a:rPr kumimoji="0" lang="fi-FI" sz="1200" b="0" i="0" u="none" strike="noStrike" kern="1200" cap="none" spc="0" normalizeH="0" baseline="0" noProof="0" smtClean="0">
                <a:ln>
                  <a:noFill/>
                </a:ln>
                <a:solidFill>
                  <a:prstClr val="black">
                    <a:tint val="75000"/>
                  </a:prstClr>
                </a:solidFill>
                <a:effectLst/>
                <a:uLnTx/>
                <a:uFillTx/>
                <a:latin typeface="Calibri Light" panose="020F03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fi-FI" sz="1200" b="0" i="0" u="none" strike="noStrike" kern="1200" cap="none" spc="0" normalizeH="0" baseline="0" noProof="0">
              <a:ln>
                <a:noFill/>
              </a:ln>
              <a:solidFill>
                <a:prstClr val="black">
                  <a:tint val="75000"/>
                </a:prstClr>
              </a:solidFill>
              <a:effectLst/>
              <a:uLnTx/>
              <a:uFillTx/>
              <a:latin typeface="Calibri Light" panose="020F0302020204030204"/>
              <a:ea typeface="+mn-ea"/>
              <a:cs typeface="+mn-cs"/>
            </a:endParaRPr>
          </a:p>
        </p:txBody>
      </p:sp>
      <p:sp>
        <p:nvSpPr>
          <p:cNvPr id="5" name="Otsikko 4">
            <a:extLst>
              <a:ext uri="{FF2B5EF4-FFF2-40B4-BE49-F238E27FC236}">
                <a16:creationId xmlns:a16="http://schemas.microsoft.com/office/drawing/2014/main" id="{850D4589-94A2-4856-93FA-56ACD77720F0}"/>
              </a:ext>
            </a:extLst>
          </p:cNvPr>
          <p:cNvSpPr>
            <a:spLocks noGrp="1"/>
          </p:cNvSpPr>
          <p:nvPr>
            <p:ph type="title"/>
          </p:nvPr>
        </p:nvSpPr>
        <p:spPr/>
        <p:txBody>
          <a:bodyPr/>
          <a:lstStyle/>
          <a:p>
            <a:r>
              <a:rPr lang="fi-FI" dirty="0"/>
              <a:t>Tutkimuksen toteutus</a:t>
            </a:r>
          </a:p>
        </p:txBody>
      </p:sp>
      <p:sp>
        <p:nvSpPr>
          <p:cNvPr id="6" name="Sisällön paikkamerkki 5">
            <a:extLst>
              <a:ext uri="{FF2B5EF4-FFF2-40B4-BE49-F238E27FC236}">
                <a16:creationId xmlns:a16="http://schemas.microsoft.com/office/drawing/2014/main" id="{17961885-FB94-40B7-BEB0-BA191234DBE0}"/>
              </a:ext>
            </a:extLst>
          </p:cNvPr>
          <p:cNvSpPr>
            <a:spLocks noGrp="1"/>
          </p:cNvSpPr>
          <p:nvPr>
            <p:ph idx="1"/>
          </p:nvPr>
        </p:nvSpPr>
        <p:spPr>
          <a:xfrm>
            <a:off x="653138" y="1335159"/>
            <a:ext cx="9509536" cy="4940144"/>
          </a:xfrm>
        </p:spPr>
        <p:txBody>
          <a:bodyPr/>
          <a:lstStyle/>
          <a:p>
            <a:r>
              <a:rPr lang="fi-FI" dirty="0"/>
              <a:t>Taloustutkimus haastatteli 1094:ää henkilöä Kansalaisareenan toimeksiannosta 16.–22.3.2021. Kysely tehtiin internetpaneelissa, ja otos edustaa Suomen äänestysikäistä väestöä (15 vuotta täyttäneet). Tulokset painotettiin iän, sukupuolen ja asuinpaikan mukaan väestötilastoja vastaaviksi. Virhemarginaali on noin 2,5 prosenttiyksikköä suuntaansa.</a:t>
            </a:r>
          </a:p>
          <a:p>
            <a:r>
              <a:rPr lang="fi-FI" dirty="0"/>
              <a:t>Vastaava kyselytutkimus on tehty aikaisemmin vuosina 2010, 2015 ja 2018. Aikaisempina vuosina kysely tehtiin henkilökohtaisina käyntihaastatteluina, mutta vuonna 2021 koronatilanteen vuoksi vastaajia ei päästy tapaamaan kasvotusten, vaan kysely toteutettiin Taloustutkimuksen internetpaneelissa.</a:t>
            </a:r>
          </a:p>
          <a:p>
            <a:r>
              <a:rPr lang="fi-FI" dirty="0"/>
              <a:t>Otanta ja painotukset on tehty mahdollisimman samalla tavalla kuin aikaisemmilla kerroilla, jotta tulokset olisivat vertailukelpoisia. Täysin ei voida sulkea pois sitä mahdollisuutta, että tutkimusmenetelmän vuoksi kyselyihin valikoituisi hieman eri tavalla painottunut vastaajajoukko ja sillä voi periaatteessa olla vaikutuksia tuloksiin. Sinänsä ei ole mitään syytä olettaa, että vastaajajoukot olisivat olennaisesti erilaisia, koska otanta ja painotukset on tehty koko aikuisväestöä edustavasti ja kaikilla kohdejoukkoon kuuluvilla on ollut yhtä suuri mahdollisuus tulla valituksi satunnaisotokseen.</a:t>
            </a:r>
          </a:p>
          <a:p>
            <a:r>
              <a:rPr lang="fi-FI" dirty="0"/>
              <a:t>Joiltakin osin vastausten eroja selittää se, että internetpaneelissa En osaa sanoa -vaihtoehto on näkyvillä, joten siihen on helpompi tarttua kuin henkilökohtaisessa haastattelussa, jossa haastattelija voi ikään kuin patistella vastaajaa kertomaan mielipiteensä.</a:t>
            </a:r>
          </a:p>
          <a:p>
            <a:endParaRPr lang="fi-FI" dirty="0"/>
          </a:p>
          <a:p>
            <a:pPr marL="0" indent="0">
              <a:buNone/>
            </a:pPr>
            <a:endParaRPr lang="fi-FI" dirty="0"/>
          </a:p>
        </p:txBody>
      </p:sp>
    </p:spTree>
    <p:extLst>
      <p:ext uri="{BB962C8B-B14F-4D97-AF65-F5344CB8AC3E}">
        <p14:creationId xmlns:p14="http://schemas.microsoft.com/office/powerpoint/2010/main" val="3569350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a:t>30.3.2021</a:t>
            </a:r>
            <a:endParaRPr lang="fi-FI" dirty="0"/>
          </a:p>
        </p:txBody>
      </p:sp>
      <p:sp>
        <p:nvSpPr>
          <p:cNvPr id="3" name="Alatunnisteen paikkamerkki 2"/>
          <p:cNvSpPr>
            <a:spLocks noGrp="1"/>
          </p:cNvSpPr>
          <p:nvPr>
            <p:ph type="ftr" sz="quarter" idx="11"/>
          </p:nvPr>
        </p:nvSpPr>
        <p:spPr/>
        <p:txBody>
          <a:bodyPr/>
          <a:lstStyle/>
          <a:p>
            <a:r>
              <a:rPr lang="fi-FI"/>
              <a:t>24683 Vapaaehtoistyön tekeminen Suomessa 2021</a:t>
            </a:r>
          </a:p>
        </p:txBody>
      </p:sp>
      <p:sp>
        <p:nvSpPr>
          <p:cNvPr id="4" name="Dian numeron paikkamerkki 3"/>
          <p:cNvSpPr>
            <a:spLocks noGrp="1"/>
          </p:cNvSpPr>
          <p:nvPr>
            <p:ph type="sldNum" sz="quarter" idx="12"/>
          </p:nvPr>
        </p:nvSpPr>
        <p:spPr/>
        <p:txBody>
          <a:bodyPr/>
          <a:lstStyle/>
          <a:p>
            <a:fld id="{B6DB0E4E-F5D7-41BD-96AC-FA55D8C3805E}" type="slidenum">
              <a:rPr lang="fi-FI" smtClean="0"/>
              <a:t>20</a:t>
            </a:fld>
            <a:endParaRPr lang="fi-FI"/>
          </a:p>
        </p:txBody>
      </p:sp>
      <p:sp>
        <p:nvSpPr>
          <p:cNvPr id="12" name="Otsikko 6"/>
          <p:cNvSpPr>
            <a:spLocks noGrp="1"/>
          </p:cNvSpPr>
          <p:nvPr>
            <p:ph type="title"/>
            <p:custDataLst>
              <p:tags r:id="rId1"/>
            </p:custDataLst>
          </p:nvPr>
        </p:nvSpPr>
        <p:spPr/>
        <p:txBody>
          <a:bodyPr>
            <a:normAutofit fontScale="90000"/>
          </a:bodyPr>
          <a:lstStyle/>
          <a:p>
            <a:r>
              <a:rPr lang="fi-FI" dirty="0">
                <a:solidFill>
                  <a:srgbClr val="262626"/>
                </a:solidFill>
              </a:rPr>
              <a:t>Millaista tekemänne vapaaehtoistyö on ollut ensisijaisesti?</a:t>
            </a:r>
            <a:br>
              <a:rPr lang="fi-FI" dirty="0">
                <a:solidFill>
                  <a:srgbClr val="262626"/>
                </a:solidFill>
              </a:rPr>
            </a:br>
            <a:r>
              <a:rPr lang="fi-FI" dirty="0">
                <a:solidFill>
                  <a:srgbClr val="262626"/>
                </a:solidFill>
              </a:rPr>
              <a:t>2018 ja 2021</a:t>
            </a:r>
          </a:p>
        </p:txBody>
      </p:sp>
      <p:graphicFrame>
        <p:nvGraphicFramePr>
          <p:cNvPr id="14" name="Sisällön paikkamerkki 13"/>
          <p:cNvGraphicFramePr>
            <a:graphicFrameLocks noGrp="1"/>
          </p:cNvGraphicFramePr>
          <p:nvPr>
            <p:ph idx="1"/>
            <p:custDataLst>
              <p:tags r:id="rId2"/>
            </p:custDataLst>
            <p:extLst>
              <p:ext uri="{D42A27DB-BD31-4B8C-83A1-F6EECF244321}">
                <p14:modId xmlns:p14="http://schemas.microsoft.com/office/powerpoint/2010/main" val="1101975454"/>
              </p:ext>
            </p:extLst>
          </p:nvPr>
        </p:nvGraphicFramePr>
        <p:xfrm>
          <a:off x="652463" y="1335088"/>
          <a:ext cx="7864475" cy="4787900"/>
        </p:xfrm>
        <a:graphic>
          <a:graphicData uri="http://schemas.openxmlformats.org/drawingml/2006/chart">
            <c:chart xmlns:c="http://schemas.openxmlformats.org/drawingml/2006/chart" xmlns:r="http://schemas.openxmlformats.org/officeDocument/2006/relationships" r:id="rId4"/>
          </a:graphicData>
        </a:graphic>
      </p:graphicFrame>
      <p:sp>
        <p:nvSpPr>
          <p:cNvPr id="5" name="Sisällön paikkamerkki 4">
            <a:extLst>
              <a:ext uri="{FF2B5EF4-FFF2-40B4-BE49-F238E27FC236}">
                <a16:creationId xmlns:a16="http://schemas.microsoft.com/office/drawing/2014/main" id="{8086DC1A-4E12-47CD-9AD6-001D53D51713}"/>
              </a:ext>
            </a:extLst>
          </p:cNvPr>
          <p:cNvSpPr>
            <a:spLocks noGrp="1"/>
          </p:cNvSpPr>
          <p:nvPr>
            <p:ph idx="13"/>
          </p:nvPr>
        </p:nvSpPr>
        <p:spPr/>
        <p:txBody>
          <a:bodyPr/>
          <a:lstStyle/>
          <a:p>
            <a:endParaRPr lang="fi-FI"/>
          </a:p>
        </p:txBody>
      </p:sp>
      <p:sp>
        <p:nvSpPr>
          <p:cNvPr id="11" name="Title 1"/>
          <p:cNvSpPr txBox="1">
            <a:spLocks/>
          </p:cNvSpPr>
          <p:nvPr/>
        </p:nvSpPr>
        <p:spPr>
          <a:xfrm>
            <a:off x="814917" y="6122761"/>
            <a:ext cx="5547783"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2021 n=tehnyt vapaaehtoistyötä jollain toimialalla viimeksi kuluneen vuoden aikana</a:t>
            </a:r>
          </a:p>
          <a:p>
            <a:r>
              <a:rPr lang="fi-FI" sz="1200" b="0" dirty="0">
                <a:solidFill>
                  <a:srgbClr val="262626"/>
                </a:solidFill>
                <a:latin typeface="Calibri" panose="020F0502020204030204" pitchFamily="34" charset="0"/>
              </a:rPr>
              <a:t>2018 n=tehnyt vapaaehtoistyötä neljän viikon sisällä</a:t>
            </a:r>
          </a:p>
        </p:txBody>
      </p:sp>
      <p:sp>
        <p:nvSpPr>
          <p:cNvPr id="6" name="Tekstiruutu 5">
            <a:extLst>
              <a:ext uri="{FF2B5EF4-FFF2-40B4-BE49-F238E27FC236}">
                <a16:creationId xmlns:a16="http://schemas.microsoft.com/office/drawing/2014/main" id="{FFD6A9A5-3B08-456B-AF09-79D16DEA5A29}"/>
              </a:ext>
            </a:extLst>
          </p:cNvPr>
          <p:cNvSpPr txBox="1"/>
          <p:nvPr/>
        </p:nvSpPr>
        <p:spPr>
          <a:xfrm>
            <a:off x="740264" y="5612311"/>
            <a:ext cx="2659702" cy="553998"/>
          </a:xfrm>
          <a:prstGeom prst="rect">
            <a:avLst/>
          </a:prstGeom>
          <a:noFill/>
        </p:spPr>
        <p:txBody>
          <a:bodyPr wrap="none" rtlCol="0">
            <a:spAutoFit/>
          </a:bodyPr>
          <a:lstStyle/>
          <a:p>
            <a:r>
              <a:rPr lang="fi-FI" sz="1000" b="0" i="0" u="none" strike="noStrike" dirty="0">
                <a:solidFill>
                  <a:srgbClr val="262626"/>
                </a:solidFill>
                <a:effectLst/>
              </a:rPr>
              <a:t>*) v. 2018: Netissä tapahtuvaa</a:t>
            </a:r>
          </a:p>
          <a:p>
            <a:r>
              <a:rPr lang="fi-FI" sz="1000" b="0" i="0" u="none" strike="noStrike" dirty="0">
                <a:solidFill>
                  <a:srgbClr val="262626"/>
                </a:solidFill>
                <a:effectLst/>
              </a:rPr>
              <a:t>**) v. 2018: Järjestön tai yhteisön organisoimaa</a:t>
            </a:r>
          </a:p>
          <a:p>
            <a:r>
              <a:rPr lang="fi-FI" sz="1000" b="0" i="0" u="none" strike="noStrike" dirty="0">
                <a:solidFill>
                  <a:srgbClr val="262626"/>
                </a:solidFill>
                <a:effectLst/>
              </a:rPr>
              <a:t>***) v. 2018: Organisoimatonta</a:t>
            </a:r>
          </a:p>
        </p:txBody>
      </p:sp>
    </p:spTree>
    <p:extLst>
      <p:ext uri="{BB962C8B-B14F-4D97-AF65-F5344CB8AC3E}">
        <p14:creationId xmlns:p14="http://schemas.microsoft.com/office/powerpoint/2010/main" val="1756925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a:t>30.3.2021</a:t>
            </a:r>
            <a:endParaRPr lang="fi-FI" dirty="0"/>
          </a:p>
        </p:txBody>
      </p:sp>
      <p:sp>
        <p:nvSpPr>
          <p:cNvPr id="3" name="Alatunnisteen paikkamerkki 2"/>
          <p:cNvSpPr>
            <a:spLocks noGrp="1"/>
          </p:cNvSpPr>
          <p:nvPr>
            <p:ph type="ftr" sz="quarter" idx="11"/>
          </p:nvPr>
        </p:nvSpPr>
        <p:spPr/>
        <p:txBody>
          <a:bodyPr/>
          <a:lstStyle/>
          <a:p>
            <a:r>
              <a:rPr lang="fi-FI"/>
              <a:t>24683 Vapaaehtoistyön tekeminen Suomessa 2021</a:t>
            </a:r>
          </a:p>
        </p:txBody>
      </p:sp>
      <p:sp>
        <p:nvSpPr>
          <p:cNvPr id="4" name="Dian numeron paikkamerkki 3"/>
          <p:cNvSpPr>
            <a:spLocks noGrp="1"/>
          </p:cNvSpPr>
          <p:nvPr>
            <p:ph type="sldNum" sz="quarter" idx="12"/>
          </p:nvPr>
        </p:nvSpPr>
        <p:spPr/>
        <p:txBody>
          <a:bodyPr/>
          <a:lstStyle/>
          <a:p>
            <a:fld id="{B6DB0E4E-F5D7-41BD-96AC-FA55D8C3805E}" type="slidenum">
              <a:rPr lang="fi-FI" smtClean="0"/>
              <a:t>21</a:t>
            </a:fld>
            <a:endParaRPr lang="fi-FI"/>
          </a:p>
        </p:txBody>
      </p:sp>
      <p:sp>
        <p:nvSpPr>
          <p:cNvPr id="7" name="Otsikko 6"/>
          <p:cNvSpPr>
            <a:spLocks noGrp="1"/>
          </p:cNvSpPr>
          <p:nvPr>
            <p:ph type="title"/>
            <p:custDataLst>
              <p:tags r:id="rId1"/>
            </p:custDataLst>
          </p:nvPr>
        </p:nvSpPr>
        <p:spPr/>
        <p:txBody>
          <a:bodyPr>
            <a:normAutofit/>
          </a:bodyPr>
          <a:lstStyle/>
          <a:p>
            <a:r>
              <a:rPr lang="fi-FI" dirty="0">
                <a:solidFill>
                  <a:srgbClr val="262626"/>
                </a:solidFill>
              </a:rPr>
              <a:t>Minkä yhteisön organisoimaa vapaaehtoistyötä on tehnyt?</a:t>
            </a:r>
          </a:p>
        </p:txBody>
      </p:sp>
      <p:graphicFrame>
        <p:nvGraphicFramePr>
          <p:cNvPr id="11" name="Sisällön paikkamerkki 10"/>
          <p:cNvGraphicFramePr>
            <a:graphicFrameLocks noGrp="1"/>
          </p:cNvGraphicFramePr>
          <p:nvPr>
            <p:ph idx="1"/>
            <p:custDataLst>
              <p:tags r:id="rId2"/>
            </p:custDataLst>
            <p:extLst>
              <p:ext uri="{D42A27DB-BD31-4B8C-83A1-F6EECF244321}">
                <p14:modId xmlns:p14="http://schemas.microsoft.com/office/powerpoint/2010/main" val="3636129272"/>
              </p:ext>
            </p:extLst>
          </p:nvPr>
        </p:nvGraphicFramePr>
        <p:xfrm>
          <a:off x="652463" y="1335088"/>
          <a:ext cx="7864475" cy="4787900"/>
        </p:xfrm>
        <a:graphic>
          <a:graphicData uri="http://schemas.openxmlformats.org/drawingml/2006/chart">
            <c:chart xmlns:c="http://schemas.openxmlformats.org/drawingml/2006/chart" xmlns:r="http://schemas.openxmlformats.org/officeDocument/2006/relationships" r:id="rId4"/>
          </a:graphicData>
        </a:graphic>
      </p:graphicFrame>
      <p:sp>
        <p:nvSpPr>
          <p:cNvPr id="5" name="Sisällön paikkamerkki 4">
            <a:extLst>
              <a:ext uri="{FF2B5EF4-FFF2-40B4-BE49-F238E27FC236}">
                <a16:creationId xmlns:a16="http://schemas.microsoft.com/office/drawing/2014/main" id="{CB6A0AD2-3CDB-4ACF-8833-89BF52C738DE}"/>
              </a:ext>
            </a:extLst>
          </p:cNvPr>
          <p:cNvSpPr>
            <a:spLocks noGrp="1"/>
          </p:cNvSpPr>
          <p:nvPr>
            <p:ph idx="13"/>
          </p:nvPr>
        </p:nvSpPr>
        <p:spPr/>
        <p:txBody>
          <a:bodyPr/>
          <a:lstStyle/>
          <a:p>
            <a:endParaRPr lang="fi-FI"/>
          </a:p>
        </p:txBody>
      </p:sp>
      <p:sp>
        <p:nvSpPr>
          <p:cNvPr id="9" name="Title 1"/>
          <p:cNvSpPr txBox="1">
            <a:spLocks/>
          </p:cNvSpPr>
          <p:nvPr/>
        </p:nvSpPr>
        <p:spPr>
          <a:xfrm>
            <a:off x="814917" y="6122761"/>
            <a:ext cx="4823884"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Tehnyt jonkin yhteisön organisoimaa vapaaehtoistyötä jollain </a:t>
            </a:r>
          </a:p>
          <a:p>
            <a:r>
              <a:rPr lang="fi-FI" sz="1200" b="0" dirty="0">
                <a:solidFill>
                  <a:srgbClr val="262626"/>
                </a:solidFill>
                <a:latin typeface="Calibri" panose="020F0502020204030204" pitchFamily="34" charset="0"/>
              </a:rPr>
              <a:t>toimialalla viimeksi kuluneen vuoden aikana, n=334</a:t>
            </a:r>
          </a:p>
        </p:txBody>
      </p:sp>
    </p:spTree>
    <p:extLst>
      <p:ext uri="{BB962C8B-B14F-4D97-AF65-F5344CB8AC3E}">
        <p14:creationId xmlns:p14="http://schemas.microsoft.com/office/powerpoint/2010/main" val="31399241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a:t>30.3.2021</a:t>
            </a:r>
            <a:endParaRPr lang="fi-FI" dirty="0"/>
          </a:p>
        </p:txBody>
      </p:sp>
      <p:sp>
        <p:nvSpPr>
          <p:cNvPr id="3" name="Alatunnisteen paikkamerkki 2"/>
          <p:cNvSpPr>
            <a:spLocks noGrp="1"/>
          </p:cNvSpPr>
          <p:nvPr>
            <p:ph type="ftr" sz="quarter" idx="11"/>
          </p:nvPr>
        </p:nvSpPr>
        <p:spPr/>
        <p:txBody>
          <a:bodyPr/>
          <a:lstStyle/>
          <a:p>
            <a:r>
              <a:rPr lang="fi-FI"/>
              <a:t>24683 Vapaaehtoistyön tekeminen Suomessa 2021</a:t>
            </a:r>
          </a:p>
        </p:txBody>
      </p:sp>
      <p:sp>
        <p:nvSpPr>
          <p:cNvPr id="4" name="Dian numeron paikkamerkki 3"/>
          <p:cNvSpPr>
            <a:spLocks noGrp="1"/>
          </p:cNvSpPr>
          <p:nvPr>
            <p:ph type="sldNum" sz="quarter" idx="12"/>
          </p:nvPr>
        </p:nvSpPr>
        <p:spPr/>
        <p:txBody>
          <a:bodyPr/>
          <a:lstStyle/>
          <a:p>
            <a:fld id="{B6DB0E4E-F5D7-41BD-96AC-FA55D8C3805E}" type="slidenum">
              <a:rPr lang="fi-FI" smtClean="0"/>
              <a:t>22</a:t>
            </a:fld>
            <a:endParaRPr lang="fi-FI"/>
          </a:p>
        </p:txBody>
      </p:sp>
      <p:sp>
        <p:nvSpPr>
          <p:cNvPr id="7" name="Otsikko 6"/>
          <p:cNvSpPr>
            <a:spLocks noGrp="1"/>
          </p:cNvSpPr>
          <p:nvPr>
            <p:ph type="title"/>
            <p:custDataLst>
              <p:tags r:id="rId1"/>
            </p:custDataLst>
          </p:nvPr>
        </p:nvSpPr>
        <p:spPr/>
        <p:txBody>
          <a:bodyPr>
            <a:normAutofit/>
          </a:bodyPr>
          <a:lstStyle/>
          <a:p>
            <a:r>
              <a:rPr lang="fi-FI" dirty="0">
                <a:solidFill>
                  <a:srgbClr val="262626"/>
                </a:solidFill>
              </a:rPr>
              <a:t>Mikä helpottaisi osallistumistasi vapaaehtoistyöhön?</a:t>
            </a:r>
          </a:p>
        </p:txBody>
      </p:sp>
      <p:graphicFrame>
        <p:nvGraphicFramePr>
          <p:cNvPr id="11" name="Sisällön paikkamerkki 10"/>
          <p:cNvGraphicFramePr>
            <a:graphicFrameLocks noGrp="1"/>
          </p:cNvGraphicFramePr>
          <p:nvPr>
            <p:ph idx="1"/>
            <p:custDataLst>
              <p:tags r:id="rId2"/>
            </p:custDataLst>
            <p:extLst>
              <p:ext uri="{D42A27DB-BD31-4B8C-83A1-F6EECF244321}">
                <p14:modId xmlns:p14="http://schemas.microsoft.com/office/powerpoint/2010/main" val="2525212655"/>
              </p:ext>
            </p:extLst>
          </p:nvPr>
        </p:nvGraphicFramePr>
        <p:xfrm>
          <a:off x="652463" y="1335088"/>
          <a:ext cx="7864475" cy="4787900"/>
        </p:xfrm>
        <a:graphic>
          <a:graphicData uri="http://schemas.openxmlformats.org/drawingml/2006/chart">
            <c:chart xmlns:c="http://schemas.openxmlformats.org/drawingml/2006/chart" xmlns:r="http://schemas.openxmlformats.org/officeDocument/2006/relationships" r:id="rId4"/>
          </a:graphicData>
        </a:graphic>
      </p:graphicFrame>
      <p:sp>
        <p:nvSpPr>
          <p:cNvPr id="5" name="Sisällön paikkamerkki 4">
            <a:extLst>
              <a:ext uri="{FF2B5EF4-FFF2-40B4-BE49-F238E27FC236}">
                <a16:creationId xmlns:a16="http://schemas.microsoft.com/office/drawing/2014/main" id="{CB6A0AD2-3CDB-4ACF-8833-89BF52C738DE}"/>
              </a:ext>
            </a:extLst>
          </p:cNvPr>
          <p:cNvSpPr>
            <a:spLocks noGrp="1"/>
          </p:cNvSpPr>
          <p:nvPr>
            <p:ph idx="13"/>
          </p:nvPr>
        </p:nvSpPr>
        <p:spPr/>
        <p:txBody>
          <a:bodyPr/>
          <a:lstStyle/>
          <a:p>
            <a:endParaRPr lang="fi-FI"/>
          </a:p>
        </p:txBody>
      </p:sp>
      <p:sp>
        <p:nvSpPr>
          <p:cNvPr id="9" name="Title 1"/>
          <p:cNvSpPr txBox="1">
            <a:spLocks/>
          </p:cNvSpPr>
          <p:nvPr/>
        </p:nvSpPr>
        <p:spPr>
          <a:xfrm>
            <a:off x="814917" y="6122761"/>
            <a:ext cx="48143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Ei ole tehnyt vapaaehtoistyötä viimeksi kuluneen vuoden aikana, n=578</a:t>
            </a:r>
          </a:p>
        </p:txBody>
      </p:sp>
    </p:spTree>
    <p:extLst>
      <p:ext uri="{BB962C8B-B14F-4D97-AF65-F5344CB8AC3E}">
        <p14:creationId xmlns:p14="http://schemas.microsoft.com/office/powerpoint/2010/main" val="1613691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a:t>30.3.2021</a:t>
            </a:r>
            <a:endParaRPr lang="fi-FI" dirty="0"/>
          </a:p>
        </p:txBody>
      </p:sp>
      <p:sp>
        <p:nvSpPr>
          <p:cNvPr id="3" name="Alatunnisteen paikkamerkki 2"/>
          <p:cNvSpPr>
            <a:spLocks noGrp="1"/>
          </p:cNvSpPr>
          <p:nvPr>
            <p:ph type="ftr" sz="quarter" idx="11"/>
          </p:nvPr>
        </p:nvSpPr>
        <p:spPr/>
        <p:txBody>
          <a:bodyPr/>
          <a:lstStyle/>
          <a:p>
            <a:r>
              <a:rPr lang="fi-FI"/>
              <a:t>24683 Vapaaehtoistyön tekeminen Suomessa 2021</a:t>
            </a:r>
          </a:p>
        </p:txBody>
      </p:sp>
      <p:sp>
        <p:nvSpPr>
          <p:cNvPr id="4" name="Dian numeron paikkamerkki 3"/>
          <p:cNvSpPr>
            <a:spLocks noGrp="1"/>
          </p:cNvSpPr>
          <p:nvPr>
            <p:ph type="sldNum" sz="quarter" idx="12"/>
          </p:nvPr>
        </p:nvSpPr>
        <p:spPr/>
        <p:txBody>
          <a:bodyPr/>
          <a:lstStyle/>
          <a:p>
            <a:fld id="{B6DB0E4E-F5D7-41BD-96AC-FA55D8C3805E}" type="slidenum">
              <a:rPr lang="fi-FI" smtClean="0"/>
              <a:t>23</a:t>
            </a:fld>
            <a:endParaRPr lang="fi-FI"/>
          </a:p>
        </p:txBody>
      </p:sp>
      <p:sp>
        <p:nvSpPr>
          <p:cNvPr id="12" name="Otsikko 6"/>
          <p:cNvSpPr>
            <a:spLocks noGrp="1"/>
          </p:cNvSpPr>
          <p:nvPr>
            <p:ph type="title"/>
            <p:custDataLst>
              <p:tags r:id="rId1"/>
            </p:custDataLst>
          </p:nvPr>
        </p:nvSpPr>
        <p:spPr/>
        <p:txBody>
          <a:bodyPr>
            <a:normAutofit/>
          </a:bodyPr>
          <a:lstStyle/>
          <a:p>
            <a:r>
              <a:rPr lang="fi-FI" dirty="0">
                <a:solidFill>
                  <a:srgbClr val="262626"/>
                </a:solidFill>
              </a:rPr>
              <a:t>Mikä helpottaisi osallistumistasi vapaaehtoistyöhön?</a:t>
            </a:r>
          </a:p>
        </p:txBody>
      </p:sp>
      <p:graphicFrame>
        <p:nvGraphicFramePr>
          <p:cNvPr id="14" name="Sisällön paikkamerkki 13"/>
          <p:cNvGraphicFramePr>
            <a:graphicFrameLocks noGrp="1"/>
          </p:cNvGraphicFramePr>
          <p:nvPr>
            <p:ph idx="1"/>
            <p:custDataLst>
              <p:tags r:id="rId2"/>
            </p:custDataLst>
            <p:extLst>
              <p:ext uri="{D42A27DB-BD31-4B8C-83A1-F6EECF244321}">
                <p14:modId xmlns:p14="http://schemas.microsoft.com/office/powerpoint/2010/main" val="138191764"/>
              </p:ext>
            </p:extLst>
          </p:nvPr>
        </p:nvGraphicFramePr>
        <p:xfrm>
          <a:off x="652463" y="1335088"/>
          <a:ext cx="5443537" cy="4787900"/>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1"/>
          <p:cNvSpPr txBox="1">
            <a:spLocks/>
          </p:cNvSpPr>
          <p:nvPr/>
        </p:nvSpPr>
        <p:spPr>
          <a:xfrm>
            <a:off x="814917" y="6122761"/>
            <a:ext cx="506200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n=tehnyt vapaaehtoistyötä jollain toimialalla viimeksi kuluneen vuoden aikana</a:t>
            </a:r>
          </a:p>
        </p:txBody>
      </p:sp>
      <p:graphicFrame>
        <p:nvGraphicFramePr>
          <p:cNvPr id="9" name="Sisällön paikkamerkki 13">
            <a:extLst>
              <a:ext uri="{FF2B5EF4-FFF2-40B4-BE49-F238E27FC236}">
                <a16:creationId xmlns:a16="http://schemas.microsoft.com/office/drawing/2014/main" id="{79E0DB9E-440A-4AC1-B0B2-A6C63FE7F48A}"/>
              </a:ext>
            </a:extLst>
          </p:cNvPr>
          <p:cNvGraphicFramePr>
            <a:graphicFrameLocks/>
          </p:cNvGraphicFramePr>
          <p:nvPr>
            <p:custDataLst>
              <p:tags r:id="rId3"/>
            </p:custDataLst>
            <p:extLst>
              <p:ext uri="{D42A27DB-BD31-4B8C-83A1-F6EECF244321}">
                <p14:modId xmlns:p14="http://schemas.microsoft.com/office/powerpoint/2010/main" val="2820039505"/>
              </p:ext>
            </p:extLst>
          </p:nvPr>
        </p:nvGraphicFramePr>
        <p:xfrm>
          <a:off x="6260308" y="1326267"/>
          <a:ext cx="5443537" cy="47879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7598238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a:t>30.3.2021</a:t>
            </a:r>
            <a:endParaRPr lang="fi-FI" dirty="0"/>
          </a:p>
        </p:txBody>
      </p:sp>
      <p:sp>
        <p:nvSpPr>
          <p:cNvPr id="3" name="Alatunnisteen paikkamerkki 2"/>
          <p:cNvSpPr>
            <a:spLocks noGrp="1"/>
          </p:cNvSpPr>
          <p:nvPr>
            <p:ph type="ftr" sz="quarter" idx="11"/>
          </p:nvPr>
        </p:nvSpPr>
        <p:spPr/>
        <p:txBody>
          <a:bodyPr/>
          <a:lstStyle/>
          <a:p>
            <a:r>
              <a:rPr lang="fi-FI"/>
              <a:t>24683 Vapaaehtoistyön tekeminen Suomessa 2021</a:t>
            </a:r>
          </a:p>
        </p:txBody>
      </p:sp>
      <p:sp>
        <p:nvSpPr>
          <p:cNvPr id="4" name="Dian numeron paikkamerkki 3"/>
          <p:cNvSpPr>
            <a:spLocks noGrp="1"/>
          </p:cNvSpPr>
          <p:nvPr>
            <p:ph type="sldNum" sz="quarter" idx="12"/>
          </p:nvPr>
        </p:nvSpPr>
        <p:spPr/>
        <p:txBody>
          <a:bodyPr/>
          <a:lstStyle/>
          <a:p>
            <a:fld id="{B6DB0E4E-F5D7-41BD-96AC-FA55D8C3805E}" type="slidenum">
              <a:rPr lang="fi-FI" smtClean="0"/>
              <a:t>24</a:t>
            </a:fld>
            <a:endParaRPr lang="fi-FI"/>
          </a:p>
        </p:txBody>
      </p:sp>
      <p:sp>
        <p:nvSpPr>
          <p:cNvPr id="8" name="Otsikko 6"/>
          <p:cNvSpPr>
            <a:spLocks noGrp="1"/>
          </p:cNvSpPr>
          <p:nvPr>
            <p:ph type="title"/>
            <p:custDataLst>
              <p:tags r:id="rId1"/>
            </p:custDataLst>
          </p:nvPr>
        </p:nvSpPr>
        <p:spPr/>
        <p:txBody>
          <a:bodyPr>
            <a:normAutofit/>
          </a:bodyPr>
          <a:lstStyle/>
          <a:p>
            <a:r>
              <a:rPr lang="fi-FI" dirty="0">
                <a:solidFill>
                  <a:srgbClr val="262626"/>
                </a:solidFill>
              </a:rPr>
              <a:t>Haluaisitko osallistua vapaaehtoistoimintaan, jos pyydettäisiin?</a:t>
            </a:r>
          </a:p>
        </p:txBody>
      </p:sp>
      <p:graphicFrame>
        <p:nvGraphicFramePr>
          <p:cNvPr id="10" name="Sisällön paikkamerkki 9"/>
          <p:cNvGraphicFramePr>
            <a:graphicFrameLocks noGrp="1"/>
          </p:cNvGraphicFramePr>
          <p:nvPr>
            <p:ph idx="1"/>
            <p:custDataLst>
              <p:tags r:id="rId2"/>
            </p:custDataLst>
            <p:extLst>
              <p:ext uri="{D42A27DB-BD31-4B8C-83A1-F6EECF244321}">
                <p14:modId xmlns:p14="http://schemas.microsoft.com/office/powerpoint/2010/main" val="57107447"/>
              </p:ext>
            </p:extLst>
          </p:nvPr>
        </p:nvGraphicFramePr>
        <p:xfrm>
          <a:off x="652463" y="1335088"/>
          <a:ext cx="7864475" cy="4787900"/>
        </p:xfrm>
        <a:graphic>
          <a:graphicData uri="http://schemas.openxmlformats.org/drawingml/2006/chart">
            <c:chart xmlns:c="http://schemas.openxmlformats.org/drawingml/2006/chart" xmlns:r="http://schemas.openxmlformats.org/officeDocument/2006/relationships" r:id="rId4"/>
          </a:graphicData>
        </a:graphic>
      </p:graphicFrame>
      <p:sp>
        <p:nvSpPr>
          <p:cNvPr id="5" name="Sisällön paikkamerkki 4">
            <a:extLst>
              <a:ext uri="{FF2B5EF4-FFF2-40B4-BE49-F238E27FC236}">
                <a16:creationId xmlns:a16="http://schemas.microsoft.com/office/drawing/2014/main" id="{CA3C244A-F8A9-4E6E-B115-DFE21CD723FC}"/>
              </a:ext>
            </a:extLst>
          </p:cNvPr>
          <p:cNvSpPr>
            <a:spLocks noGrp="1"/>
          </p:cNvSpPr>
          <p:nvPr>
            <p:ph idx="13"/>
          </p:nvPr>
        </p:nvSpPr>
        <p:spPr/>
        <p:txBody>
          <a:bodyPr/>
          <a:lstStyle/>
          <a:p>
            <a:endParaRPr lang="fi-FI"/>
          </a:p>
        </p:txBody>
      </p:sp>
      <p:sp>
        <p:nvSpPr>
          <p:cNvPr id="12" name="Title 1"/>
          <p:cNvSpPr txBox="1">
            <a:spLocks/>
          </p:cNvSpPr>
          <p:nvPr/>
        </p:nvSpPr>
        <p:spPr>
          <a:xfrm>
            <a:off x="814917" y="6122761"/>
            <a:ext cx="4614333"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n=ei ole tehnyt vapaaehtoistyötä viimeksi kuluneen vuoden aikana</a:t>
            </a:r>
          </a:p>
        </p:txBody>
      </p:sp>
    </p:spTree>
    <p:extLst>
      <p:ext uri="{BB962C8B-B14F-4D97-AF65-F5344CB8AC3E}">
        <p14:creationId xmlns:p14="http://schemas.microsoft.com/office/powerpoint/2010/main" val="9126326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a:t>30.3.2021</a:t>
            </a:r>
            <a:endParaRPr lang="fi-FI" dirty="0"/>
          </a:p>
        </p:txBody>
      </p:sp>
      <p:sp>
        <p:nvSpPr>
          <p:cNvPr id="3" name="Alatunnisteen paikkamerkki 2"/>
          <p:cNvSpPr>
            <a:spLocks noGrp="1"/>
          </p:cNvSpPr>
          <p:nvPr>
            <p:ph type="ftr" sz="quarter" idx="11"/>
          </p:nvPr>
        </p:nvSpPr>
        <p:spPr/>
        <p:txBody>
          <a:bodyPr/>
          <a:lstStyle/>
          <a:p>
            <a:r>
              <a:rPr lang="fi-FI"/>
              <a:t>24683 Vapaaehtoistyön tekeminen Suomessa 2021</a:t>
            </a:r>
          </a:p>
        </p:txBody>
      </p:sp>
      <p:sp>
        <p:nvSpPr>
          <p:cNvPr id="4" name="Dian numeron paikkamerkki 3"/>
          <p:cNvSpPr>
            <a:spLocks noGrp="1"/>
          </p:cNvSpPr>
          <p:nvPr>
            <p:ph type="sldNum" sz="quarter" idx="12"/>
          </p:nvPr>
        </p:nvSpPr>
        <p:spPr/>
        <p:txBody>
          <a:bodyPr/>
          <a:lstStyle/>
          <a:p>
            <a:fld id="{B6DB0E4E-F5D7-41BD-96AC-FA55D8C3805E}" type="slidenum">
              <a:rPr lang="fi-FI" smtClean="0"/>
              <a:t>25</a:t>
            </a:fld>
            <a:endParaRPr lang="fi-FI"/>
          </a:p>
        </p:txBody>
      </p:sp>
      <p:sp>
        <p:nvSpPr>
          <p:cNvPr id="8" name="Otsikko 6"/>
          <p:cNvSpPr>
            <a:spLocks noGrp="1"/>
          </p:cNvSpPr>
          <p:nvPr>
            <p:ph type="title"/>
            <p:custDataLst>
              <p:tags r:id="rId1"/>
            </p:custDataLst>
          </p:nvPr>
        </p:nvSpPr>
        <p:spPr/>
        <p:txBody>
          <a:bodyPr>
            <a:normAutofit fontScale="90000"/>
          </a:bodyPr>
          <a:lstStyle/>
          <a:p>
            <a:r>
              <a:rPr lang="fi-FI" dirty="0">
                <a:solidFill>
                  <a:srgbClr val="262626"/>
                </a:solidFill>
              </a:rPr>
              <a:t>Haluaisitko osallistua vapaaehtoistoimintaan, jos pyydettäisiin?</a:t>
            </a:r>
            <a:br>
              <a:rPr lang="fi-FI" dirty="0">
                <a:solidFill>
                  <a:srgbClr val="262626"/>
                </a:solidFill>
              </a:rPr>
            </a:br>
            <a:r>
              <a:rPr lang="fi-FI" dirty="0">
                <a:solidFill>
                  <a:srgbClr val="262626"/>
                </a:solidFill>
              </a:rPr>
              <a:t>2015-2021</a:t>
            </a:r>
          </a:p>
        </p:txBody>
      </p:sp>
      <p:graphicFrame>
        <p:nvGraphicFramePr>
          <p:cNvPr id="10" name="Sisällön paikkamerkki 9"/>
          <p:cNvGraphicFramePr>
            <a:graphicFrameLocks noGrp="1"/>
          </p:cNvGraphicFramePr>
          <p:nvPr>
            <p:ph idx="1"/>
            <p:custDataLst>
              <p:tags r:id="rId2"/>
            </p:custDataLst>
            <p:extLst>
              <p:ext uri="{D42A27DB-BD31-4B8C-83A1-F6EECF244321}">
                <p14:modId xmlns:p14="http://schemas.microsoft.com/office/powerpoint/2010/main" val="1980705329"/>
              </p:ext>
            </p:extLst>
          </p:nvPr>
        </p:nvGraphicFramePr>
        <p:xfrm>
          <a:off x="1398421" y="1334861"/>
          <a:ext cx="7864475" cy="47879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1"/>
          <p:cNvSpPr txBox="1">
            <a:spLocks/>
          </p:cNvSpPr>
          <p:nvPr/>
        </p:nvSpPr>
        <p:spPr>
          <a:xfrm>
            <a:off x="814917" y="6122761"/>
            <a:ext cx="5281083"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2021 n=ei ole tehnyt vapaaehtoistyötä viimeksi kuluneen vuoden aikana</a:t>
            </a:r>
          </a:p>
          <a:p>
            <a:r>
              <a:rPr lang="fi-FI" sz="1200" b="0" dirty="0">
                <a:solidFill>
                  <a:srgbClr val="262626"/>
                </a:solidFill>
                <a:latin typeface="Calibri" panose="020F0502020204030204" pitchFamily="34" charset="0"/>
              </a:rPr>
              <a:t>2015 ja 2018 n=ei ole tehnyt vapaaehtoistyötä neljän viikon sisällä</a:t>
            </a:r>
          </a:p>
        </p:txBody>
      </p:sp>
    </p:spTree>
    <p:extLst>
      <p:ext uri="{BB962C8B-B14F-4D97-AF65-F5344CB8AC3E}">
        <p14:creationId xmlns:p14="http://schemas.microsoft.com/office/powerpoint/2010/main" val="8920901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a:t>30.3.2021</a:t>
            </a:r>
            <a:endParaRPr lang="fi-FI" dirty="0"/>
          </a:p>
        </p:txBody>
      </p:sp>
      <p:sp>
        <p:nvSpPr>
          <p:cNvPr id="3" name="Alatunnisteen paikkamerkki 2"/>
          <p:cNvSpPr>
            <a:spLocks noGrp="1"/>
          </p:cNvSpPr>
          <p:nvPr>
            <p:ph type="ftr" sz="quarter" idx="11"/>
          </p:nvPr>
        </p:nvSpPr>
        <p:spPr/>
        <p:txBody>
          <a:bodyPr/>
          <a:lstStyle/>
          <a:p>
            <a:r>
              <a:rPr lang="fi-FI"/>
              <a:t>24683 Vapaaehtoistyön tekeminen Suomessa 2021</a:t>
            </a:r>
          </a:p>
        </p:txBody>
      </p:sp>
      <p:sp>
        <p:nvSpPr>
          <p:cNvPr id="4" name="Dian numeron paikkamerkki 3"/>
          <p:cNvSpPr>
            <a:spLocks noGrp="1"/>
          </p:cNvSpPr>
          <p:nvPr>
            <p:ph type="sldNum" sz="quarter" idx="12"/>
          </p:nvPr>
        </p:nvSpPr>
        <p:spPr/>
        <p:txBody>
          <a:bodyPr/>
          <a:lstStyle/>
          <a:p>
            <a:fld id="{B6DB0E4E-F5D7-41BD-96AC-FA55D8C3805E}" type="slidenum">
              <a:rPr lang="fi-FI" smtClean="0"/>
              <a:t>26</a:t>
            </a:fld>
            <a:endParaRPr lang="fi-FI"/>
          </a:p>
        </p:txBody>
      </p:sp>
      <p:sp>
        <p:nvSpPr>
          <p:cNvPr id="8" name="Otsikko 6"/>
          <p:cNvSpPr>
            <a:spLocks noGrp="1"/>
          </p:cNvSpPr>
          <p:nvPr>
            <p:ph type="title"/>
            <p:custDataLst>
              <p:tags r:id="rId1"/>
            </p:custDataLst>
          </p:nvPr>
        </p:nvSpPr>
        <p:spPr/>
        <p:txBody>
          <a:bodyPr>
            <a:normAutofit fontScale="90000"/>
          </a:bodyPr>
          <a:lstStyle/>
          <a:p>
            <a:r>
              <a:rPr lang="fi-FI" dirty="0">
                <a:solidFill>
                  <a:srgbClr val="262626"/>
                </a:solidFill>
              </a:rPr>
              <a:t>Haluaisitko osallistua vapaaehtoistoimintaan, jos pyydettäisiin?</a:t>
            </a:r>
            <a:br>
              <a:rPr lang="fi-FI" dirty="0">
                <a:solidFill>
                  <a:srgbClr val="262626"/>
                </a:solidFill>
              </a:rPr>
            </a:br>
            <a:r>
              <a:rPr lang="fi-FI" sz="2600" dirty="0">
                <a:solidFill>
                  <a:srgbClr val="262626"/>
                </a:solidFill>
              </a:rPr>
              <a:t>15-24 vuotiaat</a:t>
            </a:r>
          </a:p>
        </p:txBody>
      </p:sp>
      <p:graphicFrame>
        <p:nvGraphicFramePr>
          <p:cNvPr id="10" name="Sisällön paikkamerkki 9"/>
          <p:cNvGraphicFramePr>
            <a:graphicFrameLocks noGrp="1"/>
          </p:cNvGraphicFramePr>
          <p:nvPr>
            <p:ph idx="1"/>
            <p:custDataLst>
              <p:tags r:id="rId2"/>
            </p:custDataLst>
            <p:extLst>
              <p:ext uri="{D42A27DB-BD31-4B8C-83A1-F6EECF244321}">
                <p14:modId xmlns:p14="http://schemas.microsoft.com/office/powerpoint/2010/main" val="465302713"/>
              </p:ext>
            </p:extLst>
          </p:nvPr>
        </p:nvGraphicFramePr>
        <p:xfrm>
          <a:off x="1422484" y="1334861"/>
          <a:ext cx="7864475" cy="47879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1"/>
          <p:cNvSpPr txBox="1">
            <a:spLocks/>
          </p:cNvSpPr>
          <p:nvPr/>
        </p:nvSpPr>
        <p:spPr>
          <a:xfrm>
            <a:off x="814917" y="6122761"/>
            <a:ext cx="5509683"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n=15-24 vuotiaat ja ei ole tehnyt vapaaehtoistyötä viimeksi kuluneen vuoden aikana</a:t>
            </a:r>
          </a:p>
        </p:txBody>
      </p:sp>
    </p:spTree>
    <p:extLst>
      <p:ext uri="{BB962C8B-B14F-4D97-AF65-F5344CB8AC3E}">
        <p14:creationId xmlns:p14="http://schemas.microsoft.com/office/powerpoint/2010/main" val="7387984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a:t>30.3.2021</a:t>
            </a:r>
            <a:endParaRPr lang="fi-FI" dirty="0"/>
          </a:p>
        </p:txBody>
      </p:sp>
      <p:sp>
        <p:nvSpPr>
          <p:cNvPr id="3" name="Alatunnisteen paikkamerkki 2"/>
          <p:cNvSpPr>
            <a:spLocks noGrp="1"/>
          </p:cNvSpPr>
          <p:nvPr>
            <p:ph type="ftr" sz="quarter" idx="11"/>
          </p:nvPr>
        </p:nvSpPr>
        <p:spPr/>
        <p:txBody>
          <a:bodyPr/>
          <a:lstStyle/>
          <a:p>
            <a:r>
              <a:rPr lang="fi-FI"/>
              <a:t>24683 Vapaaehtoistyön tekeminen Suomessa 2021</a:t>
            </a:r>
          </a:p>
        </p:txBody>
      </p:sp>
      <p:sp>
        <p:nvSpPr>
          <p:cNvPr id="4" name="Dian numeron paikkamerkki 3"/>
          <p:cNvSpPr>
            <a:spLocks noGrp="1"/>
          </p:cNvSpPr>
          <p:nvPr>
            <p:ph type="sldNum" sz="quarter" idx="12"/>
          </p:nvPr>
        </p:nvSpPr>
        <p:spPr/>
        <p:txBody>
          <a:bodyPr/>
          <a:lstStyle/>
          <a:p>
            <a:fld id="{B6DB0E4E-F5D7-41BD-96AC-FA55D8C3805E}" type="slidenum">
              <a:rPr lang="fi-FI" smtClean="0"/>
              <a:t>27</a:t>
            </a:fld>
            <a:endParaRPr lang="fi-FI"/>
          </a:p>
        </p:txBody>
      </p:sp>
      <p:sp>
        <p:nvSpPr>
          <p:cNvPr id="8" name="Otsikko 6"/>
          <p:cNvSpPr>
            <a:spLocks noGrp="1"/>
          </p:cNvSpPr>
          <p:nvPr>
            <p:ph type="title"/>
            <p:custDataLst>
              <p:tags r:id="rId1"/>
            </p:custDataLst>
          </p:nvPr>
        </p:nvSpPr>
        <p:spPr/>
        <p:txBody>
          <a:bodyPr>
            <a:normAutofit fontScale="90000"/>
          </a:bodyPr>
          <a:lstStyle/>
          <a:p>
            <a:r>
              <a:rPr lang="fi-FI" sz="3000" dirty="0">
                <a:solidFill>
                  <a:srgbClr val="262626"/>
                </a:solidFill>
              </a:rPr>
              <a:t>Haluaisitko osallistua vapaaehtoistoimintaan, jos pyydettäisiin? 2018 ja 2021</a:t>
            </a:r>
            <a:br>
              <a:rPr lang="fi-FI" dirty="0">
                <a:solidFill>
                  <a:srgbClr val="262626"/>
                </a:solidFill>
              </a:rPr>
            </a:br>
            <a:r>
              <a:rPr lang="fi-FI" sz="2600" dirty="0">
                <a:solidFill>
                  <a:srgbClr val="262626"/>
                </a:solidFill>
              </a:rPr>
              <a:t>15-24 vuotiaat</a:t>
            </a:r>
          </a:p>
        </p:txBody>
      </p:sp>
      <p:graphicFrame>
        <p:nvGraphicFramePr>
          <p:cNvPr id="10" name="Sisällön paikkamerkki 9"/>
          <p:cNvGraphicFramePr>
            <a:graphicFrameLocks noGrp="1"/>
          </p:cNvGraphicFramePr>
          <p:nvPr>
            <p:ph idx="1"/>
            <p:custDataLst>
              <p:tags r:id="rId2"/>
            </p:custDataLst>
            <p:extLst>
              <p:ext uri="{D42A27DB-BD31-4B8C-83A1-F6EECF244321}">
                <p14:modId xmlns:p14="http://schemas.microsoft.com/office/powerpoint/2010/main" val="1372818572"/>
              </p:ext>
            </p:extLst>
          </p:nvPr>
        </p:nvGraphicFramePr>
        <p:xfrm>
          <a:off x="1919789" y="1377199"/>
          <a:ext cx="7864475" cy="47879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1"/>
          <p:cNvSpPr txBox="1">
            <a:spLocks/>
          </p:cNvSpPr>
          <p:nvPr/>
        </p:nvSpPr>
        <p:spPr>
          <a:xfrm>
            <a:off x="814917" y="6122761"/>
            <a:ext cx="6138333"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2021 n=15-24 vuotiaat ja ei ole tehnyt vapaaehtoistyötä viimeksi kuluneen vuoden aikana</a:t>
            </a:r>
          </a:p>
          <a:p>
            <a:r>
              <a:rPr lang="fi-FI" sz="1200" b="0" dirty="0">
                <a:solidFill>
                  <a:srgbClr val="262626"/>
                </a:solidFill>
                <a:latin typeface="Calibri" panose="020F0502020204030204" pitchFamily="34" charset="0"/>
              </a:rPr>
              <a:t>2018 n=15-24 vuotiaat ja ei ole tehnyt vapaaehtoistyötä viimeisen neljän viikon sisällä</a:t>
            </a:r>
          </a:p>
        </p:txBody>
      </p:sp>
    </p:spTree>
    <p:extLst>
      <p:ext uri="{BB962C8B-B14F-4D97-AF65-F5344CB8AC3E}">
        <p14:creationId xmlns:p14="http://schemas.microsoft.com/office/powerpoint/2010/main" val="35016790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a:t>30.3.2021</a:t>
            </a:r>
            <a:endParaRPr lang="fi-FI" dirty="0"/>
          </a:p>
        </p:txBody>
      </p:sp>
      <p:sp>
        <p:nvSpPr>
          <p:cNvPr id="3" name="Alatunnisteen paikkamerkki 2"/>
          <p:cNvSpPr>
            <a:spLocks noGrp="1"/>
          </p:cNvSpPr>
          <p:nvPr>
            <p:ph type="ftr" sz="quarter" idx="11"/>
          </p:nvPr>
        </p:nvSpPr>
        <p:spPr/>
        <p:txBody>
          <a:bodyPr/>
          <a:lstStyle/>
          <a:p>
            <a:r>
              <a:rPr lang="fi-FI"/>
              <a:t>24683 Vapaaehtoistyön tekeminen Suomessa 2021</a:t>
            </a:r>
          </a:p>
        </p:txBody>
      </p:sp>
      <p:sp>
        <p:nvSpPr>
          <p:cNvPr id="4" name="Dian numeron paikkamerkki 3"/>
          <p:cNvSpPr>
            <a:spLocks noGrp="1"/>
          </p:cNvSpPr>
          <p:nvPr>
            <p:ph type="sldNum" sz="quarter" idx="12"/>
          </p:nvPr>
        </p:nvSpPr>
        <p:spPr/>
        <p:txBody>
          <a:bodyPr/>
          <a:lstStyle/>
          <a:p>
            <a:fld id="{B6DB0E4E-F5D7-41BD-96AC-FA55D8C3805E}" type="slidenum">
              <a:rPr lang="fi-FI" smtClean="0"/>
              <a:t>28</a:t>
            </a:fld>
            <a:endParaRPr lang="fi-FI"/>
          </a:p>
        </p:txBody>
      </p:sp>
      <p:sp>
        <p:nvSpPr>
          <p:cNvPr id="8" name="Otsikko 6"/>
          <p:cNvSpPr>
            <a:spLocks noGrp="1"/>
          </p:cNvSpPr>
          <p:nvPr>
            <p:ph type="title"/>
            <p:custDataLst>
              <p:tags r:id="rId1"/>
            </p:custDataLst>
          </p:nvPr>
        </p:nvSpPr>
        <p:spPr/>
        <p:txBody>
          <a:bodyPr>
            <a:normAutofit fontScale="90000"/>
          </a:bodyPr>
          <a:lstStyle/>
          <a:p>
            <a:r>
              <a:rPr lang="fi-FI" dirty="0">
                <a:solidFill>
                  <a:srgbClr val="262626"/>
                </a:solidFill>
              </a:rPr>
              <a:t>Minkä verran aiot tehdä vapaaehtoistyötä lähitulevaisuudessa </a:t>
            </a:r>
            <a:br>
              <a:rPr lang="fi-FI" dirty="0">
                <a:solidFill>
                  <a:srgbClr val="262626"/>
                </a:solidFill>
              </a:rPr>
            </a:br>
            <a:r>
              <a:rPr lang="fi-FI" dirty="0">
                <a:solidFill>
                  <a:srgbClr val="262626"/>
                </a:solidFill>
              </a:rPr>
              <a:t>(3 vuoden päästä)?</a:t>
            </a:r>
          </a:p>
        </p:txBody>
      </p:sp>
      <p:graphicFrame>
        <p:nvGraphicFramePr>
          <p:cNvPr id="10" name="Sisällön paikkamerkki 9"/>
          <p:cNvGraphicFramePr>
            <a:graphicFrameLocks noGrp="1"/>
          </p:cNvGraphicFramePr>
          <p:nvPr>
            <p:ph idx="1"/>
            <p:custDataLst>
              <p:tags r:id="rId2"/>
            </p:custDataLst>
            <p:extLst>
              <p:ext uri="{D42A27DB-BD31-4B8C-83A1-F6EECF244321}">
                <p14:modId xmlns:p14="http://schemas.microsoft.com/office/powerpoint/2010/main" val="650037961"/>
              </p:ext>
            </p:extLst>
          </p:nvPr>
        </p:nvGraphicFramePr>
        <p:xfrm>
          <a:off x="1663115" y="1334861"/>
          <a:ext cx="7864475" cy="47879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1"/>
          <p:cNvSpPr txBox="1">
            <a:spLocks/>
          </p:cNvSpPr>
          <p:nvPr/>
        </p:nvSpPr>
        <p:spPr>
          <a:xfrm>
            <a:off x="814917" y="6122761"/>
            <a:ext cx="2233083"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n=kaikki vastaajat</a:t>
            </a:r>
          </a:p>
        </p:txBody>
      </p:sp>
    </p:spTree>
    <p:extLst>
      <p:ext uri="{BB962C8B-B14F-4D97-AF65-F5344CB8AC3E}">
        <p14:creationId xmlns:p14="http://schemas.microsoft.com/office/powerpoint/2010/main" val="2509544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a:t>30.3.2021</a:t>
            </a:r>
            <a:endParaRPr lang="fi-FI" dirty="0"/>
          </a:p>
        </p:txBody>
      </p:sp>
      <p:sp>
        <p:nvSpPr>
          <p:cNvPr id="3" name="Alatunnisteen paikkamerkki 2"/>
          <p:cNvSpPr>
            <a:spLocks noGrp="1"/>
          </p:cNvSpPr>
          <p:nvPr>
            <p:ph type="ftr" sz="quarter" idx="11"/>
          </p:nvPr>
        </p:nvSpPr>
        <p:spPr/>
        <p:txBody>
          <a:bodyPr/>
          <a:lstStyle/>
          <a:p>
            <a:r>
              <a:rPr lang="fi-FI"/>
              <a:t>24683 Vapaaehtoistyön tekeminen Suomessa 2021</a:t>
            </a:r>
          </a:p>
        </p:txBody>
      </p:sp>
      <p:sp>
        <p:nvSpPr>
          <p:cNvPr id="4" name="Dian numeron paikkamerkki 3"/>
          <p:cNvSpPr>
            <a:spLocks noGrp="1"/>
          </p:cNvSpPr>
          <p:nvPr>
            <p:ph type="sldNum" sz="quarter" idx="12"/>
          </p:nvPr>
        </p:nvSpPr>
        <p:spPr/>
        <p:txBody>
          <a:bodyPr/>
          <a:lstStyle/>
          <a:p>
            <a:fld id="{B6DB0E4E-F5D7-41BD-96AC-FA55D8C3805E}" type="slidenum">
              <a:rPr lang="fi-FI" smtClean="0"/>
              <a:t>29</a:t>
            </a:fld>
            <a:endParaRPr lang="fi-FI"/>
          </a:p>
        </p:txBody>
      </p:sp>
      <p:sp>
        <p:nvSpPr>
          <p:cNvPr id="8" name="Otsikko 6"/>
          <p:cNvSpPr>
            <a:spLocks noGrp="1"/>
          </p:cNvSpPr>
          <p:nvPr>
            <p:ph type="title"/>
            <p:custDataLst>
              <p:tags r:id="rId1"/>
            </p:custDataLst>
          </p:nvPr>
        </p:nvSpPr>
        <p:spPr/>
        <p:txBody>
          <a:bodyPr>
            <a:normAutofit/>
          </a:bodyPr>
          <a:lstStyle/>
          <a:p>
            <a:r>
              <a:rPr lang="fi-FI" dirty="0">
                <a:solidFill>
                  <a:srgbClr val="262626"/>
                </a:solidFill>
              </a:rPr>
              <a:t>Teetkö vapaaehtoistyötä 3 vuoden päästä ensisijaisesti…</a:t>
            </a:r>
          </a:p>
        </p:txBody>
      </p:sp>
      <p:graphicFrame>
        <p:nvGraphicFramePr>
          <p:cNvPr id="10" name="Sisällön paikkamerkki 9"/>
          <p:cNvGraphicFramePr>
            <a:graphicFrameLocks noGrp="1"/>
          </p:cNvGraphicFramePr>
          <p:nvPr>
            <p:ph idx="1"/>
            <p:custDataLst>
              <p:tags r:id="rId2"/>
            </p:custDataLst>
            <p:extLst>
              <p:ext uri="{D42A27DB-BD31-4B8C-83A1-F6EECF244321}">
                <p14:modId xmlns:p14="http://schemas.microsoft.com/office/powerpoint/2010/main" val="1871380426"/>
              </p:ext>
            </p:extLst>
          </p:nvPr>
        </p:nvGraphicFramePr>
        <p:xfrm>
          <a:off x="1959895" y="1270102"/>
          <a:ext cx="7864475" cy="47879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1"/>
          <p:cNvSpPr txBox="1">
            <a:spLocks/>
          </p:cNvSpPr>
          <p:nvPr/>
        </p:nvSpPr>
        <p:spPr>
          <a:xfrm>
            <a:off x="814917" y="6122761"/>
            <a:ext cx="4614333"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n=aikoo tehdä vapaaehtoistyötä lähitulevaisuudessa</a:t>
            </a:r>
          </a:p>
        </p:txBody>
      </p:sp>
    </p:spTree>
    <p:extLst>
      <p:ext uri="{BB962C8B-B14F-4D97-AF65-F5344CB8AC3E}">
        <p14:creationId xmlns:p14="http://schemas.microsoft.com/office/powerpoint/2010/main" val="1927968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a:t>30.3.2021</a:t>
            </a:r>
            <a:endParaRPr lang="fi-FI" dirty="0"/>
          </a:p>
        </p:txBody>
      </p:sp>
      <p:sp>
        <p:nvSpPr>
          <p:cNvPr id="3" name="Alatunnisteen paikkamerkki 2"/>
          <p:cNvSpPr>
            <a:spLocks noGrp="1"/>
          </p:cNvSpPr>
          <p:nvPr>
            <p:ph type="ftr" sz="quarter" idx="11"/>
          </p:nvPr>
        </p:nvSpPr>
        <p:spPr/>
        <p:txBody>
          <a:bodyPr/>
          <a:lstStyle/>
          <a:p>
            <a:r>
              <a:rPr lang="fi-FI"/>
              <a:t>24683 Vapaaehtoistyön tekeminen Suomessa 2021</a:t>
            </a:r>
          </a:p>
        </p:txBody>
      </p:sp>
      <p:sp>
        <p:nvSpPr>
          <p:cNvPr id="4" name="Dian numeron paikkamerkki 3"/>
          <p:cNvSpPr>
            <a:spLocks noGrp="1"/>
          </p:cNvSpPr>
          <p:nvPr>
            <p:ph type="sldNum" sz="quarter" idx="12"/>
          </p:nvPr>
        </p:nvSpPr>
        <p:spPr/>
        <p:txBody>
          <a:bodyPr/>
          <a:lstStyle/>
          <a:p>
            <a:fld id="{B6DB0E4E-F5D7-41BD-96AC-FA55D8C3805E}" type="slidenum">
              <a:rPr lang="fi-FI" smtClean="0"/>
              <a:t>3</a:t>
            </a:fld>
            <a:endParaRPr lang="fi-FI"/>
          </a:p>
        </p:txBody>
      </p:sp>
      <p:sp>
        <p:nvSpPr>
          <p:cNvPr id="7" name="Otsikko 6"/>
          <p:cNvSpPr>
            <a:spLocks noGrp="1"/>
          </p:cNvSpPr>
          <p:nvPr>
            <p:ph type="title"/>
            <p:custDataLst>
              <p:tags r:id="rId1"/>
            </p:custDataLst>
          </p:nvPr>
        </p:nvSpPr>
        <p:spPr/>
        <p:txBody>
          <a:bodyPr>
            <a:normAutofit fontScale="90000"/>
          </a:bodyPr>
          <a:lstStyle/>
          <a:p>
            <a:r>
              <a:rPr lang="fi-FI" dirty="0">
                <a:solidFill>
                  <a:srgbClr val="262626"/>
                </a:solidFill>
              </a:rPr>
              <a:t>Millä näistä toimialoista olet tehnyt vapaaehtoistyötä </a:t>
            </a:r>
            <a:br>
              <a:rPr lang="fi-FI" dirty="0">
                <a:solidFill>
                  <a:srgbClr val="262626"/>
                </a:solidFill>
              </a:rPr>
            </a:br>
            <a:r>
              <a:rPr lang="fi-FI" dirty="0">
                <a:solidFill>
                  <a:srgbClr val="262626"/>
                </a:solidFill>
              </a:rPr>
              <a:t>viimeksi kuluneen vuoden aikana?</a:t>
            </a:r>
          </a:p>
        </p:txBody>
      </p:sp>
      <p:graphicFrame>
        <p:nvGraphicFramePr>
          <p:cNvPr id="11" name="Sisällön paikkamerkki 10"/>
          <p:cNvGraphicFramePr>
            <a:graphicFrameLocks noGrp="1"/>
          </p:cNvGraphicFramePr>
          <p:nvPr>
            <p:ph idx="1"/>
            <p:custDataLst>
              <p:tags r:id="rId2"/>
            </p:custDataLst>
            <p:extLst>
              <p:ext uri="{D42A27DB-BD31-4B8C-83A1-F6EECF244321}">
                <p14:modId xmlns:p14="http://schemas.microsoft.com/office/powerpoint/2010/main" val="3249026735"/>
              </p:ext>
            </p:extLst>
          </p:nvPr>
        </p:nvGraphicFramePr>
        <p:xfrm>
          <a:off x="1778081" y="1377199"/>
          <a:ext cx="7864475" cy="4787900"/>
        </p:xfrm>
        <a:graphic>
          <a:graphicData uri="http://schemas.openxmlformats.org/drawingml/2006/chart">
            <c:chart xmlns:c="http://schemas.openxmlformats.org/drawingml/2006/chart" xmlns:r="http://schemas.openxmlformats.org/officeDocument/2006/relationships" r:id="rId4"/>
          </a:graphicData>
        </a:graphic>
      </p:graphicFrame>
      <p:sp>
        <p:nvSpPr>
          <p:cNvPr id="9" name="Title 1"/>
          <p:cNvSpPr txBox="1">
            <a:spLocks/>
          </p:cNvSpPr>
          <p:nvPr/>
        </p:nvSpPr>
        <p:spPr>
          <a:xfrm>
            <a:off x="814917" y="6122761"/>
            <a:ext cx="281410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Kaikki vastaajat, n=1094</a:t>
            </a:r>
          </a:p>
        </p:txBody>
      </p:sp>
    </p:spTree>
    <p:extLst>
      <p:ext uri="{BB962C8B-B14F-4D97-AF65-F5344CB8AC3E}">
        <p14:creationId xmlns:p14="http://schemas.microsoft.com/office/powerpoint/2010/main" val="39514921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a:t>30.3.2021</a:t>
            </a:r>
            <a:endParaRPr lang="fi-FI" dirty="0"/>
          </a:p>
        </p:txBody>
      </p:sp>
      <p:sp>
        <p:nvSpPr>
          <p:cNvPr id="3" name="Alatunnisteen paikkamerkki 2"/>
          <p:cNvSpPr>
            <a:spLocks noGrp="1"/>
          </p:cNvSpPr>
          <p:nvPr>
            <p:ph type="ftr" sz="quarter" idx="11"/>
          </p:nvPr>
        </p:nvSpPr>
        <p:spPr/>
        <p:txBody>
          <a:bodyPr/>
          <a:lstStyle/>
          <a:p>
            <a:r>
              <a:rPr lang="fi-FI"/>
              <a:t>24683 Vapaaehtoistyön tekeminen Suomessa 2021</a:t>
            </a:r>
          </a:p>
        </p:txBody>
      </p:sp>
      <p:sp>
        <p:nvSpPr>
          <p:cNvPr id="4" name="Dian numeron paikkamerkki 3"/>
          <p:cNvSpPr>
            <a:spLocks noGrp="1"/>
          </p:cNvSpPr>
          <p:nvPr>
            <p:ph type="sldNum" sz="quarter" idx="12"/>
          </p:nvPr>
        </p:nvSpPr>
        <p:spPr/>
        <p:txBody>
          <a:bodyPr/>
          <a:lstStyle/>
          <a:p>
            <a:fld id="{B6DB0E4E-F5D7-41BD-96AC-FA55D8C3805E}" type="slidenum">
              <a:rPr lang="fi-FI" smtClean="0"/>
              <a:t>30</a:t>
            </a:fld>
            <a:endParaRPr lang="fi-FI"/>
          </a:p>
        </p:txBody>
      </p:sp>
      <p:sp>
        <p:nvSpPr>
          <p:cNvPr id="8" name="Otsikko 6"/>
          <p:cNvSpPr>
            <a:spLocks noGrp="1"/>
          </p:cNvSpPr>
          <p:nvPr>
            <p:ph type="title"/>
            <p:custDataLst>
              <p:tags r:id="rId1"/>
            </p:custDataLst>
          </p:nvPr>
        </p:nvSpPr>
        <p:spPr/>
        <p:txBody>
          <a:bodyPr>
            <a:normAutofit/>
          </a:bodyPr>
          <a:lstStyle/>
          <a:p>
            <a:r>
              <a:rPr lang="fi-FI" dirty="0">
                <a:solidFill>
                  <a:srgbClr val="262626"/>
                </a:solidFill>
              </a:rPr>
              <a:t>Minkä tahon kautta teet vapaaehtoistyötä 3 vuoden päästä?</a:t>
            </a:r>
          </a:p>
        </p:txBody>
      </p:sp>
      <p:graphicFrame>
        <p:nvGraphicFramePr>
          <p:cNvPr id="10" name="Sisällön paikkamerkki 9"/>
          <p:cNvGraphicFramePr>
            <a:graphicFrameLocks noGrp="1"/>
          </p:cNvGraphicFramePr>
          <p:nvPr>
            <p:ph idx="1"/>
            <p:custDataLst>
              <p:tags r:id="rId2"/>
            </p:custDataLst>
            <p:extLst>
              <p:ext uri="{D42A27DB-BD31-4B8C-83A1-F6EECF244321}">
                <p14:modId xmlns:p14="http://schemas.microsoft.com/office/powerpoint/2010/main" val="917433706"/>
              </p:ext>
            </p:extLst>
          </p:nvPr>
        </p:nvGraphicFramePr>
        <p:xfrm>
          <a:off x="1943853" y="1270102"/>
          <a:ext cx="7864475" cy="47879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1"/>
          <p:cNvSpPr txBox="1">
            <a:spLocks/>
          </p:cNvSpPr>
          <p:nvPr/>
        </p:nvSpPr>
        <p:spPr>
          <a:xfrm>
            <a:off x="814917" y="6122761"/>
            <a:ext cx="4614333"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n=aikoo tehdä vapaaehtoistyötä lähitulevaisuudessa</a:t>
            </a:r>
          </a:p>
        </p:txBody>
      </p:sp>
    </p:spTree>
    <p:extLst>
      <p:ext uri="{BB962C8B-B14F-4D97-AF65-F5344CB8AC3E}">
        <p14:creationId xmlns:p14="http://schemas.microsoft.com/office/powerpoint/2010/main" val="23776946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a:t>30.3.2021</a:t>
            </a:r>
            <a:endParaRPr lang="fi-FI" dirty="0"/>
          </a:p>
        </p:txBody>
      </p:sp>
      <p:sp>
        <p:nvSpPr>
          <p:cNvPr id="3" name="Alatunnisteen paikkamerkki 2"/>
          <p:cNvSpPr>
            <a:spLocks noGrp="1"/>
          </p:cNvSpPr>
          <p:nvPr>
            <p:ph type="ftr" sz="quarter" idx="11"/>
          </p:nvPr>
        </p:nvSpPr>
        <p:spPr/>
        <p:txBody>
          <a:bodyPr/>
          <a:lstStyle/>
          <a:p>
            <a:r>
              <a:rPr lang="fi-FI"/>
              <a:t>24683 Vapaaehtoistyön tekeminen Suomessa 2021</a:t>
            </a:r>
          </a:p>
        </p:txBody>
      </p:sp>
      <p:sp>
        <p:nvSpPr>
          <p:cNvPr id="4" name="Dian numeron paikkamerkki 3"/>
          <p:cNvSpPr>
            <a:spLocks noGrp="1"/>
          </p:cNvSpPr>
          <p:nvPr>
            <p:ph type="sldNum" sz="quarter" idx="12"/>
          </p:nvPr>
        </p:nvSpPr>
        <p:spPr/>
        <p:txBody>
          <a:bodyPr/>
          <a:lstStyle/>
          <a:p>
            <a:fld id="{B6DB0E4E-F5D7-41BD-96AC-FA55D8C3805E}" type="slidenum">
              <a:rPr lang="fi-FI" smtClean="0"/>
              <a:t>31</a:t>
            </a:fld>
            <a:endParaRPr lang="fi-FI"/>
          </a:p>
        </p:txBody>
      </p:sp>
      <p:sp>
        <p:nvSpPr>
          <p:cNvPr id="8" name="Otsikko 6"/>
          <p:cNvSpPr>
            <a:spLocks noGrp="1"/>
          </p:cNvSpPr>
          <p:nvPr>
            <p:ph type="title"/>
            <p:custDataLst>
              <p:tags r:id="rId1"/>
            </p:custDataLst>
          </p:nvPr>
        </p:nvSpPr>
        <p:spPr/>
        <p:txBody>
          <a:bodyPr>
            <a:normAutofit fontScale="90000"/>
          </a:bodyPr>
          <a:lstStyle/>
          <a:p>
            <a:r>
              <a:rPr lang="fi-FI" dirty="0">
                <a:solidFill>
                  <a:srgbClr val="262626"/>
                </a:solidFill>
              </a:rPr>
              <a:t>Minkä yhteisön organisoimana aikoo tehdä vapaaehtoistyötä lähitulevaisuudessa?</a:t>
            </a:r>
          </a:p>
        </p:txBody>
      </p:sp>
      <p:graphicFrame>
        <p:nvGraphicFramePr>
          <p:cNvPr id="10" name="Sisällön paikkamerkki 9"/>
          <p:cNvGraphicFramePr>
            <a:graphicFrameLocks noGrp="1"/>
          </p:cNvGraphicFramePr>
          <p:nvPr>
            <p:ph idx="1"/>
            <p:custDataLst>
              <p:tags r:id="rId2"/>
            </p:custDataLst>
            <p:extLst>
              <p:ext uri="{D42A27DB-BD31-4B8C-83A1-F6EECF244321}">
                <p14:modId xmlns:p14="http://schemas.microsoft.com/office/powerpoint/2010/main" val="1789751826"/>
              </p:ext>
            </p:extLst>
          </p:nvPr>
        </p:nvGraphicFramePr>
        <p:xfrm>
          <a:off x="1671137" y="1334861"/>
          <a:ext cx="7864475" cy="47879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1"/>
          <p:cNvSpPr txBox="1">
            <a:spLocks/>
          </p:cNvSpPr>
          <p:nvPr/>
        </p:nvSpPr>
        <p:spPr>
          <a:xfrm>
            <a:off x="814917" y="6122761"/>
            <a:ext cx="5415062"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n=tekee vapaaehtoistyötä lähitulevaisuudessa jonkin yhteisön organisoimana</a:t>
            </a:r>
          </a:p>
        </p:txBody>
      </p:sp>
    </p:spTree>
    <p:extLst>
      <p:ext uri="{BB962C8B-B14F-4D97-AF65-F5344CB8AC3E}">
        <p14:creationId xmlns:p14="http://schemas.microsoft.com/office/powerpoint/2010/main" val="11114260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a:t>30.3.2021</a:t>
            </a:r>
            <a:endParaRPr lang="fi-FI" dirty="0"/>
          </a:p>
        </p:txBody>
      </p:sp>
      <p:sp>
        <p:nvSpPr>
          <p:cNvPr id="3" name="Alatunnisteen paikkamerkki 2"/>
          <p:cNvSpPr>
            <a:spLocks noGrp="1"/>
          </p:cNvSpPr>
          <p:nvPr>
            <p:ph type="ftr" sz="quarter" idx="11"/>
          </p:nvPr>
        </p:nvSpPr>
        <p:spPr/>
        <p:txBody>
          <a:bodyPr/>
          <a:lstStyle/>
          <a:p>
            <a:r>
              <a:rPr lang="fi-FI"/>
              <a:t>24683 Vapaaehtoistyön tekeminen Suomessa 2021</a:t>
            </a:r>
          </a:p>
        </p:txBody>
      </p:sp>
      <p:sp>
        <p:nvSpPr>
          <p:cNvPr id="4" name="Dian numeron paikkamerkki 3"/>
          <p:cNvSpPr>
            <a:spLocks noGrp="1"/>
          </p:cNvSpPr>
          <p:nvPr>
            <p:ph type="sldNum" sz="quarter" idx="12"/>
          </p:nvPr>
        </p:nvSpPr>
        <p:spPr/>
        <p:txBody>
          <a:bodyPr/>
          <a:lstStyle/>
          <a:p>
            <a:fld id="{B6DB0E4E-F5D7-41BD-96AC-FA55D8C3805E}" type="slidenum">
              <a:rPr lang="fi-FI" smtClean="0"/>
              <a:t>32</a:t>
            </a:fld>
            <a:endParaRPr lang="fi-FI"/>
          </a:p>
        </p:txBody>
      </p:sp>
      <p:sp>
        <p:nvSpPr>
          <p:cNvPr id="8" name="Otsikko 6"/>
          <p:cNvSpPr>
            <a:spLocks noGrp="1"/>
          </p:cNvSpPr>
          <p:nvPr>
            <p:ph type="title"/>
            <p:custDataLst>
              <p:tags r:id="rId1"/>
            </p:custDataLst>
          </p:nvPr>
        </p:nvSpPr>
        <p:spPr/>
        <p:txBody>
          <a:bodyPr>
            <a:normAutofit fontScale="90000"/>
          </a:bodyPr>
          <a:lstStyle/>
          <a:p>
            <a:r>
              <a:rPr lang="fi-FI" dirty="0">
                <a:solidFill>
                  <a:srgbClr val="262626"/>
                </a:solidFill>
              </a:rPr>
              <a:t>Onko sinulla riittävästi osaamista kyetäksesi toimimaan sinua kiinnostavissa vapaaehtoistehtävissä 3 vuoden päästä?</a:t>
            </a:r>
          </a:p>
        </p:txBody>
      </p:sp>
      <p:graphicFrame>
        <p:nvGraphicFramePr>
          <p:cNvPr id="10" name="Sisällön paikkamerkki 9"/>
          <p:cNvGraphicFramePr>
            <a:graphicFrameLocks noGrp="1"/>
          </p:cNvGraphicFramePr>
          <p:nvPr>
            <p:ph idx="1"/>
            <p:custDataLst>
              <p:tags r:id="rId2"/>
            </p:custDataLst>
            <p:extLst>
              <p:ext uri="{D42A27DB-BD31-4B8C-83A1-F6EECF244321}">
                <p14:modId xmlns:p14="http://schemas.microsoft.com/office/powerpoint/2010/main" val="3751353221"/>
              </p:ext>
            </p:extLst>
          </p:nvPr>
        </p:nvGraphicFramePr>
        <p:xfrm>
          <a:off x="1497012" y="1334861"/>
          <a:ext cx="7864475" cy="47879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1"/>
          <p:cNvSpPr txBox="1">
            <a:spLocks/>
          </p:cNvSpPr>
          <p:nvPr/>
        </p:nvSpPr>
        <p:spPr>
          <a:xfrm>
            <a:off x="814917" y="6122761"/>
            <a:ext cx="4614333"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n=aikoo tehdä vapaaehtoistyötä lähitulevaisuudessa</a:t>
            </a:r>
          </a:p>
        </p:txBody>
      </p:sp>
    </p:spTree>
    <p:extLst>
      <p:ext uri="{BB962C8B-B14F-4D97-AF65-F5344CB8AC3E}">
        <p14:creationId xmlns:p14="http://schemas.microsoft.com/office/powerpoint/2010/main" val="14171182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a:t>30.3.2021</a:t>
            </a:r>
            <a:endParaRPr lang="fi-FI" dirty="0"/>
          </a:p>
        </p:txBody>
      </p:sp>
      <p:sp>
        <p:nvSpPr>
          <p:cNvPr id="3" name="Alatunnisteen paikkamerkki 2"/>
          <p:cNvSpPr>
            <a:spLocks noGrp="1"/>
          </p:cNvSpPr>
          <p:nvPr>
            <p:ph type="ftr" sz="quarter" idx="11"/>
          </p:nvPr>
        </p:nvSpPr>
        <p:spPr/>
        <p:txBody>
          <a:bodyPr/>
          <a:lstStyle/>
          <a:p>
            <a:r>
              <a:rPr lang="fi-FI"/>
              <a:t>24683 Vapaaehtoistyön tekeminen Suomessa 2021</a:t>
            </a:r>
          </a:p>
        </p:txBody>
      </p:sp>
      <p:sp>
        <p:nvSpPr>
          <p:cNvPr id="4" name="Dian numeron paikkamerkki 3"/>
          <p:cNvSpPr>
            <a:spLocks noGrp="1"/>
          </p:cNvSpPr>
          <p:nvPr>
            <p:ph type="sldNum" sz="quarter" idx="12"/>
          </p:nvPr>
        </p:nvSpPr>
        <p:spPr/>
        <p:txBody>
          <a:bodyPr/>
          <a:lstStyle/>
          <a:p>
            <a:fld id="{B6DB0E4E-F5D7-41BD-96AC-FA55D8C3805E}" type="slidenum">
              <a:rPr lang="fi-FI" smtClean="0"/>
              <a:t>33</a:t>
            </a:fld>
            <a:endParaRPr lang="fi-FI"/>
          </a:p>
        </p:txBody>
      </p:sp>
      <p:sp>
        <p:nvSpPr>
          <p:cNvPr id="12" name="Otsikko 6"/>
          <p:cNvSpPr>
            <a:spLocks noGrp="1"/>
          </p:cNvSpPr>
          <p:nvPr>
            <p:ph type="title"/>
            <p:custDataLst>
              <p:tags r:id="rId1"/>
            </p:custDataLst>
          </p:nvPr>
        </p:nvSpPr>
        <p:spPr/>
        <p:txBody>
          <a:bodyPr>
            <a:normAutofit fontScale="90000"/>
          </a:bodyPr>
          <a:lstStyle/>
          <a:p>
            <a:r>
              <a:rPr lang="fi-FI" dirty="0">
                <a:solidFill>
                  <a:srgbClr val="262626"/>
                </a:solidFill>
              </a:rPr>
              <a:t>Millaista osaamista tarvitset sinua kiinnostavissa </a:t>
            </a:r>
            <a:br>
              <a:rPr lang="fi-FI" dirty="0">
                <a:solidFill>
                  <a:srgbClr val="262626"/>
                </a:solidFill>
              </a:rPr>
            </a:br>
            <a:r>
              <a:rPr lang="fi-FI" dirty="0">
                <a:solidFill>
                  <a:srgbClr val="262626"/>
                </a:solidFill>
              </a:rPr>
              <a:t>vapaaehtoistehtävissä 3 vuoden päästä?</a:t>
            </a:r>
          </a:p>
        </p:txBody>
      </p:sp>
      <p:graphicFrame>
        <p:nvGraphicFramePr>
          <p:cNvPr id="14" name="Sisällön paikkamerkki 13"/>
          <p:cNvGraphicFramePr>
            <a:graphicFrameLocks noGrp="1"/>
          </p:cNvGraphicFramePr>
          <p:nvPr>
            <p:ph idx="1"/>
            <p:custDataLst>
              <p:tags r:id="rId2"/>
            </p:custDataLst>
            <p:extLst>
              <p:ext uri="{D42A27DB-BD31-4B8C-83A1-F6EECF244321}">
                <p14:modId xmlns:p14="http://schemas.microsoft.com/office/powerpoint/2010/main" val="2578055345"/>
              </p:ext>
            </p:extLst>
          </p:nvPr>
        </p:nvGraphicFramePr>
        <p:xfrm>
          <a:off x="1663116" y="1334861"/>
          <a:ext cx="7864475" cy="4787900"/>
        </p:xfrm>
        <a:graphic>
          <a:graphicData uri="http://schemas.openxmlformats.org/drawingml/2006/chart">
            <c:chart xmlns:c="http://schemas.openxmlformats.org/drawingml/2006/chart" xmlns:r="http://schemas.openxmlformats.org/officeDocument/2006/relationships" r:id="rId4"/>
          </a:graphicData>
        </a:graphic>
      </p:graphicFrame>
      <p:sp>
        <p:nvSpPr>
          <p:cNvPr id="11" name="Title 1"/>
          <p:cNvSpPr txBox="1">
            <a:spLocks/>
          </p:cNvSpPr>
          <p:nvPr/>
        </p:nvSpPr>
        <p:spPr>
          <a:xfrm>
            <a:off x="814917" y="6122761"/>
            <a:ext cx="388090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Aikoo tehdä vapaaehtoistyötä lähitulevaisuudessa, n=782</a:t>
            </a:r>
          </a:p>
        </p:txBody>
      </p:sp>
    </p:spTree>
    <p:extLst>
      <p:ext uri="{BB962C8B-B14F-4D97-AF65-F5344CB8AC3E}">
        <p14:creationId xmlns:p14="http://schemas.microsoft.com/office/powerpoint/2010/main" val="8928438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a:t>30.3.2021</a:t>
            </a:r>
            <a:endParaRPr lang="fi-FI" dirty="0"/>
          </a:p>
        </p:txBody>
      </p:sp>
      <p:sp>
        <p:nvSpPr>
          <p:cNvPr id="3" name="Alatunnisteen paikkamerkki 2"/>
          <p:cNvSpPr>
            <a:spLocks noGrp="1"/>
          </p:cNvSpPr>
          <p:nvPr>
            <p:ph type="ftr" sz="quarter" idx="11"/>
          </p:nvPr>
        </p:nvSpPr>
        <p:spPr/>
        <p:txBody>
          <a:bodyPr/>
          <a:lstStyle/>
          <a:p>
            <a:r>
              <a:rPr lang="fi-FI"/>
              <a:t>24683 Vapaaehtoistyön tekeminen Suomessa 2021</a:t>
            </a:r>
          </a:p>
        </p:txBody>
      </p:sp>
      <p:sp>
        <p:nvSpPr>
          <p:cNvPr id="4" name="Dian numeron paikkamerkki 3"/>
          <p:cNvSpPr>
            <a:spLocks noGrp="1"/>
          </p:cNvSpPr>
          <p:nvPr>
            <p:ph type="sldNum" sz="quarter" idx="12"/>
          </p:nvPr>
        </p:nvSpPr>
        <p:spPr/>
        <p:txBody>
          <a:bodyPr/>
          <a:lstStyle/>
          <a:p>
            <a:fld id="{B6DB0E4E-F5D7-41BD-96AC-FA55D8C3805E}" type="slidenum">
              <a:rPr lang="fi-FI" smtClean="0"/>
              <a:t>34</a:t>
            </a:fld>
            <a:endParaRPr lang="fi-FI"/>
          </a:p>
        </p:txBody>
      </p:sp>
      <p:sp>
        <p:nvSpPr>
          <p:cNvPr id="12" name="Otsikko 6"/>
          <p:cNvSpPr>
            <a:spLocks noGrp="1"/>
          </p:cNvSpPr>
          <p:nvPr>
            <p:ph type="title"/>
            <p:custDataLst>
              <p:tags r:id="rId1"/>
            </p:custDataLst>
          </p:nvPr>
        </p:nvSpPr>
        <p:spPr/>
        <p:txBody>
          <a:bodyPr>
            <a:normAutofit fontScale="90000"/>
          </a:bodyPr>
          <a:lstStyle/>
          <a:p>
            <a:r>
              <a:rPr lang="fi-FI" dirty="0">
                <a:solidFill>
                  <a:srgbClr val="262626"/>
                </a:solidFill>
              </a:rPr>
              <a:t>Millaista osaamista tarvitset sinua kiinnostavissa </a:t>
            </a:r>
            <a:br>
              <a:rPr lang="fi-FI" dirty="0">
                <a:solidFill>
                  <a:srgbClr val="262626"/>
                </a:solidFill>
              </a:rPr>
            </a:br>
            <a:r>
              <a:rPr lang="fi-FI" dirty="0">
                <a:solidFill>
                  <a:srgbClr val="262626"/>
                </a:solidFill>
              </a:rPr>
              <a:t>vapaaehtoistehtävissä 3 vuoden päästä?</a:t>
            </a:r>
          </a:p>
        </p:txBody>
      </p:sp>
      <p:graphicFrame>
        <p:nvGraphicFramePr>
          <p:cNvPr id="14" name="Sisällön paikkamerkki 13"/>
          <p:cNvGraphicFramePr>
            <a:graphicFrameLocks noGrp="1"/>
          </p:cNvGraphicFramePr>
          <p:nvPr>
            <p:ph idx="1"/>
            <p:custDataLst>
              <p:tags r:id="rId2"/>
            </p:custDataLst>
            <p:extLst>
              <p:ext uri="{D42A27DB-BD31-4B8C-83A1-F6EECF244321}">
                <p14:modId xmlns:p14="http://schemas.microsoft.com/office/powerpoint/2010/main" val="411037187"/>
              </p:ext>
            </p:extLst>
          </p:nvPr>
        </p:nvGraphicFramePr>
        <p:xfrm>
          <a:off x="1502694" y="1334861"/>
          <a:ext cx="7864475" cy="4787900"/>
        </p:xfrm>
        <a:graphic>
          <a:graphicData uri="http://schemas.openxmlformats.org/drawingml/2006/chart">
            <c:chart xmlns:c="http://schemas.openxmlformats.org/drawingml/2006/chart" xmlns:r="http://schemas.openxmlformats.org/officeDocument/2006/relationships" r:id="rId4"/>
          </a:graphicData>
        </a:graphic>
      </p:graphicFrame>
      <p:sp>
        <p:nvSpPr>
          <p:cNvPr id="11" name="Title 1"/>
          <p:cNvSpPr txBox="1">
            <a:spLocks/>
          </p:cNvSpPr>
          <p:nvPr/>
        </p:nvSpPr>
        <p:spPr>
          <a:xfrm>
            <a:off x="814917" y="6122761"/>
            <a:ext cx="388090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n=aikoo tehdä vapaaehtoistyötä lähitulevaisuudessa</a:t>
            </a:r>
          </a:p>
        </p:txBody>
      </p:sp>
    </p:spTree>
    <p:extLst>
      <p:ext uri="{BB962C8B-B14F-4D97-AF65-F5344CB8AC3E}">
        <p14:creationId xmlns:p14="http://schemas.microsoft.com/office/powerpoint/2010/main" val="3091345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a:t>30.3.2021</a:t>
            </a:r>
            <a:endParaRPr lang="fi-FI" dirty="0"/>
          </a:p>
        </p:txBody>
      </p:sp>
      <p:sp>
        <p:nvSpPr>
          <p:cNvPr id="3" name="Alatunnisteen paikkamerkki 2"/>
          <p:cNvSpPr>
            <a:spLocks noGrp="1"/>
          </p:cNvSpPr>
          <p:nvPr>
            <p:ph type="ftr" sz="quarter" idx="11"/>
          </p:nvPr>
        </p:nvSpPr>
        <p:spPr/>
        <p:txBody>
          <a:bodyPr/>
          <a:lstStyle/>
          <a:p>
            <a:r>
              <a:rPr lang="fi-FI"/>
              <a:t>24683 Vapaaehtoistyön tekeminen Suomessa 2021</a:t>
            </a:r>
          </a:p>
        </p:txBody>
      </p:sp>
      <p:sp>
        <p:nvSpPr>
          <p:cNvPr id="4" name="Dian numeron paikkamerkki 3"/>
          <p:cNvSpPr>
            <a:spLocks noGrp="1"/>
          </p:cNvSpPr>
          <p:nvPr>
            <p:ph type="sldNum" sz="quarter" idx="12"/>
          </p:nvPr>
        </p:nvSpPr>
        <p:spPr/>
        <p:txBody>
          <a:bodyPr/>
          <a:lstStyle/>
          <a:p>
            <a:fld id="{B6DB0E4E-F5D7-41BD-96AC-FA55D8C3805E}" type="slidenum">
              <a:rPr lang="fi-FI" smtClean="0"/>
              <a:t>35</a:t>
            </a:fld>
            <a:endParaRPr lang="fi-FI"/>
          </a:p>
        </p:txBody>
      </p:sp>
      <p:sp>
        <p:nvSpPr>
          <p:cNvPr id="12" name="Otsikko 6"/>
          <p:cNvSpPr>
            <a:spLocks noGrp="1"/>
          </p:cNvSpPr>
          <p:nvPr>
            <p:ph type="title"/>
            <p:custDataLst>
              <p:tags r:id="rId1"/>
            </p:custDataLst>
          </p:nvPr>
        </p:nvSpPr>
        <p:spPr/>
        <p:txBody>
          <a:bodyPr>
            <a:normAutofit/>
          </a:bodyPr>
          <a:lstStyle/>
          <a:p>
            <a:r>
              <a:rPr lang="fi-FI" dirty="0">
                <a:solidFill>
                  <a:srgbClr val="262626"/>
                </a:solidFill>
              </a:rPr>
              <a:t>Vastaajien taustatiedot</a:t>
            </a:r>
          </a:p>
        </p:txBody>
      </p:sp>
      <p:graphicFrame>
        <p:nvGraphicFramePr>
          <p:cNvPr id="14" name="Sisällön paikkamerkki 13"/>
          <p:cNvGraphicFramePr>
            <a:graphicFrameLocks noGrp="1"/>
          </p:cNvGraphicFramePr>
          <p:nvPr>
            <p:ph idx="1"/>
            <p:custDataLst>
              <p:tags r:id="rId2"/>
            </p:custDataLst>
            <p:extLst>
              <p:ext uri="{D42A27DB-BD31-4B8C-83A1-F6EECF244321}">
                <p14:modId xmlns:p14="http://schemas.microsoft.com/office/powerpoint/2010/main" val="1551889306"/>
              </p:ext>
            </p:extLst>
          </p:nvPr>
        </p:nvGraphicFramePr>
        <p:xfrm>
          <a:off x="652463" y="1335088"/>
          <a:ext cx="5443537" cy="4787900"/>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1"/>
          <p:cNvSpPr txBox="1">
            <a:spLocks/>
          </p:cNvSpPr>
          <p:nvPr/>
        </p:nvSpPr>
        <p:spPr>
          <a:xfrm>
            <a:off x="814917" y="6122761"/>
            <a:ext cx="2175933"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Kaikki vastaajat, n=1094</a:t>
            </a:r>
          </a:p>
        </p:txBody>
      </p:sp>
      <p:graphicFrame>
        <p:nvGraphicFramePr>
          <p:cNvPr id="10" name="Sisällön paikkamerkki 13">
            <a:extLst>
              <a:ext uri="{FF2B5EF4-FFF2-40B4-BE49-F238E27FC236}">
                <a16:creationId xmlns:a16="http://schemas.microsoft.com/office/drawing/2014/main" id="{8784A7A8-DBC8-4FC9-8C33-D65A09DFB9FC}"/>
              </a:ext>
            </a:extLst>
          </p:cNvPr>
          <p:cNvGraphicFramePr>
            <a:graphicFrameLocks/>
          </p:cNvGraphicFramePr>
          <p:nvPr>
            <p:custDataLst>
              <p:tags r:id="rId3"/>
            </p:custDataLst>
            <p:extLst>
              <p:ext uri="{D42A27DB-BD31-4B8C-83A1-F6EECF244321}">
                <p14:modId xmlns:p14="http://schemas.microsoft.com/office/powerpoint/2010/main" val="2936518855"/>
              </p:ext>
            </p:extLst>
          </p:nvPr>
        </p:nvGraphicFramePr>
        <p:xfrm>
          <a:off x="6303369" y="1334861"/>
          <a:ext cx="5443537" cy="47879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1045409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tsikko 13">
            <a:extLst>
              <a:ext uri="{FF2B5EF4-FFF2-40B4-BE49-F238E27FC236}">
                <a16:creationId xmlns:a16="http://schemas.microsoft.com/office/drawing/2014/main" id="{A7F6708A-D472-4B69-982B-2FB82FBCBA31}"/>
              </a:ext>
            </a:extLst>
          </p:cNvPr>
          <p:cNvSpPr>
            <a:spLocks noGrp="1"/>
          </p:cNvSpPr>
          <p:nvPr>
            <p:ph type="title"/>
          </p:nvPr>
        </p:nvSpPr>
        <p:spPr>
          <a:xfrm>
            <a:off x="838200" y="2569728"/>
            <a:ext cx="6370983" cy="1122706"/>
          </a:xfrm>
        </p:spPr>
        <p:txBody>
          <a:bodyPr/>
          <a:lstStyle/>
          <a:p>
            <a:r>
              <a:rPr lang="fi-FI" dirty="0"/>
              <a:t>Kiitos! </a:t>
            </a:r>
            <a:br>
              <a:rPr lang="fi-FI" dirty="0"/>
            </a:br>
            <a:r>
              <a:rPr lang="fi-FI" dirty="0"/>
              <a:t>Kerromme mielellämme lisää.</a:t>
            </a:r>
          </a:p>
        </p:txBody>
      </p:sp>
      <p:sp>
        <p:nvSpPr>
          <p:cNvPr id="7" name="Tekstin paikkamerkki 6">
            <a:extLst>
              <a:ext uri="{FF2B5EF4-FFF2-40B4-BE49-F238E27FC236}">
                <a16:creationId xmlns:a16="http://schemas.microsoft.com/office/drawing/2014/main" id="{671DFBBF-7C6D-4199-8CFA-12AC415E5413}"/>
              </a:ext>
            </a:extLst>
          </p:cNvPr>
          <p:cNvSpPr>
            <a:spLocks noGrp="1"/>
          </p:cNvSpPr>
          <p:nvPr>
            <p:ph type="body" sz="quarter" idx="14"/>
          </p:nvPr>
        </p:nvSpPr>
        <p:spPr>
          <a:xfrm>
            <a:off x="838200" y="3925095"/>
            <a:ext cx="6006483" cy="2263670"/>
          </a:xfrm>
        </p:spPr>
        <p:txBody>
          <a:bodyPr/>
          <a:lstStyle/>
          <a:p>
            <a:r>
              <a:rPr lang="fi-FI" dirty="0"/>
              <a:t>Juho Rahkonen</a:t>
            </a:r>
          </a:p>
          <a:p>
            <a:r>
              <a:rPr lang="fi-FI" dirty="0">
                <a:hlinkClick r:id="rId2"/>
              </a:rPr>
              <a:t>juho.rahkonen@taloustutkimus.fi</a:t>
            </a:r>
            <a:endParaRPr lang="fi-FI" dirty="0"/>
          </a:p>
          <a:p>
            <a:r>
              <a:rPr lang="fi-FI" dirty="0"/>
              <a:t>Puh. 050 375 9008</a:t>
            </a:r>
          </a:p>
        </p:txBody>
      </p:sp>
      <p:pic>
        <p:nvPicPr>
          <p:cNvPr id="19" name="Kuvan paikkamerkki 18">
            <a:extLst>
              <a:ext uri="{FF2B5EF4-FFF2-40B4-BE49-F238E27FC236}">
                <a16:creationId xmlns:a16="http://schemas.microsoft.com/office/drawing/2014/main" id="{010CAEEB-7896-4591-9630-974B49F92305}"/>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a:stretch>
            <a:fillRect/>
          </a:stretch>
        </p:blipFill>
        <p:spPr>
          <a:xfrm>
            <a:off x="7324725" y="-17463"/>
            <a:ext cx="4867275" cy="6858001"/>
          </a:xfrm>
        </p:spPr>
      </p:pic>
      <p:sp>
        <p:nvSpPr>
          <p:cNvPr id="4" name="Dian numeron paikkamerkki 3">
            <a:extLst>
              <a:ext uri="{FF2B5EF4-FFF2-40B4-BE49-F238E27FC236}">
                <a16:creationId xmlns:a16="http://schemas.microsoft.com/office/drawing/2014/main" id="{4FFDFEF4-9D5E-4A48-8DA4-5ED9A236F0F9}"/>
              </a:ext>
            </a:extLst>
          </p:cNvPr>
          <p:cNvSpPr>
            <a:spLocks noGrp="1"/>
          </p:cNvSpPr>
          <p:nvPr>
            <p:ph type="sldNum" sz="quarter" idx="4294967295"/>
          </p:nvPr>
        </p:nvSpPr>
        <p:spPr>
          <a:xfrm>
            <a:off x="0" y="6475413"/>
            <a:ext cx="398463"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DB0E4E-F5D7-41BD-96AC-FA55D8C3805E}" type="slidenum">
              <a:rPr kumimoji="0" lang="fi-FI" sz="1200" b="0" i="0" u="none" strike="noStrike" kern="1200" cap="none" spc="0" normalizeH="0" baseline="0" noProof="0" smtClean="0">
                <a:ln>
                  <a:noFill/>
                </a:ln>
                <a:solidFill>
                  <a:prstClr val="black">
                    <a:tint val="75000"/>
                  </a:prstClr>
                </a:solidFill>
                <a:effectLst/>
                <a:uLnTx/>
                <a:uFillTx/>
                <a:latin typeface="Calibri Light" panose="020F03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fi-FI" sz="1200" b="0" i="0" u="none" strike="noStrike" kern="1200" cap="none" spc="0" normalizeH="0" baseline="0" noProof="0" dirty="0">
              <a:ln>
                <a:noFill/>
              </a:ln>
              <a:solidFill>
                <a:prstClr val="black">
                  <a:tint val="75000"/>
                </a:prstClr>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663916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a:t>30.3.2021</a:t>
            </a:r>
            <a:endParaRPr lang="fi-FI" dirty="0"/>
          </a:p>
        </p:txBody>
      </p:sp>
      <p:sp>
        <p:nvSpPr>
          <p:cNvPr id="3" name="Alatunnisteen paikkamerkki 2"/>
          <p:cNvSpPr>
            <a:spLocks noGrp="1"/>
          </p:cNvSpPr>
          <p:nvPr>
            <p:ph type="ftr" sz="quarter" idx="11"/>
          </p:nvPr>
        </p:nvSpPr>
        <p:spPr/>
        <p:txBody>
          <a:bodyPr/>
          <a:lstStyle/>
          <a:p>
            <a:r>
              <a:rPr lang="fi-FI"/>
              <a:t>24683 Vapaaehtoistyön tekeminen Suomessa 2021</a:t>
            </a:r>
          </a:p>
        </p:txBody>
      </p:sp>
      <p:sp>
        <p:nvSpPr>
          <p:cNvPr id="4" name="Dian numeron paikkamerkki 3"/>
          <p:cNvSpPr>
            <a:spLocks noGrp="1"/>
          </p:cNvSpPr>
          <p:nvPr>
            <p:ph type="sldNum" sz="quarter" idx="12"/>
          </p:nvPr>
        </p:nvSpPr>
        <p:spPr/>
        <p:txBody>
          <a:bodyPr/>
          <a:lstStyle/>
          <a:p>
            <a:fld id="{B6DB0E4E-F5D7-41BD-96AC-FA55D8C3805E}" type="slidenum">
              <a:rPr lang="fi-FI" smtClean="0"/>
              <a:t>4</a:t>
            </a:fld>
            <a:endParaRPr lang="fi-FI"/>
          </a:p>
        </p:txBody>
      </p:sp>
      <p:sp>
        <p:nvSpPr>
          <p:cNvPr id="12" name="Otsikko 6"/>
          <p:cNvSpPr>
            <a:spLocks noGrp="1"/>
          </p:cNvSpPr>
          <p:nvPr>
            <p:ph type="title"/>
            <p:custDataLst>
              <p:tags r:id="rId1"/>
            </p:custDataLst>
          </p:nvPr>
        </p:nvSpPr>
        <p:spPr/>
        <p:txBody>
          <a:bodyPr>
            <a:normAutofit fontScale="90000"/>
          </a:bodyPr>
          <a:lstStyle/>
          <a:p>
            <a:r>
              <a:rPr lang="fi-FI" dirty="0">
                <a:solidFill>
                  <a:srgbClr val="262626"/>
                </a:solidFill>
              </a:rPr>
              <a:t>Millä näistä toimialoista olet tehnyt vapaaehtoistyötä </a:t>
            </a:r>
            <a:br>
              <a:rPr lang="fi-FI" dirty="0">
                <a:solidFill>
                  <a:srgbClr val="262626"/>
                </a:solidFill>
              </a:rPr>
            </a:br>
            <a:r>
              <a:rPr lang="fi-FI" dirty="0">
                <a:solidFill>
                  <a:srgbClr val="262626"/>
                </a:solidFill>
              </a:rPr>
              <a:t>viimeksi kuluneen vuoden aikana?</a:t>
            </a:r>
          </a:p>
        </p:txBody>
      </p:sp>
      <p:graphicFrame>
        <p:nvGraphicFramePr>
          <p:cNvPr id="14" name="Sisällön paikkamerkki 13"/>
          <p:cNvGraphicFramePr>
            <a:graphicFrameLocks noGrp="1"/>
          </p:cNvGraphicFramePr>
          <p:nvPr>
            <p:ph idx="1"/>
            <p:custDataLst>
              <p:tags r:id="rId2"/>
            </p:custDataLst>
            <p:extLst>
              <p:ext uri="{D42A27DB-BD31-4B8C-83A1-F6EECF244321}">
                <p14:modId xmlns:p14="http://schemas.microsoft.com/office/powerpoint/2010/main" val="4213078698"/>
              </p:ext>
            </p:extLst>
          </p:nvPr>
        </p:nvGraphicFramePr>
        <p:xfrm>
          <a:off x="652463" y="1335088"/>
          <a:ext cx="5443537" cy="4787900"/>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1"/>
          <p:cNvSpPr txBox="1">
            <a:spLocks/>
          </p:cNvSpPr>
          <p:nvPr/>
        </p:nvSpPr>
        <p:spPr>
          <a:xfrm>
            <a:off x="814917" y="6122761"/>
            <a:ext cx="292840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n=kaikki vastaajat</a:t>
            </a:r>
          </a:p>
        </p:txBody>
      </p:sp>
      <p:graphicFrame>
        <p:nvGraphicFramePr>
          <p:cNvPr id="9" name="Sisällön paikkamerkki 13">
            <a:extLst>
              <a:ext uri="{FF2B5EF4-FFF2-40B4-BE49-F238E27FC236}">
                <a16:creationId xmlns:a16="http://schemas.microsoft.com/office/drawing/2014/main" id="{4DCB3F9F-D26B-4428-A0D7-680B82F45C3E}"/>
              </a:ext>
            </a:extLst>
          </p:cNvPr>
          <p:cNvGraphicFramePr>
            <a:graphicFrameLocks/>
          </p:cNvGraphicFramePr>
          <p:nvPr>
            <p:custDataLst>
              <p:tags r:id="rId3"/>
            </p:custDataLst>
            <p:extLst>
              <p:ext uri="{D42A27DB-BD31-4B8C-83A1-F6EECF244321}">
                <p14:modId xmlns:p14="http://schemas.microsoft.com/office/powerpoint/2010/main" val="897341523"/>
              </p:ext>
            </p:extLst>
          </p:nvPr>
        </p:nvGraphicFramePr>
        <p:xfrm>
          <a:off x="6291263" y="1335088"/>
          <a:ext cx="5443537" cy="47879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986314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a:t>30.3.2021</a:t>
            </a:r>
            <a:endParaRPr lang="fi-FI" dirty="0"/>
          </a:p>
        </p:txBody>
      </p:sp>
      <p:sp>
        <p:nvSpPr>
          <p:cNvPr id="3" name="Alatunnisteen paikkamerkki 2"/>
          <p:cNvSpPr>
            <a:spLocks noGrp="1"/>
          </p:cNvSpPr>
          <p:nvPr>
            <p:ph type="ftr" sz="quarter" idx="11"/>
          </p:nvPr>
        </p:nvSpPr>
        <p:spPr/>
        <p:txBody>
          <a:bodyPr/>
          <a:lstStyle/>
          <a:p>
            <a:r>
              <a:rPr lang="fi-FI"/>
              <a:t>24683 Vapaaehtoistyön tekeminen Suomessa 2021</a:t>
            </a:r>
          </a:p>
        </p:txBody>
      </p:sp>
      <p:sp>
        <p:nvSpPr>
          <p:cNvPr id="4" name="Dian numeron paikkamerkki 3"/>
          <p:cNvSpPr>
            <a:spLocks noGrp="1"/>
          </p:cNvSpPr>
          <p:nvPr>
            <p:ph type="sldNum" sz="quarter" idx="12"/>
          </p:nvPr>
        </p:nvSpPr>
        <p:spPr/>
        <p:txBody>
          <a:bodyPr/>
          <a:lstStyle/>
          <a:p>
            <a:fld id="{B6DB0E4E-F5D7-41BD-96AC-FA55D8C3805E}" type="slidenum">
              <a:rPr lang="fi-FI" smtClean="0"/>
              <a:t>5</a:t>
            </a:fld>
            <a:endParaRPr lang="fi-FI"/>
          </a:p>
        </p:txBody>
      </p:sp>
      <p:sp>
        <p:nvSpPr>
          <p:cNvPr id="12" name="Otsikko 6"/>
          <p:cNvSpPr>
            <a:spLocks noGrp="1"/>
          </p:cNvSpPr>
          <p:nvPr>
            <p:ph type="title"/>
            <p:custDataLst>
              <p:tags r:id="rId1"/>
            </p:custDataLst>
          </p:nvPr>
        </p:nvSpPr>
        <p:spPr/>
        <p:txBody>
          <a:bodyPr>
            <a:noAutofit/>
          </a:bodyPr>
          <a:lstStyle/>
          <a:p>
            <a:r>
              <a:rPr lang="fi-FI" sz="2800" dirty="0">
                <a:solidFill>
                  <a:srgbClr val="262626"/>
                </a:solidFill>
              </a:rPr>
              <a:t>Kuinka monta tuntia olet tehnyt vapaaehtoistyötä seuraavilla luetelluista toimialoista edeltävän neljän (4) viikon aikana? 2015-2021</a:t>
            </a:r>
          </a:p>
        </p:txBody>
      </p:sp>
      <p:graphicFrame>
        <p:nvGraphicFramePr>
          <p:cNvPr id="14" name="Sisällön paikkamerkki 13"/>
          <p:cNvGraphicFramePr>
            <a:graphicFrameLocks noGrp="1"/>
          </p:cNvGraphicFramePr>
          <p:nvPr>
            <p:ph idx="1"/>
            <p:custDataLst>
              <p:tags r:id="rId2"/>
            </p:custDataLst>
            <p:extLst>
              <p:ext uri="{D42A27DB-BD31-4B8C-83A1-F6EECF244321}">
                <p14:modId xmlns:p14="http://schemas.microsoft.com/office/powerpoint/2010/main" val="56894812"/>
              </p:ext>
            </p:extLst>
          </p:nvPr>
        </p:nvGraphicFramePr>
        <p:xfrm>
          <a:off x="652463" y="1335088"/>
          <a:ext cx="5443537" cy="4787900"/>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1"/>
          <p:cNvSpPr txBox="1">
            <a:spLocks/>
          </p:cNvSpPr>
          <p:nvPr/>
        </p:nvSpPr>
        <p:spPr>
          <a:xfrm>
            <a:off x="814917" y="6122761"/>
            <a:ext cx="47762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Tehnyt ko. toimialan vapaaehtoistyötä vähintään tunnin, n=5-88 (v. 2021) </a:t>
            </a:r>
          </a:p>
        </p:txBody>
      </p:sp>
      <p:graphicFrame>
        <p:nvGraphicFramePr>
          <p:cNvPr id="9" name="Sisällön paikkamerkki 13">
            <a:extLst>
              <a:ext uri="{FF2B5EF4-FFF2-40B4-BE49-F238E27FC236}">
                <a16:creationId xmlns:a16="http://schemas.microsoft.com/office/drawing/2014/main" id="{4BD85EE4-ED7A-4B95-97BB-A569F317D09E}"/>
              </a:ext>
            </a:extLst>
          </p:cNvPr>
          <p:cNvGraphicFramePr>
            <a:graphicFrameLocks/>
          </p:cNvGraphicFramePr>
          <p:nvPr>
            <p:custDataLst>
              <p:tags r:id="rId3"/>
            </p:custDataLst>
            <p:extLst>
              <p:ext uri="{D42A27DB-BD31-4B8C-83A1-F6EECF244321}">
                <p14:modId xmlns:p14="http://schemas.microsoft.com/office/powerpoint/2010/main" val="1503497977"/>
              </p:ext>
            </p:extLst>
          </p:nvPr>
        </p:nvGraphicFramePr>
        <p:xfrm>
          <a:off x="6262688" y="1333189"/>
          <a:ext cx="5443537" cy="4787900"/>
        </p:xfrm>
        <a:graphic>
          <a:graphicData uri="http://schemas.openxmlformats.org/drawingml/2006/chart">
            <c:chart xmlns:c="http://schemas.openxmlformats.org/drawingml/2006/chart" xmlns:r="http://schemas.openxmlformats.org/officeDocument/2006/relationships" r:id="rId6"/>
          </a:graphicData>
        </a:graphic>
      </p:graphicFrame>
      <p:sp>
        <p:nvSpPr>
          <p:cNvPr id="6" name="Tekstiruutu 5">
            <a:extLst>
              <a:ext uri="{FF2B5EF4-FFF2-40B4-BE49-F238E27FC236}">
                <a16:creationId xmlns:a16="http://schemas.microsoft.com/office/drawing/2014/main" id="{A9C378D9-28CE-4428-B197-B3EC5CF68AD2}"/>
              </a:ext>
            </a:extLst>
          </p:cNvPr>
          <p:cNvSpPr txBox="1"/>
          <p:nvPr/>
        </p:nvSpPr>
        <p:spPr>
          <a:xfrm>
            <a:off x="843492" y="5925309"/>
            <a:ext cx="2082621" cy="246221"/>
          </a:xfrm>
          <a:prstGeom prst="rect">
            <a:avLst/>
          </a:prstGeom>
          <a:noFill/>
        </p:spPr>
        <p:txBody>
          <a:bodyPr wrap="none" rtlCol="0">
            <a:spAutoFit/>
          </a:bodyPr>
          <a:lstStyle/>
          <a:p>
            <a:r>
              <a:rPr lang="fi-FI" sz="1000" b="0" i="0" u="none" strike="noStrike" dirty="0">
                <a:effectLst/>
              </a:rPr>
              <a:t>*) v. 2015 ja 2018: Lapset ja nuoriso</a:t>
            </a:r>
            <a:r>
              <a:rPr lang="fi-FI" sz="1000" dirty="0"/>
              <a:t> </a:t>
            </a:r>
          </a:p>
        </p:txBody>
      </p:sp>
    </p:spTree>
    <p:extLst>
      <p:ext uri="{BB962C8B-B14F-4D97-AF65-F5344CB8AC3E}">
        <p14:creationId xmlns:p14="http://schemas.microsoft.com/office/powerpoint/2010/main" val="3937197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a:t>30.3.2021</a:t>
            </a:r>
            <a:endParaRPr lang="fi-FI" dirty="0"/>
          </a:p>
        </p:txBody>
      </p:sp>
      <p:sp>
        <p:nvSpPr>
          <p:cNvPr id="3" name="Alatunnisteen paikkamerkki 2"/>
          <p:cNvSpPr>
            <a:spLocks noGrp="1"/>
          </p:cNvSpPr>
          <p:nvPr>
            <p:ph type="ftr" sz="quarter" idx="11"/>
          </p:nvPr>
        </p:nvSpPr>
        <p:spPr/>
        <p:txBody>
          <a:bodyPr/>
          <a:lstStyle/>
          <a:p>
            <a:r>
              <a:rPr lang="fi-FI"/>
              <a:t>24683 Vapaaehtoistyön tekeminen Suomessa 2021</a:t>
            </a:r>
          </a:p>
        </p:txBody>
      </p:sp>
      <p:sp>
        <p:nvSpPr>
          <p:cNvPr id="4" name="Dian numeron paikkamerkki 3"/>
          <p:cNvSpPr>
            <a:spLocks noGrp="1"/>
          </p:cNvSpPr>
          <p:nvPr>
            <p:ph type="sldNum" sz="quarter" idx="12"/>
          </p:nvPr>
        </p:nvSpPr>
        <p:spPr/>
        <p:txBody>
          <a:bodyPr/>
          <a:lstStyle/>
          <a:p>
            <a:fld id="{B6DB0E4E-F5D7-41BD-96AC-FA55D8C3805E}" type="slidenum">
              <a:rPr lang="fi-FI" smtClean="0"/>
              <a:t>6</a:t>
            </a:fld>
            <a:endParaRPr lang="fi-FI"/>
          </a:p>
        </p:txBody>
      </p:sp>
      <p:sp>
        <p:nvSpPr>
          <p:cNvPr id="7" name="Otsikko 6"/>
          <p:cNvSpPr>
            <a:spLocks noGrp="1"/>
          </p:cNvSpPr>
          <p:nvPr>
            <p:ph type="title"/>
            <p:custDataLst>
              <p:tags r:id="rId1"/>
            </p:custDataLst>
          </p:nvPr>
        </p:nvSpPr>
        <p:spPr/>
        <p:txBody>
          <a:bodyPr>
            <a:normAutofit fontScale="90000"/>
          </a:bodyPr>
          <a:lstStyle/>
          <a:p>
            <a:r>
              <a:rPr lang="fi-FI" dirty="0">
                <a:solidFill>
                  <a:srgbClr val="262626"/>
                </a:solidFill>
              </a:rPr>
              <a:t>Arvioi, montako tuntia olet tehnyt yhteensä vapaaehtoistyötä </a:t>
            </a:r>
            <a:br>
              <a:rPr lang="fi-FI" dirty="0">
                <a:solidFill>
                  <a:srgbClr val="262626"/>
                </a:solidFill>
              </a:rPr>
            </a:br>
            <a:r>
              <a:rPr lang="fi-FI" dirty="0">
                <a:solidFill>
                  <a:srgbClr val="262626"/>
                </a:solidFill>
              </a:rPr>
              <a:t>neljän (4) edeltävän viikon aikana? 1(4)</a:t>
            </a:r>
          </a:p>
        </p:txBody>
      </p:sp>
      <p:graphicFrame>
        <p:nvGraphicFramePr>
          <p:cNvPr id="11" name="Sisällön paikkamerkki 10"/>
          <p:cNvGraphicFramePr>
            <a:graphicFrameLocks noGrp="1"/>
          </p:cNvGraphicFramePr>
          <p:nvPr>
            <p:ph idx="1"/>
            <p:custDataLst>
              <p:tags r:id="rId2"/>
            </p:custDataLst>
            <p:extLst>
              <p:ext uri="{D42A27DB-BD31-4B8C-83A1-F6EECF244321}">
                <p14:modId xmlns:p14="http://schemas.microsoft.com/office/powerpoint/2010/main" val="4178819052"/>
              </p:ext>
            </p:extLst>
          </p:nvPr>
        </p:nvGraphicFramePr>
        <p:xfrm>
          <a:off x="1663115" y="1334861"/>
          <a:ext cx="7864475" cy="4787900"/>
        </p:xfrm>
        <a:graphic>
          <a:graphicData uri="http://schemas.openxmlformats.org/drawingml/2006/chart">
            <c:chart xmlns:c="http://schemas.openxmlformats.org/drawingml/2006/chart" xmlns:r="http://schemas.openxmlformats.org/officeDocument/2006/relationships" r:id="rId4"/>
          </a:graphicData>
        </a:graphic>
      </p:graphicFrame>
      <p:sp>
        <p:nvSpPr>
          <p:cNvPr id="9" name="Title 1"/>
          <p:cNvSpPr txBox="1">
            <a:spLocks/>
          </p:cNvSpPr>
          <p:nvPr/>
        </p:nvSpPr>
        <p:spPr>
          <a:xfrm>
            <a:off x="814917" y="6122761"/>
            <a:ext cx="3718983"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n=tehnyt vapaaehtoistyötä vähintään tunnin</a:t>
            </a:r>
          </a:p>
        </p:txBody>
      </p:sp>
    </p:spTree>
    <p:extLst>
      <p:ext uri="{BB962C8B-B14F-4D97-AF65-F5344CB8AC3E}">
        <p14:creationId xmlns:p14="http://schemas.microsoft.com/office/powerpoint/2010/main" val="2612327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a:t>30.3.2021</a:t>
            </a:r>
            <a:endParaRPr lang="fi-FI" dirty="0"/>
          </a:p>
        </p:txBody>
      </p:sp>
      <p:sp>
        <p:nvSpPr>
          <p:cNvPr id="3" name="Alatunnisteen paikkamerkki 2"/>
          <p:cNvSpPr>
            <a:spLocks noGrp="1"/>
          </p:cNvSpPr>
          <p:nvPr>
            <p:ph type="ftr" sz="quarter" idx="11"/>
          </p:nvPr>
        </p:nvSpPr>
        <p:spPr/>
        <p:txBody>
          <a:bodyPr/>
          <a:lstStyle/>
          <a:p>
            <a:r>
              <a:rPr lang="fi-FI"/>
              <a:t>24683 Vapaaehtoistyön tekeminen Suomessa 2021</a:t>
            </a:r>
          </a:p>
        </p:txBody>
      </p:sp>
      <p:sp>
        <p:nvSpPr>
          <p:cNvPr id="4" name="Dian numeron paikkamerkki 3"/>
          <p:cNvSpPr>
            <a:spLocks noGrp="1"/>
          </p:cNvSpPr>
          <p:nvPr>
            <p:ph type="sldNum" sz="quarter" idx="12"/>
          </p:nvPr>
        </p:nvSpPr>
        <p:spPr/>
        <p:txBody>
          <a:bodyPr/>
          <a:lstStyle/>
          <a:p>
            <a:fld id="{B6DB0E4E-F5D7-41BD-96AC-FA55D8C3805E}" type="slidenum">
              <a:rPr lang="fi-FI" smtClean="0"/>
              <a:t>7</a:t>
            </a:fld>
            <a:endParaRPr lang="fi-FI"/>
          </a:p>
        </p:txBody>
      </p:sp>
      <p:sp>
        <p:nvSpPr>
          <p:cNvPr id="7" name="Otsikko 6"/>
          <p:cNvSpPr>
            <a:spLocks noGrp="1"/>
          </p:cNvSpPr>
          <p:nvPr>
            <p:ph type="title"/>
            <p:custDataLst>
              <p:tags r:id="rId1"/>
            </p:custDataLst>
          </p:nvPr>
        </p:nvSpPr>
        <p:spPr/>
        <p:txBody>
          <a:bodyPr>
            <a:normAutofit fontScale="90000"/>
          </a:bodyPr>
          <a:lstStyle/>
          <a:p>
            <a:r>
              <a:rPr lang="fi-FI" dirty="0">
                <a:solidFill>
                  <a:srgbClr val="262626"/>
                </a:solidFill>
              </a:rPr>
              <a:t>Arvioi, montako tuntia olet tehnyt yhteensä vapaaehtoistyötä </a:t>
            </a:r>
            <a:br>
              <a:rPr lang="fi-FI" dirty="0">
                <a:solidFill>
                  <a:srgbClr val="262626"/>
                </a:solidFill>
              </a:rPr>
            </a:br>
            <a:r>
              <a:rPr lang="fi-FI" dirty="0">
                <a:solidFill>
                  <a:srgbClr val="262626"/>
                </a:solidFill>
              </a:rPr>
              <a:t>neljän (4) edeltävän viikon aikana? 2(4)</a:t>
            </a:r>
          </a:p>
        </p:txBody>
      </p:sp>
      <p:graphicFrame>
        <p:nvGraphicFramePr>
          <p:cNvPr id="11" name="Sisällön paikkamerkki 10"/>
          <p:cNvGraphicFramePr>
            <a:graphicFrameLocks noGrp="1"/>
          </p:cNvGraphicFramePr>
          <p:nvPr>
            <p:ph idx="1"/>
            <p:custDataLst>
              <p:tags r:id="rId2"/>
            </p:custDataLst>
            <p:extLst>
              <p:ext uri="{D42A27DB-BD31-4B8C-83A1-F6EECF244321}">
                <p14:modId xmlns:p14="http://schemas.microsoft.com/office/powerpoint/2010/main" val="3847228445"/>
              </p:ext>
            </p:extLst>
          </p:nvPr>
        </p:nvGraphicFramePr>
        <p:xfrm>
          <a:off x="652463" y="1335088"/>
          <a:ext cx="7864475" cy="4787900"/>
        </p:xfrm>
        <a:graphic>
          <a:graphicData uri="http://schemas.openxmlformats.org/drawingml/2006/chart">
            <c:chart xmlns:c="http://schemas.openxmlformats.org/drawingml/2006/chart" xmlns:r="http://schemas.openxmlformats.org/officeDocument/2006/relationships" r:id="rId4"/>
          </a:graphicData>
        </a:graphic>
      </p:graphicFrame>
      <p:sp>
        <p:nvSpPr>
          <p:cNvPr id="5" name="Sisällön paikkamerkki 4">
            <a:extLst>
              <a:ext uri="{FF2B5EF4-FFF2-40B4-BE49-F238E27FC236}">
                <a16:creationId xmlns:a16="http://schemas.microsoft.com/office/drawing/2014/main" id="{CB6A0AD2-3CDB-4ACF-8833-89BF52C738DE}"/>
              </a:ext>
            </a:extLst>
          </p:cNvPr>
          <p:cNvSpPr>
            <a:spLocks noGrp="1"/>
          </p:cNvSpPr>
          <p:nvPr>
            <p:ph idx="13"/>
          </p:nvPr>
        </p:nvSpPr>
        <p:spPr/>
        <p:txBody>
          <a:bodyPr/>
          <a:lstStyle/>
          <a:p>
            <a:endParaRPr lang="fi-FI"/>
          </a:p>
        </p:txBody>
      </p:sp>
      <p:sp>
        <p:nvSpPr>
          <p:cNvPr id="9" name="Title 1"/>
          <p:cNvSpPr txBox="1">
            <a:spLocks/>
          </p:cNvSpPr>
          <p:nvPr/>
        </p:nvSpPr>
        <p:spPr>
          <a:xfrm>
            <a:off x="814917" y="6122761"/>
            <a:ext cx="3718983"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n=tehnyt vapaaehtoistyötä vähintään tunnin</a:t>
            </a:r>
          </a:p>
        </p:txBody>
      </p:sp>
    </p:spTree>
    <p:extLst>
      <p:ext uri="{BB962C8B-B14F-4D97-AF65-F5344CB8AC3E}">
        <p14:creationId xmlns:p14="http://schemas.microsoft.com/office/powerpoint/2010/main" val="1910367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a:t>30.3.2021</a:t>
            </a:r>
            <a:endParaRPr lang="fi-FI" dirty="0"/>
          </a:p>
        </p:txBody>
      </p:sp>
      <p:sp>
        <p:nvSpPr>
          <p:cNvPr id="3" name="Alatunnisteen paikkamerkki 2"/>
          <p:cNvSpPr>
            <a:spLocks noGrp="1"/>
          </p:cNvSpPr>
          <p:nvPr>
            <p:ph type="ftr" sz="quarter" idx="11"/>
          </p:nvPr>
        </p:nvSpPr>
        <p:spPr/>
        <p:txBody>
          <a:bodyPr/>
          <a:lstStyle/>
          <a:p>
            <a:r>
              <a:rPr lang="fi-FI"/>
              <a:t>24683 Vapaaehtoistyön tekeminen Suomessa 2021</a:t>
            </a:r>
          </a:p>
        </p:txBody>
      </p:sp>
      <p:sp>
        <p:nvSpPr>
          <p:cNvPr id="4" name="Dian numeron paikkamerkki 3"/>
          <p:cNvSpPr>
            <a:spLocks noGrp="1"/>
          </p:cNvSpPr>
          <p:nvPr>
            <p:ph type="sldNum" sz="quarter" idx="12"/>
          </p:nvPr>
        </p:nvSpPr>
        <p:spPr/>
        <p:txBody>
          <a:bodyPr/>
          <a:lstStyle/>
          <a:p>
            <a:fld id="{B6DB0E4E-F5D7-41BD-96AC-FA55D8C3805E}" type="slidenum">
              <a:rPr lang="fi-FI" smtClean="0"/>
              <a:t>8</a:t>
            </a:fld>
            <a:endParaRPr lang="fi-FI"/>
          </a:p>
        </p:txBody>
      </p:sp>
      <p:sp>
        <p:nvSpPr>
          <p:cNvPr id="7" name="Otsikko 6"/>
          <p:cNvSpPr>
            <a:spLocks noGrp="1"/>
          </p:cNvSpPr>
          <p:nvPr>
            <p:ph type="title"/>
            <p:custDataLst>
              <p:tags r:id="rId1"/>
            </p:custDataLst>
          </p:nvPr>
        </p:nvSpPr>
        <p:spPr/>
        <p:txBody>
          <a:bodyPr>
            <a:normAutofit fontScale="90000"/>
          </a:bodyPr>
          <a:lstStyle/>
          <a:p>
            <a:r>
              <a:rPr lang="fi-FI" dirty="0">
                <a:solidFill>
                  <a:srgbClr val="262626"/>
                </a:solidFill>
              </a:rPr>
              <a:t>Arvioi, montako tuntia olet tehnyt yhteensä vapaaehtoistyötä </a:t>
            </a:r>
            <a:br>
              <a:rPr lang="fi-FI" dirty="0">
                <a:solidFill>
                  <a:srgbClr val="262626"/>
                </a:solidFill>
              </a:rPr>
            </a:br>
            <a:r>
              <a:rPr lang="fi-FI" dirty="0">
                <a:solidFill>
                  <a:srgbClr val="262626"/>
                </a:solidFill>
              </a:rPr>
              <a:t>neljän (4) edeltävän viikon aikana? 3(4)</a:t>
            </a:r>
          </a:p>
        </p:txBody>
      </p:sp>
      <p:graphicFrame>
        <p:nvGraphicFramePr>
          <p:cNvPr id="11" name="Sisällön paikkamerkki 10"/>
          <p:cNvGraphicFramePr>
            <a:graphicFrameLocks noGrp="1"/>
          </p:cNvGraphicFramePr>
          <p:nvPr>
            <p:ph idx="1"/>
            <p:custDataLst>
              <p:tags r:id="rId2"/>
            </p:custDataLst>
            <p:extLst>
              <p:ext uri="{D42A27DB-BD31-4B8C-83A1-F6EECF244321}">
                <p14:modId xmlns:p14="http://schemas.microsoft.com/office/powerpoint/2010/main" val="1479049624"/>
              </p:ext>
            </p:extLst>
          </p:nvPr>
        </p:nvGraphicFramePr>
        <p:xfrm>
          <a:off x="652463" y="1335088"/>
          <a:ext cx="7864475" cy="4787900"/>
        </p:xfrm>
        <a:graphic>
          <a:graphicData uri="http://schemas.openxmlformats.org/drawingml/2006/chart">
            <c:chart xmlns:c="http://schemas.openxmlformats.org/drawingml/2006/chart" xmlns:r="http://schemas.openxmlformats.org/officeDocument/2006/relationships" r:id="rId4"/>
          </a:graphicData>
        </a:graphic>
      </p:graphicFrame>
      <p:sp>
        <p:nvSpPr>
          <p:cNvPr id="5" name="Sisällön paikkamerkki 4">
            <a:extLst>
              <a:ext uri="{FF2B5EF4-FFF2-40B4-BE49-F238E27FC236}">
                <a16:creationId xmlns:a16="http://schemas.microsoft.com/office/drawing/2014/main" id="{CB6A0AD2-3CDB-4ACF-8833-89BF52C738DE}"/>
              </a:ext>
            </a:extLst>
          </p:cNvPr>
          <p:cNvSpPr>
            <a:spLocks noGrp="1"/>
          </p:cNvSpPr>
          <p:nvPr>
            <p:ph idx="13"/>
          </p:nvPr>
        </p:nvSpPr>
        <p:spPr/>
        <p:txBody>
          <a:bodyPr/>
          <a:lstStyle/>
          <a:p>
            <a:endParaRPr lang="fi-FI"/>
          </a:p>
        </p:txBody>
      </p:sp>
      <p:sp>
        <p:nvSpPr>
          <p:cNvPr id="9" name="Title 1"/>
          <p:cNvSpPr txBox="1">
            <a:spLocks/>
          </p:cNvSpPr>
          <p:nvPr/>
        </p:nvSpPr>
        <p:spPr>
          <a:xfrm>
            <a:off x="814917" y="6122761"/>
            <a:ext cx="3718983"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n=tehnyt vapaaehtoistyötä vähintään tunnin</a:t>
            </a:r>
          </a:p>
        </p:txBody>
      </p:sp>
    </p:spTree>
    <p:extLst>
      <p:ext uri="{BB962C8B-B14F-4D97-AF65-F5344CB8AC3E}">
        <p14:creationId xmlns:p14="http://schemas.microsoft.com/office/powerpoint/2010/main" val="2132864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a:t>30.3.2021</a:t>
            </a:r>
            <a:endParaRPr lang="fi-FI" dirty="0"/>
          </a:p>
        </p:txBody>
      </p:sp>
      <p:sp>
        <p:nvSpPr>
          <p:cNvPr id="3" name="Alatunnisteen paikkamerkki 2"/>
          <p:cNvSpPr>
            <a:spLocks noGrp="1"/>
          </p:cNvSpPr>
          <p:nvPr>
            <p:ph type="ftr" sz="quarter" idx="11"/>
          </p:nvPr>
        </p:nvSpPr>
        <p:spPr/>
        <p:txBody>
          <a:bodyPr/>
          <a:lstStyle/>
          <a:p>
            <a:r>
              <a:rPr lang="fi-FI"/>
              <a:t>24683 Vapaaehtoistyön tekeminen Suomessa 2021</a:t>
            </a:r>
          </a:p>
        </p:txBody>
      </p:sp>
      <p:sp>
        <p:nvSpPr>
          <p:cNvPr id="4" name="Dian numeron paikkamerkki 3"/>
          <p:cNvSpPr>
            <a:spLocks noGrp="1"/>
          </p:cNvSpPr>
          <p:nvPr>
            <p:ph type="sldNum" sz="quarter" idx="12"/>
          </p:nvPr>
        </p:nvSpPr>
        <p:spPr/>
        <p:txBody>
          <a:bodyPr/>
          <a:lstStyle/>
          <a:p>
            <a:fld id="{B6DB0E4E-F5D7-41BD-96AC-FA55D8C3805E}" type="slidenum">
              <a:rPr lang="fi-FI" smtClean="0"/>
              <a:t>9</a:t>
            </a:fld>
            <a:endParaRPr lang="fi-FI"/>
          </a:p>
        </p:txBody>
      </p:sp>
      <p:sp>
        <p:nvSpPr>
          <p:cNvPr id="7" name="Otsikko 6"/>
          <p:cNvSpPr>
            <a:spLocks noGrp="1"/>
          </p:cNvSpPr>
          <p:nvPr>
            <p:ph type="title"/>
            <p:custDataLst>
              <p:tags r:id="rId1"/>
            </p:custDataLst>
          </p:nvPr>
        </p:nvSpPr>
        <p:spPr/>
        <p:txBody>
          <a:bodyPr>
            <a:normAutofit fontScale="90000"/>
          </a:bodyPr>
          <a:lstStyle/>
          <a:p>
            <a:r>
              <a:rPr lang="fi-FI" dirty="0">
                <a:solidFill>
                  <a:srgbClr val="262626"/>
                </a:solidFill>
              </a:rPr>
              <a:t>Arvioi, montako tuntia olet tehnyt yhteensä vapaaehtoistyötä </a:t>
            </a:r>
            <a:br>
              <a:rPr lang="fi-FI" dirty="0">
                <a:solidFill>
                  <a:srgbClr val="262626"/>
                </a:solidFill>
              </a:rPr>
            </a:br>
            <a:r>
              <a:rPr lang="fi-FI" dirty="0">
                <a:solidFill>
                  <a:srgbClr val="262626"/>
                </a:solidFill>
              </a:rPr>
              <a:t>neljän (4) edeltävän viikon aikana? 4(4)</a:t>
            </a:r>
          </a:p>
        </p:txBody>
      </p:sp>
      <p:graphicFrame>
        <p:nvGraphicFramePr>
          <p:cNvPr id="11" name="Sisällön paikkamerkki 10"/>
          <p:cNvGraphicFramePr>
            <a:graphicFrameLocks noGrp="1"/>
          </p:cNvGraphicFramePr>
          <p:nvPr>
            <p:ph idx="1"/>
            <p:custDataLst>
              <p:tags r:id="rId2"/>
            </p:custDataLst>
            <p:extLst>
              <p:ext uri="{D42A27DB-BD31-4B8C-83A1-F6EECF244321}">
                <p14:modId xmlns:p14="http://schemas.microsoft.com/office/powerpoint/2010/main" val="1935258637"/>
              </p:ext>
            </p:extLst>
          </p:nvPr>
        </p:nvGraphicFramePr>
        <p:xfrm>
          <a:off x="652463" y="1335088"/>
          <a:ext cx="7864475" cy="4787900"/>
        </p:xfrm>
        <a:graphic>
          <a:graphicData uri="http://schemas.openxmlformats.org/drawingml/2006/chart">
            <c:chart xmlns:c="http://schemas.openxmlformats.org/drawingml/2006/chart" xmlns:r="http://schemas.openxmlformats.org/officeDocument/2006/relationships" r:id="rId4"/>
          </a:graphicData>
        </a:graphic>
      </p:graphicFrame>
      <p:sp>
        <p:nvSpPr>
          <p:cNvPr id="5" name="Sisällön paikkamerkki 4">
            <a:extLst>
              <a:ext uri="{FF2B5EF4-FFF2-40B4-BE49-F238E27FC236}">
                <a16:creationId xmlns:a16="http://schemas.microsoft.com/office/drawing/2014/main" id="{CB6A0AD2-3CDB-4ACF-8833-89BF52C738DE}"/>
              </a:ext>
            </a:extLst>
          </p:cNvPr>
          <p:cNvSpPr>
            <a:spLocks noGrp="1"/>
          </p:cNvSpPr>
          <p:nvPr>
            <p:ph idx="13"/>
          </p:nvPr>
        </p:nvSpPr>
        <p:spPr/>
        <p:txBody>
          <a:bodyPr/>
          <a:lstStyle/>
          <a:p>
            <a:endParaRPr lang="fi-FI"/>
          </a:p>
        </p:txBody>
      </p:sp>
      <p:sp>
        <p:nvSpPr>
          <p:cNvPr id="9" name="Title 1"/>
          <p:cNvSpPr txBox="1">
            <a:spLocks/>
          </p:cNvSpPr>
          <p:nvPr/>
        </p:nvSpPr>
        <p:spPr>
          <a:xfrm>
            <a:off x="814917" y="6122761"/>
            <a:ext cx="3718983"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n=tehnyt vapaaehtoistyötä vähintään tunnin</a:t>
            </a:r>
          </a:p>
        </p:txBody>
      </p:sp>
    </p:spTree>
    <p:extLst>
      <p:ext uri="{BB962C8B-B14F-4D97-AF65-F5344CB8AC3E}">
        <p14:creationId xmlns:p14="http://schemas.microsoft.com/office/powerpoint/2010/main" val="25417991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Lst>
</file>

<file path=ppt/tags/tag10.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11.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Lst>
</file>

<file path=ppt/tags/tag12.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13.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Lst>
</file>

<file path=ppt/tags/tag14.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15.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Lst>
</file>

<file path=ppt/tags/tag16.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17.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Lst>
</file>

<file path=ppt/tags/tag18.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19.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Lst>
</file>

<file path=ppt/tags/tag2.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20.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21.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Lst>
</file>

<file path=ppt/tags/tag22.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23.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Lst>
</file>

<file path=ppt/tags/tag24.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25.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Lst>
</file>

<file path=ppt/tags/tag26.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27.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28.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Lst>
</file>

<file path=ppt/tags/tag29.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3.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Lst>
</file>

<file path=ppt/tags/tag30.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31.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Lst>
</file>

<file path=ppt/tags/tag32.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33.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Lst>
</file>

<file path=ppt/tags/tag34.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35.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Lst>
</file>

<file path=ppt/tags/tag36.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37.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Lst>
</file>

<file path=ppt/tags/tag38.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39.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Lst>
</file>

<file path=ppt/tags/tag4.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40.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41.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Lst>
</file>

<file path=ppt/tags/tag42.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43.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Lst>
</file>

<file path=ppt/tags/tag44.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45.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Lst>
</file>

<file path=ppt/tags/tag46.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47.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48.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Lst>
</file>

<file path=ppt/tags/tag49.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5.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50.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Lst>
</file>

<file path=ppt/tags/tag51.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52.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Lst>
</file>

<file path=ppt/tags/tag53.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54.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Lst>
</file>

<file path=ppt/tags/tag55.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56.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Lst>
</file>

<file path=ppt/tags/tag57.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58.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Lst>
</file>

<file path=ppt/tags/tag59.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6.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Lst>
</file>

<file path=ppt/tags/tag60.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Lst>
</file>

<file path=ppt/tags/tag61.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62.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Lst>
</file>

<file path=ppt/tags/tag63.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64.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Lst>
</file>

<file path=ppt/tags/tag65.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66.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Lst>
</file>

<file path=ppt/tags/tag67.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68.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Lst>
</file>

<file path=ppt/tags/tag69.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7.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70.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Lst>
</file>

<file path=ppt/tags/tag71.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72.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8.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9.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Lst>
</file>

<file path=ppt/theme/theme1.xml><?xml version="1.0" encoding="utf-8"?>
<a:theme xmlns:a="http://schemas.openxmlformats.org/drawingml/2006/main" name="Office-teema">
  <a:themeElements>
    <a:clrScheme name="Mukautettu 39">
      <a:dk1>
        <a:sysClr val="windowText" lastClr="000000"/>
      </a:dk1>
      <a:lt1>
        <a:sysClr val="window" lastClr="FFFFFF"/>
      </a:lt1>
      <a:dk2>
        <a:srgbClr val="44546A"/>
      </a:dk2>
      <a:lt2>
        <a:srgbClr val="FFFFFF"/>
      </a:lt2>
      <a:accent1>
        <a:srgbClr val="000000"/>
      </a:accent1>
      <a:accent2>
        <a:srgbClr val="E60F28"/>
      </a:accent2>
      <a:accent3>
        <a:srgbClr val="A5A5A5"/>
      </a:accent3>
      <a:accent4>
        <a:srgbClr val="FFC000"/>
      </a:accent4>
      <a:accent5>
        <a:srgbClr val="4472C4"/>
      </a:accent5>
      <a:accent6>
        <a:srgbClr val="70AD47"/>
      </a:accent6>
      <a:hlink>
        <a:srgbClr val="E60F28"/>
      </a:hlink>
      <a:folHlink>
        <a:srgbClr val="E60F28"/>
      </a:folHlink>
    </a:clrScheme>
    <a:fontScheme name="Mukautettu 1">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aporttipohja_vaale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Raporttipohja_vaale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497D45B21B5F8E4C8996478F3C72C174" ma:contentTypeVersion="0" ma:contentTypeDescription="Luo uusi asiakirja." ma:contentTypeScope="" ma:versionID="ac5ff7705713a9a1eb5d4a2267313e98">
  <xsd:schema xmlns:xsd="http://www.w3.org/2001/XMLSchema" xmlns:xs="http://www.w3.org/2001/XMLSchema" xmlns:p="http://schemas.microsoft.com/office/2006/metadata/properties" targetNamespace="http://schemas.microsoft.com/office/2006/metadata/properties" ma:root="true" ma:fieldsID="c2dacafc45c6750ac3a0732068246c3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C73648B-520C-418B-9097-2CA0E34BE0C2}">
  <ds:schemaRefs>
    <ds:schemaRef ds:uri="http://schemas.microsoft.com/sharepoint/v3/contenttype/forms"/>
  </ds:schemaRefs>
</ds:datastoreItem>
</file>

<file path=customXml/itemProps2.xml><?xml version="1.0" encoding="utf-8"?>
<ds:datastoreItem xmlns:ds="http://schemas.openxmlformats.org/officeDocument/2006/customXml" ds:itemID="{8AE77DB8-7BCE-457D-952B-1E9F7B8C8D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5D6EB3C9-F7CA-4A30-9CB4-9246FA4DE9D2}">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4041</TotalTime>
  <Words>1316</Words>
  <Application>Microsoft Office PowerPoint</Application>
  <PresentationFormat>Laajakuva</PresentationFormat>
  <Paragraphs>231</Paragraphs>
  <Slides>36</Slides>
  <Notes>0</Notes>
  <HiddenSlides>0</HiddenSlides>
  <MMClips>0</MMClips>
  <ScaleCrop>false</ScaleCrop>
  <HeadingPairs>
    <vt:vector size="6" baseType="variant">
      <vt:variant>
        <vt:lpstr>Käytetyt fontit</vt:lpstr>
      </vt:variant>
      <vt:variant>
        <vt:i4>7</vt:i4>
      </vt:variant>
      <vt:variant>
        <vt:lpstr>Teema</vt:lpstr>
      </vt:variant>
      <vt:variant>
        <vt:i4>3</vt:i4>
      </vt:variant>
      <vt:variant>
        <vt:lpstr>Dian otsikot</vt:lpstr>
      </vt:variant>
      <vt:variant>
        <vt:i4>36</vt:i4>
      </vt:variant>
    </vt:vector>
  </HeadingPairs>
  <TitlesOfParts>
    <vt:vector size="46" baseType="lpstr">
      <vt:lpstr>Arial</vt:lpstr>
      <vt:lpstr>Calibri</vt:lpstr>
      <vt:lpstr>Calibri Light</vt:lpstr>
      <vt:lpstr>Source Sans Pro Black</vt:lpstr>
      <vt:lpstr>Source Sans Pro Light</vt:lpstr>
      <vt:lpstr>Times New Roman</vt:lpstr>
      <vt:lpstr>Wingdings</vt:lpstr>
      <vt:lpstr>Office-teema</vt:lpstr>
      <vt:lpstr>Raporttipohja_vaalea</vt:lpstr>
      <vt:lpstr>1_Raporttipohja_vaalea</vt:lpstr>
      <vt:lpstr>TUTKIMUSRAPORTTI 31.3.2021 Vapaaehtoistyön tekeminen Suomessa   Juho Rahkonen Taloustutkimus Oy</vt:lpstr>
      <vt:lpstr>Tutkimuksen toteutus</vt:lpstr>
      <vt:lpstr>Millä näistä toimialoista olet tehnyt vapaaehtoistyötä  viimeksi kuluneen vuoden aikana?</vt:lpstr>
      <vt:lpstr>Millä näistä toimialoista olet tehnyt vapaaehtoistyötä  viimeksi kuluneen vuoden aikana?</vt:lpstr>
      <vt:lpstr>Kuinka monta tuntia olet tehnyt vapaaehtoistyötä seuraavilla luetelluista toimialoista edeltävän neljän (4) viikon aikana? 2015-2021</vt:lpstr>
      <vt:lpstr>Arvioi, montako tuntia olet tehnyt yhteensä vapaaehtoistyötä  neljän (4) edeltävän viikon aikana? 1(4)</vt:lpstr>
      <vt:lpstr>Arvioi, montako tuntia olet tehnyt yhteensä vapaaehtoistyötä  neljän (4) edeltävän viikon aikana? 2(4)</vt:lpstr>
      <vt:lpstr>Arvioi, montako tuntia olet tehnyt yhteensä vapaaehtoistyötä  neljän (4) edeltävän viikon aikana? 3(4)</vt:lpstr>
      <vt:lpstr>Arvioi, montako tuntia olet tehnyt yhteensä vapaaehtoistyötä  neljän (4) edeltävän viikon aikana? 4(4)</vt:lpstr>
      <vt:lpstr>Arvioi, montako tuntia olet tehnyt yhteensä vapaaehtoistyötä  neljän (4) edeltävän viikon aikana? 2015-2021  1(4)</vt:lpstr>
      <vt:lpstr>Arvioi, montako tuntia olet tehnyt yhteensä vapaaehtoistyötä  neljän (4) edeltävän viikon aikana? 2015-2021  2(4)</vt:lpstr>
      <vt:lpstr>Arvioi, montako tuntia olet tehnyt yhteensä vapaaehtoistyötä  neljän (4) edeltävän viikon aikana? 2015-2021  3(4)</vt:lpstr>
      <vt:lpstr>Arvioi, montako tuntia olet tehnyt yhteensä vapaaehtoistyötä  neljän (4) edeltävän viikon aikana? 2015-2021  4(4)</vt:lpstr>
      <vt:lpstr>Millaisia vapaaehtoistehtäviä olet tehnyt edeltävän  neljän (4) viikon aikana?</vt:lpstr>
      <vt:lpstr>Millaisia vapaaehtoistehtäviä olet tehnyt edeltävän  neljän (4) viikon aikana?</vt:lpstr>
      <vt:lpstr>Millaisia vapaaehtoistehtäviä olet tehnyt edeltävän  neljän (4) viikon aikana? 2015-2021  1(3)</vt:lpstr>
      <vt:lpstr>Millaisia vapaaehtoistehtäviä olet tehnyt edeltävän  neljän (4) viikon aikana? 2015-2021  2(3)</vt:lpstr>
      <vt:lpstr>Millaisia vapaaehtoistehtäviä olet tehnyt edeltävän  neljän (4) viikon aikana? 2015-2021  3(3)</vt:lpstr>
      <vt:lpstr>Millaista tekemänne vapaaehtoistyö on ollut ensisijaisesti?</vt:lpstr>
      <vt:lpstr>Millaista tekemänne vapaaehtoistyö on ollut ensisijaisesti? 2018 ja 2021</vt:lpstr>
      <vt:lpstr>Minkä yhteisön organisoimaa vapaaehtoistyötä on tehnyt?</vt:lpstr>
      <vt:lpstr>Mikä helpottaisi osallistumistasi vapaaehtoistyöhön?</vt:lpstr>
      <vt:lpstr>Mikä helpottaisi osallistumistasi vapaaehtoistyöhön?</vt:lpstr>
      <vt:lpstr>Haluaisitko osallistua vapaaehtoistoimintaan, jos pyydettäisiin?</vt:lpstr>
      <vt:lpstr>Haluaisitko osallistua vapaaehtoistoimintaan, jos pyydettäisiin? 2015-2021</vt:lpstr>
      <vt:lpstr>Haluaisitko osallistua vapaaehtoistoimintaan, jos pyydettäisiin? 15-24 vuotiaat</vt:lpstr>
      <vt:lpstr>Haluaisitko osallistua vapaaehtoistoimintaan, jos pyydettäisiin? 2018 ja 2021 15-24 vuotiaat</vt:lpstr>
      <vt:lpstr>Minkä verran aiot tehdä vapaaehtoistyötä lähitulevaisuudessa  (3 vuoden päästä)?</vt:lpstr>
      <vt:lpstr>Teetkö vapaaehtoistyötä 3 vuoden päästä ensisijaisesti…</vt:lpstr>
      <vt:lpstr>Minkä tahon kautta teet vapaaehtoistyötä 3 vuoden päästä?</vt:lpstr>
      <vt:lpstr>Minkä yhteisön organisoimana aikoo tehdä vapaaehtoistyötä lähitulevaisuudessa?</vt:lpstr>
      <vt:lpstr>Onko sinulla riittävästi osaamista kyetäksesi toimimaan sinua kiinnostavissa vapaaehtoistehtävissä 3 vuoden päästä?</vt:lpstr>
      <vt:lpstr>Millaista osaamista tarvitset sinua kiinnostavissa  vapaaehtoistehtävissä 3 vuoden päästä?</vt:lpstr>
      <vt:lpstr>Millaista osaamista tarvitset sinua kiinnostavissa  vapaaehtoistehtävissä 3 vuoden päästä?</vt:lpstr>
      <vt:lpstr>Vastaajien taustatiedot</vt:lpstr>
      <vt:lpstr>Kiitos!  Kerromme mielellämme lisää.</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Marissa Kopola</dc:creator>
  <cp:lastModifiedBy>Nummela Irene</cp:lastModifiedBy>
  <cp:revision>258</cp:revision>
  <cp:lastPrinted>2018-11-06T11:39:22Z</cp:lastPrinted>
  <dcterms:created xsi:type="dcterms:W3CDTF">2018-10-29T08:58:18Z</dcterms:created>
  <dcterms:modified xsi:type="dcterms:W3CDTF">2021-05-26T07:06:02Z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0x010100497D45B21B5F8E4C8996478F3C72C174</vt:lpwstr>
  </property>
</Properties>
</file>