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0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1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2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3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4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15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16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17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18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450" r:id="rId3"/>
    <p:sldId id="462" r:id="rId4"/>
    <p:sldId id="460" r:id="rId5"/>
    <p:sldId id="461" r:id="rId6"/>
    <p:sldId id="435" r:id="rId7"/>
    <p:sldId id="434" r:id="rId8"/>
    <p:sldId id="432" r:id="rId9"/>
    <p:sldId id="433" r:id="rId10"/>
    <p:sldId id="436" r:id="rId11"/>
    <p:sldId id="448" r:id="rId12"/>
    <p:sldId id="431" r:id="rId13"/>
    <p:sldId id="458" r:id="rId14"/>
    <p:sldId id="457" r:id="rId15"/>
    <p:sldId id="455" r:id="rId16"/>
    <p:sldId id="456" r:id="rId17"/>
    <p:sldId id="459" r:id="rId18"/>
    <p:sldId id="446" r:id="rId19"/>
    <p:sldId id="449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C46627"/>
    <a:srgbClr val="F1A78A"/>
    <a:srgbClr val="4472C4"/>
    <a:srgbClr val="FFFF00"/>
    <a:srgbClr val="ED7D3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FC535F-32AD-4D3A-A607-BF420EF67F8D}" v="824" dt="2021-12-02T07:37:42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taloustutkimus-my.sharepoint.com/personal/jaakko_kaartinen_taloustutkimus_onmicrosoft_com/Documents/Ty&#246;p&#246;yt&#228;/Omia/Villi/2021/5-2021/MIlleniaalidatoj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taloustutkimus-my.sharepoint.com/personal/jaakko_kaartinen_taloustutkimus_onmicrosoft_com/Documents/Ty&#246;p&#246;yt&#228;/Omia/Villi/2021/5-2021/MIlleniaalidatoj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taloustutkimus-my.sharepoint.com/personal/jaakko_kaartinen_taloustutkimus_onmicrosoft_com/Documents/Ty&#246;p&#246;yt&#228;/Omia/Villi/2021/5-2021/MIlleniaalidatoj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taloustutkimus-my.sharepoint.com/personal/jaakko_kaartinen_taloustutkimus_onmicrosoft_com/Documents/Ty&#246;p&#246;yt&#228;/Omia/Villi/2021/5-2021/MIlleniaalidatoj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taloustutkimus-my.sharepoint.com/personal/jaakko_kaartinen_taloustutkimus_onmicrosoft_com/Documents/Ty&#246;p&#246;yt&#228;/Omia/Villi/2021/5-2021/MIlleniaalidatoj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taloustutkimus-my.sharepoint.com/personal/jaakko_kaartinen_taloustutkimus_onmicrosoft_com/Documents/Ty&#246;p&#246;yt&#228;/Omia/Villi/2021/5-2021/MIlleniaalidatoj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taloustutkimus-my.sharepoint.com/personal/jaakko_kaartinen_taloustutkimus_onmicrosoft_com/Documents/Ty&#246;p&#246;yt&#228;/Omia/Villi/2021/5-2021/MIlleniaalidatoj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taloustutkimus-my.sharepoint.com/personal/jaakko_kaartinen_taloustutkimus_onmicrosoft_com/Documents/Ty&#246;p&#246;yt&#228;/Omia/Villi/2021/5-2021/MIlleniaalidatoj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taloustutkimus-my.sharepoint.com/personal/jaakko_kaartinen_taloustutkimus_onmicrosoft_com/Documents/Ty&#246;p&#246;yt&#228;/Omia/Villi/2021/5-2021/MIlleniaalidatoj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taloustutkimus-my.sharepoint.com/personal/jaakko_kaartinen_taloustutkimus_onmicrosoft_com/Documents/Ty&#246;p&#246;yt&#228;/Omia/Villi/2021/5-2021/MIlleniaalidatoja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taloustutkimus-my.sharepoint.com/personal/jaakko_kaartinen_taloustutkimus_onmicrosoft_com/Documents/Ty&#246;p&#246;yt&#228;/Omia/Villi/2021/5-2021/MIlleniaalidatoja_yleisi&#228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taloustutkimus-my.sharepoint.com/personal/jaakko_kaartinen_taloustutkimus_onmicrosoft_com/Documents/Ty&#246;p&#246;yt&#228;/Omia/Villi/2021/5-2021/MIlleniaalidatoja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taloustutkimus-my.sharepoint.com/personal/jaakko_kaartinen_taloustutkimus_onmicrosoft_com/Documents/Ty&#246;p&#246;yt&#228;/Omia/Villi/2021/5-2021/MIlleniaalidatoja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taloustutkimus-my.sharepoint.com/personal/jaakko_kaartinen_taloustutkimus_onmicrosoft_com/Documents/Ty&#246;p&#246;yt&#228;/Omia/Villi/2021/5-2021/MIlleniaalidatoja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taloustutkimus-my.sharepoint.com/personal/jaakko_kaartinen_taloustutkimus_onmicrosoft_com/Documents/Ty&#246;p&#246;yt&#228;/Omia/Villi/2021/5-2021/MIlleniaalidatoja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taloustutkimus-my.sharepoint.com/personal/jaakko_kaartinen_taloustutkimus_onmicrosoft_com/Documents/Ty&#246;p&#246;yt&#228;/Omia/Villi/2021/5-2021/MIlleniaalidatoja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akko.kaartinen\OneDrive%20-%20Taloustutkimus%20Oy\Ty&#246;p&#246;yt&#228;\TOY\Insight360%207-2021\Kirkkohallitus\milleniaalit%20klusterikuvailua%20dimensiot%20ja%20muut.xls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akko.kaartinen\OneDrive%20-%20Taloustutkimus%20Oy\Ty&#246;p&#246;yt&#228;\TOY\Insight360%207-2021\Kirkkohallitus\milleniaalit%20klusterikuvailua%20dimensiot%20ja%20muut.xls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akko.kaartinen\OneDrive%20-%20Taloustutkimus%20Oy\Ty&#246;p&#246;yt&#228;\TOY\Insight360%207-2021\Kirkkohallitus\milleniaalit%20klusterikuvailua%20dimensiot%20ja%20muut.xls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akko.kaartinen\OneDrive%20-%20Taloustutkimus%20Oy\Ty&#246;p&#246;yt&#228;\TOY\Insight360%207-2021\Kirkkohallitus\milleniaalit%20klusterikuvailua%20dimensiot%20ja%20muut.xls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akko.kaartinen\OneDrive%20-%20Taloustutkimus%20Oy\Ty&#246;p&#246;yt&#228;\TOY\Insight360%207-2021\Kirkkohallitus\milleniaalit%20klusterikuvailua%20dimensiot%20ja%20muut.xls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taloustutkimus-my.sharepoint.com/personal/jaakko_kaartinen_taloustutkimus_onmicrosoft_com/Documents/Ty&#246;p&#246;yt&#228;/Omia/Villi/2021/5-2021/MIlleniaalidatoja_yleisi&#228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akko.kaartinen\OneDrive%20-%20Taloustutkimus%20Oy\Ty&#246;p&#246;yt&#228;\TOY\Insight360%207-2021\Kirkkohallitus\milleniaalit%20klusterikuvailua%20dimensiot%20ja%20muut.xls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akko.kaartinen\OneDrive%20-%20Taloustutkimus%20Oy\Ty&#246;p&#246;yt&#228;\TOY\Insight360%207-2021\Kirkkohallitus\milleniaalit%20klusterikuvailua%20dimensiot%20ja%20muut.xls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akko.kaartinen\OneDrive%20-%20Taloustutkimus%20Oy\Ty&#246;p&#246;yt&#228;\TOY\Insight360%207-2021\Kirkkohallitus\milleniaalit%20klusterikuvailua%20dimensiot%20ja%20muut.xls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akko.kaartinen\OneDrive%20-%20Taloustutkimus%20Oy\Ty&#246;p&#246;yt&#228;\TOY\Insight360%207-2021\Kirkkohallitus\milleniaalit%20klusterikuvailua%20dimensiot%20ja%20muut.xls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akko.kaartinen\OneDrive%20-%20Taloustutkimus%20Oy\Ty&#246;p&#246;yt&#228;\TOY\Insight360%207-2021\Kirkkohallitus\milleniaalit%20klusterikuvailua%20dimensiot%20ja%20muut.xls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akko.kaartinen\OneDrive%20-%20Taloustutkimus%20Oy\Ty&#246;p&#246;yt&#228;\TOY\Insight360%207-2021\Kirkkohallitus\milleniaalit%20klusterikuvailua%20dimensiot%20ja%20muut.xls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https://taloustutkimus-my.sharepoint.com/personal/jaakko_kaartinen_taloustutkimus_onmicrosoft_com/Documents/Ty&#246;p&#246;yt&#228;/Omia/Villi/2021/5-2021/MIlleniaalidatoja_yleisi&#228;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https://taloustutkimus-my.sharepoint.com/personal/jaakko_kaartinen_taloustutkimus_onmicrosoft_com/Documents/Ty&#246;p&#246;yt&#228;/Omia/Villi/2021/5-2021/MIlleniaalidatoja_yleisi&#228;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https://taloustutkimus-my.sharepoint.com/personal/jaakko_kaartinen_taloustutkimus_onmicrosoft_com/Documents/Ty&#246;p&#246;yt&#228;/Omia/Villi/2021/5-2021/MIlleniaalidatoja_yleisi&#228;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akko.kaartinen\OneDrive%20-%20Taloustutkimus%20Oy\Ty&#246;p&#246;yt&#228;\TOY\Insight360%207-2021\Kirkkohallitus\milleniaalit%20klusterikuvailua%20dimensiot%20ja%20muut.xls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taloustutkimus-my.sharepoint.com/personal/jaakko_kaartinen_taloustutkimus_onmicrosoft_com/Documents/Ty&#246;p&#246;yt&#228;/Omia/Villi/2021/5-2021/MIlleniaalidatoja_yleisi&#228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akko.kaartinen\OneDrive%20-%20Taloustutkimus%20Oy\Ty&#246;p&#246;yt&#228;\TOY\Insight360%207-2021\Kirkkohallitus\milleniaalit%20klusterikuvailua%20dimensiot%20ja%20muut.xls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taloustutkimus-my.sharepoint.com/personal/jaakko_kaartinen_taloustutkimus_onmicrosoft_com/Documents/Ty&#246;p&#246;yt&#228;/Omia/Villi/2021/5-2021/MIlleniaalidatoja_yleisi&#228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taloustutkimus-my.sharepoint.com/personal/jaakko_kaartinen_taloustutkimus_onmicrosoft_com/Documents/Ty&#246;p&#246;yt&#228;/Omia/Villi/2021/5-2021/MIlleniaalidatoj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taloustutkimus-my.sharepoint.com/personal/jaakko_kaartinen_taloustutkimus_onmicrosoft_com/Documents/Ty&#246;p&#246;yt&#228;/Omia/Villi/2021/5-2021/MIlleniaalidatoj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taloustutkimus-my.sharepoint.com/personal/jaakko_kaartinen_taloustutkimus_onmicrosoft_com/Documents/Ty&#246;p&#246;yt&#228;/Omia/Villi/2021/5-2021/MIlleniaalidatoj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taloustutkimus-my.sharepoint.com/personal/jaakko_kaartinen_taloustutkimus_onmicrosoft_com/Documents/Ty&#246;p&#246;yt&#228;/Omia/Villi/2021/5-2021/MIlleniaalidatoj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35833789142175"/>
          <c:y val="0.13722789556689544"/>
          <c:w val="0.76636130753520881"/>
          <c:h val="0.65029139278399561"/>
        </c:manualLayout>
      </c:layout>
      <c:scatterChart>
        <c:scatterStyle val="lineMarker"/>
        <c:varyColors val="0"/>
        <c:ser>
          <c:idx val="0"/>
          <c:order val="0"/>
          <c:tx>
            <c:strRef>
              <c:f>'fak vastaus ka pallot'!$E$3</c:f>
              <c:strCache>
                <c:ptCount val="1"/>
                <c:pt idx="0">
                  <c:v>Arkiset tapauskovaiset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2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0"/>
            <c:marker>
              <c:symbol val="circle"/>
              <c:size val="34"/>
              <c:spPr>
                <a:solidFill>
                  <a:schemeClr val="accent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2A9-43F2-B8E9-33F27F4EF6FA}"/>
              </c:ext>
            </c:extLst>
          </c:dPt>
          <c:xVal>
            <c:numRef>
              <c:f>'fak vastaus ka pallot'!$E$4:$E$13</c:f>
              <c:numCache>
                <c:formatCode>General</c:formatCode>
                <c:ptCount val="10"/>
                <c:pt idx="0">
                  <c:v>2.8971489883507049</c:v>
                </c:pt>
                <c:pt idx="1">
                  <c:v>4.1580829756795419</c:v>
                </c:pt>
                <c:pt idx="2">
                  <c:v>2.7974248927038627</c:v>
                </c:pt>
                <c:pt idx="3">
                  <c:v>3.9785407725321895</c:v>
                </c:pt>
                <c:pt idx="4">
                  <c:v>2.8207439198855533</c:v>
                </c:pt>
                <c:pt idx="5">
                  <c:v>2.8079399141630899</c:v>
                </c:pt>
                <c:pt idx="6">
                  <c:v>3.5263948497854081</c:v>
                </c:pt>
                <c:pt idx="7">
                  <c:v>3.4113018597997145</c:v>
                </c:pt>
                <c:pt idx="8">
                  <c:v>3.5321888412017186</c:v>
                </c:pt>
                <c:pt idx="9">
                  <c:v>3.1250357653791117</c:v>
                </c:pt>
              </c:numCache>
            </c:numRef>
          </c:xVal>
          <c:yVal>
            <c:numRef>
              <c:f>'fak vastaus ka pallot'!$C$4:$C$13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2A9-43F2-B8E9-33F27F4EF6FA}"/>
            </c:ext>
          </c:extLst>
        </c:ser>
        <c:ser>
          <c:idx val="1"/>
          <c:order val="1"/>
          <c:tx>
            <c:strRef>
              <c:f>'fak vastaus ka pallot'!$F$3</c:f>
              <c:strCache>
                <c:ptCount val="1"/>
                <c:pt idx="0">
                  <c:v>Materialistiset uskonnottomat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2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'fak vastaus ka pallot'!$F$4:$F$13</c:f>
              <c:numCache>
                <c:formatCode>General</c:formatCode>
                <c:ptCount val="10"/>
                <c:pt idx="0">
                  <c:v>1.8623310810810809</c:v>
                </c:pt>
                <c:pt idx="1">
                  <c:v>3.1475225225225243</c:v>
                </c:pt>
                <c:pt idx="2">
                  <c:v>2.0067567567567575</c:v>
                </c:pt>
                <c:pt idx="3">
                  <c:v>2.8783783783783776</c:v>
                </c:pt>
                <c:pt idx="4">
                  <c:v>3.4722972972972976</c:v>
                </c:pt>
                <c:pt idx="5">
                  <c:v>3.415202702702703</c:v>
                </c:pt>
                <c:pt idx="6">
                  <c:v>2.5277027027027024</c:v>
                </c:pt>
                <c:pt idx="7">
                  <c:v>2.7882882882882876</c:v>
                </c:pt>
                <c:pt idx="8">
                  <c:v>2.5101351351351355</c:v>
                </c:pt>
                <c:pt idx="9">
                  <c:v>2.1397522522522521</c:v>
                </c:pt>
              </c:numCache>
            </c:numRef>
          </c:xVal>
          <c:yVal>
            <c:numRef>
              <c:f>'fak vastaus ka pallot'!$C$4:$C$13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2A9-43F2-B8E9-33F27F4EF6FA}"/>
            </c:ext>
          </c:extLst>
        </c:ser>
        <c:ser>
          <c:idx val="2"/>
          <c:order val="2"/>
          <c:tx>
            <c:strRef>
              <c:f>'fak vastaus ka pallot'!$G$3</c:f>
              <c:strCache>
                <c:ptCount val="1"/>
                <c:pt idx="0">
                  <c:v>Universalistit henkiset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0"/>
            <c:spPr>
              <a:solidFill>
                <a:srgbClr val="70AD47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'fak vastaus ka pallot'!$G$4:$G$13</c:f>
              <c:numCache>
                <c:formatCode>General</c:formatCode>
                <c:ptCount val="10"/>
                <c:pt idx="0">
                  <c:v>1.9227635228848836</c:v>
                </c:pt>
                <c:pt idx="1">
                  <c:v>4.2439320388349531</c:v>
                </c:pt>
                <c:pt idx="2">
                  <c:v>1.9611650485436893</c:v>
                </c:pt>
                <c:pt idx="3">
                  <c:v>3.0748959778085996</c:v>
                </c:pt>
                <c:pt idx="4">
                  <c:v>1.9961165048543699</c:v>
                </c:pt>
                <c:pt idx="5">
                  <c:v>2.2456310679611646</c:v>
                </c:pt>
                <c:pt idx="6">
                  <c:v>3.0592233009708738</c:v>
                </c:pt>
                <c:pt idx="7">
                  <c:v>3.9951456310679587</c:v>
                </c:pt>
                <c:pt idx="8">
                  <c:v>3.607605177993527</c:v>
                </c:pt>
                <c:pt idx="9">
                  <c:v>2.14846278317152</c:v>
                </c:pt>
              </c:numCache>
            </c:numRef>
          </c:xVal>
          <c:yVal>
            <c:numRef>
              <c:f>'fak vastaus ka pallot'!$C$4:$C$13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2A9-43F2-B8E9-33F27F4EF6FA}"/>
            </c:ext>
          </c:extLst>
        </c:ser>
        <c:ser>
          <c:idx val="3"/>
          <c:order val="3"/>
          <c:tx>
            <c:strRef>
              <c:f>'fak vastaus ka pallot'!$H$3</c:f>
              <c:strCache>
                <c:ptCount val="1"/>
                <c:pt idx="0">
                  <c:v>Konservatiiviset uskonnolliset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3"/>
            <c:spPr>
              <a:solidFill>
                <a:schemeClr val="accent4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'fak vastaus ka pallot'!$H$4:$H$13</c:f>
              <c:numCache>
                <c:formatCode>General</c:formatCode>
                <c:ptCount val="10"/>
                <c:pt idx="0">
                  <c:v>3.647619047619048</c:v>
                </c:pt>
                <c:pt idx="1">
                  <c:v>1.7916666666666663</c:v>
                </c:pt>
                <c:pt idx="2">
                  <c:v>3.74888888888889</c:v>
                </c:pt>
                <c:pt idx="3">
                  <c:v>4.5857142857142881</c:v>
                </c:pt>
                <c:pt idx="4">
                  <c:v>3.337222222222223</c:v>
                </c:pt>
                <c:pt idx="5">
                  <c:v>3.3827777777777777</c:v>
                </c:pt>
                <c:pt idx="6">
                  <c:v>3.809444444444444</c:v>
                </c:pt>
                <c:pt idx="7">
                  <c:v>2.6481481481481475</c:v>
                </c:pt>
                <c:pt idx="8">
                  <c:v>3.4870370370370374</c:v>
                </c:pt>
                <c:pt idx="9">
                  <c:v>2.7674074074074078</c:v>
                </c:pt>
              </c:numCache>
            </c:numRef>
          </c:xVal>
          <c:yVal>
            <c:numRef>
              <c:f>'fak vastaus ka pallot'!$C$4:$C$13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2A9-43F2-B8E9-33F27F4EF6FA}"/>
            </c:ext>
          </c:extLst>
        </c:ser>
        <c:ser>
          <c:idx val="4"/>
          <c:order val="4"/>
          <c:tx>
            <c:v>sx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'fak vastaus ka pallot'!$D$4:$D$13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xVal>
          <c:yVal>
            <c:numRef>
              <c:f>'fak vastaus ka pallot'!$C$4:$C$13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12A9-43F2-B8E9-33F27F4EF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6809904"/>
        <c:axId val="876806576"/>
      </c:scatterChart>
      <c:valAx>
        <c:axId val="876809904"/>
        <c:scaling>
          <c:orientation val="minMax"/>
          <c:min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76806576"/>
        <c:crosses val="autoZero"/>
        <c:crossBetween val="midCat"/>
      </c:valAx>
      <c:valAx>
        <c:axId val="876806576"/>
        <c:scaling>
          <c:orientation val="maxMin"/>
          <c:max val="1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one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76809904"/>
        <c:crossesAt val="3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.20773664597567326"/>
          <c:y val="0.87572533388331086"/>
          <c:w val="0.7422633139591488"/>
          <c:h val="8.96968725474781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Oletko hengellinen ihminen?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Sheet1!$H$225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Sheet1!$I$224:$L$224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Sheet1!$I$225:$L$225</c:f>
              <c:numCache>
                <c:formatCode>0%</c:formatCode>
                <c:ptCount val="4"/>
                <c:pt idx="0">
                  <c:v>0.35193133047210301</c:v>
                </c:pt>
                <c:pt idx="1">
                  <c:v>0.11486486486486487</c:v>
                </c:pt>
                <c:pt idx="2">
                  <c:v>0.1650485436893204</c:v>
                </c:pt>
                <c:pt idx="3">
                  <c:v>0.64444444444444449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CE-4442-89A1-21C0E21B4FB8}"/>
            </c:ext>
          </c:extLst>
        </c:ser>
        <c:ser>
          <c:idx val="1"/>
          <c:order val="1"/>
          <c:tx>
            <c:strRef>
              <c:f>Sheet1!$H$226</c:f>
              <c:strCache>
                <c:ptCount val="1"/>
                <c:pt idx="0">
                  <c:v>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Sheet1!$I$224:$L$224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Sheet1!$I$226:$L$226</c:f>
              <c:numCache>
                <c:formatCode>0%</c:formatCode>
                <c:ptCount val="4"/>
                <c:pt idx="0">
                  <c:v>0.50214592274678116</c:v>
                </c:pt>
                <c:pt idx="1">
                  <c:v>0.73648648648648651</c:v>
                </c:pt>
                <c:pt idx="2">
                  <c:v>0.72815533980582525</c:v>
                </c:pt>
                <c:pt idx="3">
                  <c:v>0.24444444444444444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CE-4442-89A1-21C0E21B4FB8}"/>
            </c:ext>
          </c:extLst>
        </c:ser>
        <c:ser>
          <c:idx val="2"/>
          <c:order val="2"/>
          <c:tx>
            <c:strRef>
              <c:f>Sheet1!$H$227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Sheet1!$I$224:$L$224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Sheet1!$I$227:$L$227</c:f>
              <c:numCache>
                <c:formatCode>0%</c:formatCode>
                <c:ptCount val="4"/>
                <c:pt idx="0">
                  <c:v>0.14592274678111589</c:v>
                </c:pt>
                <c:pt idx="1">
                  <c:v>0.14864864864864866</c:v>
                </c:pt>
                <c:pt idx="2">
                  <c:v>0.10679611650485436</c:v>
                </c:pt>
                <c:pt idx="3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CE-4442-89A1-21C0E21B4F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8896271"/>
        <c:axId val="398908335"/>
      </c:barChart>
      <c:catAx>
        <c:axId val="398896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8908335"/>
        <c:crosses val="autoZero"/>
        <c:auto val="1"/>
        <c:lblAlgn val="ctr"/>
        <c:lblOffset val="100"/>
        <c:noMultiLvlLbl val="0"/>
      </c:catAx>
      <c:valAx>
        <c:axId val="39890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8896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Oletko ateisti?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Sheet1!$H$216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Sheet1!$I$215:$L$215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Sheet1!$I$216:$L$216</c:f>
              <c:numCache>
                <c:formatCode>0%</c:formatCode>
                <c:ptCount val="4"/>
                <c:pt idx="0">
                  <c:v>9.012875536480687E-2</c:v>
                </c:pt>
                <c:pt idx="1">
                  <c:v>0.41891891891891891</c:v>
                </c:pt>
                <c:pt idx="2">
                  <c:v>0.4563106796116505</c:v>
                </c:pt>
                <c:pt idx="3">
                  <c:v>4.4444444444444446E-2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B-4544-A240-62B680075637}"/>
            </c:ext>
          </c:extLst>
        </c:ser>
        <c:ser>
          <c:idx val="1"/>
          <c:order val="1"/>
          <c:tx>
            <c:strRef>
              <c:f>Sheet1!$H$217</c:f>
              <c:strCache>
                <c:ptCount val="1"/>
                <c:pt idx="0">
                  <c:v>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Sheet1!$I$215:$L$215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Sheet1!$I$217:$L$217</c:f>
              <c:numCache>
                <c:formatCode>0%</c:formatCode>
                <c:ptCount val="4"/>
                <c:pt idx="0">
                  <c:v>0.74248927038626611</c:v>
                </c:pt>
                <c:pt idx="1">
                  <c:v>0.41891891891891891</c:v>
                </c:pt>
                <c:pt idx="2">
                  <c:v>0.37864077669902912</c:v>
                </c:pt>
                <c:pt idx="3">
                  <c:v>0.91111111111111109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BB-4544-A240-62B680075637}"/>
            </c:ext>
          </c:extLst>
        </c:ser>
        <c:ser>
          <c:idx val="2"/>
          <c:order val="2"/>
          <c:tx>
            <c:strRef>
              <c:f>Sheet1!$H$218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Sheet1!$I$215:$L$215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Sheet1!$I$218:$L$218</c:f>
              <c:numCache>
                <c:formatCode>0%</c:formatCode>
                <c:ptCount val="4"/>
                <c:pt idx="0">
                  <c:v>0.16738197424892703</c:v>
                </c:pt>
                <c:pt idx="1">
                  <c:v>0.16216216216216217</c:v>
                </c:pt>
                <c:pt idx="2">
                  <c:v>0.1650485436893204</c:v>
                </c:pt>
                <c:pt idx="3">
                  <c:v>4.4444444444444446E-2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BB-4544-A240-62B6800756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4005807"/>
        <c:axId val="664000815"/>
      </c:barChart>
      <c:catAx>
        <c:axId val="664005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000815"/>
        <c:crosses val="autoZero"/>
        <c:auto val="1"/>
        <c:lblAlgn val="ctr"/>
        <c:lblOffset val="100"/>
        <c:noMultiLvlLbl val="0"/>
      </c:catAx>
      <c:valAx>
        <c:axId val="664000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005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Oletko agnostikko?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Sheet1!$H$207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Sheet1!$I$206:$L$206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Sheet1!$I$207:$L$207</c:f>
              <c:numCache>
                <c:formatCode>0%</c:formatCode>
                <c:ptCount val="4"/>
                <c:pt idx="0">
                  <c:v>0.1630901287553648</c:v>
                </c:pt>
                <c:pt idx="1">
                  <c:v>0.25</c:v>
                </c:pt>
                <c:pt idx="2">
                  <c:v>0.42718446601941745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14-4B5D-A0B0-5BC15411BF79}"/>
            </c:ext>
          </c:extLst>
        </c:ser>
        <c:ser>
          <c:idx val="1"/>
          <c:order val="1"/>
          <c:tx>
            <c:strRef>
              <c:f>Sheet1!$H$208</c:f>
              <c:strCache>
                <c:ptCount val="1"/>
                <c:pt idx="0">
                  <c:v>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Sheet1!$I$206:$L$206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Sheet1!$I$208:$L$208</c:f>
              <c:numCache>
                <c:formatCode>0%</c:formatCode>
                <c:ptCount val="4"/>
                <c:pt idx="0">
                  <c:v>0.47210300429184548</c:v>
                </c:pt>
                <c:pt idx="1">
                  <c:v>0.53378378378378377</c:v>
                </c:pt>
                <c:pt idx="2">
                  <c:v>0.42718446601941745</c:v>
                </c:pt>
                <c:pt idx="3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14-4B5D-A0B0-5BC15411BF79}"/>
            </c:ext>
          </c:extLst>
        </c:ser>
        <c:ser>
          <c:idx val="2"/>
          <c:order val="2"/>
          <c:tx>
            <c:strRef>
              <c:f>Sheet1!$H$209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Sheet1!$I$206:$L$206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Sheet1!$I$209:$L$209</c:f>
              <c:numCache>
                <c:formatCode>0%</c:formatCode>
                <c:ptCount val="4"/>
                <c:pt idx="0">
                  <c:v>0.36480686695278969</c:v>
                </c:pt>
                <c:pt idx="1">
                  <c:v>0.21621621621621623</c:v>
                </c:pt>
                <c:pt idx="2">
                  <c:v>0.14563106796116504</c:v>
                </c:pt>
                <c:pt idx="3">
                  <c:v>0.23333333333333334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14-4B5D-A0B0-5BC15411BF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8863407"/>
        <c:axId val="398857999"/>
      </c:barChart>
      <c:catAx>
        <c:axId val="398863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8857999"/>
        <c:crosses val="autoZero"/>
        <c:auto val="1"/>
        <c:lblAlgn val="ctr"/>
        <c:lblOffset val="100"/>
        <c:noMultiLvlLbl val="0"/>
      </c:catAx>
      <c:valAx>
        <c:axId val="398857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8863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Oletko uskonnollinen ihminen?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Sheet1!$H$198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Sheet1!$I$197:$L$197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Sheet1!$I$198:$L$198</c:f>
              <c:numCache>
                <c:formatCode>0%</c:formatCode>
                <c:ptCount val="4"/>
                <c:pt idx="0">
                  <c:v>0.17596566523605151</c:v>
                </c:pt>
                <c:pt idx="1">
                  <c:v>4.0540540540540543E-2</c:v>
                </c:pt>
                <c:pt idx="2">
                  <c:v>1.4563106796116505E-2</c:v>
                </c:pt>
                <c:pt idx="3">
                  <c:v>0.45555555555555555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F8-4F2A-A6CF-C5680A8638C6}"/>
            </c:ext>
          </c:extLst>
        </c:ser>
        <c:ser>
          <c:idx val="1"/>
          <c:order val="1"/>
          <c:tx>
            <c:strRef>
              <c:f>Sheet1!$H$199</c:f>
              <c:strCache>
                <c:ptCount val="1"/>
                <c:pt idx="0">
                  <c:v>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Sheet1!$I$197:$L$197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Sheet1!$I$199:$L$199</c:f>
              <c:numCache>
                <c:formatCode>0%</c:formatCode>
                <c:ptCount val="4"/>
                <c:pt idx="0">
                  <c:v>0.66523605150214593</c:v>
                </c:pt>
                <c:pt idx="1">
                  <c:v>0.89189189189189189</c:v>
                </c:pt>
                <c:pt idx="2">
                  <c:v>0.93689320388349517</c:v>
                </c:pt>
                <c:pt idx="3">
                  <c:v>0.3888888888888889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F8-4F2A-A6CF-C5680A8638C6}"/>
            </c:ext>
          </c:extLst>
        </c:ser>
        <c:ser>
          <c:idx val="2"/>
          <c:order val="2"/>
          <c:tx>
            <c:strRef>
              <c:f>Sheet1!$H$200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Sheet1!$I$197:$L$197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Sheet1!$I$200:$L$200</c:f>
              <c:numCache>
                <c:formatCode>0%</c:formatCode>
                <c:ptCount val="4"/>
                <c:pt idx="0">
                  <c:v>0.15879828326180256</c:v>
                </c:pt>
                <c:pt idx="1">
                  <c:v>6.7567567567567571E-2</c:v>
                </c:pt>
                <c:pt idx="2">
                  <c:v>4.8543689320388349E-2</c:v>
                </c:pt>
                <c:pt idx="3">
                  <c:v>0.15555555555555556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F8-4F2A-A6CF-C5680A8638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3992495"/>
        <c:axId val="664013711"/>
      </c:barChart>
      <c:catAx>
        <c:axId val="663992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013711"/>
        <c:crosses val="autoZero"/>
        <c:auto val="1"/>
        <c:lblAlgn val="ctr"/>
        <c:lblOffset val="100"/>
        <c:noMultiLvlLbl val="0"/>
      </c:catAx>
      <c:valAx>
        <c:axId val="664013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3992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Mitä mieltä olet seuraavista väittämistä?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Sheet1!$H$123</c:f>
              <c:strCache>
                <c:ptCount val="1"/>
                <c:pt idx="0">
                  <c:v>En ole tullut ajatelleeksi kirkkoon liittymistä, eikä se ole minulle nytkään ajankohtaista</c:v>
                </c:pt>
              </c:strCache>
            </c:strRef>
          </c:tx>
          <c:spPr>
            <a:solidFill>
              <a:schemeClr val="accent6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Sheet1!$I$122:$L$122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Sheet1!$I$123:$L$123</c:f>
              <c:numCache>
                <c:formatCode>0%</c:formatCode>
                <c:ptCount val="4"/>
                <c:pt idx="0">
                  <c:v>0.51351351351351349</c:v>
                </c:pt>
                <c:pt idx="1">
                  <c:v>0.32653061224489793</c:v>
                </c:pt>
                <c:pt idx="2">
                  <c:v>0.39436619718309857</c:v>
                </c:pt>
                <c:pt idx="3">
                  <c:v>0.2608695652173913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6-4C26-B028-521D2D5F76CC}"/>
            </c:ext>
          </c:extLst>
        </c:ser>
        <c:ser>
          <c:idx val="1"/>
          <c:order val="1"/>
          <c:tx>
            <c:strRef>
              <c:f>Sheet1!$H$124</c:f>
              <c:strCache>
                <c:ptCount val="1"/>
                <c:pt idx="0">
                  <c:v>En voisi ajatella liittyväni kirkkoon missään olosuhteissa</c:v>
                </c:pt>
              </c:strCache>
            </c:strRef>
          </c:tx>
          <c:spPr>
            <a:solidFill>
              <a:schemeClr val="accent6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Sheet1!$I$122:$L$122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Sheet1!$I$124:$L$124</c:f>
              <c:numCache>
                <c:formatCode>0%</c:formatCode>
                <c:ptCount val="4"/>
                <c:pt idx="0">
                  <c:v>0.24324324324324326</c:v>
                </c:pt>
                <c:pt idx="1">
                  <c:v>0.58163265306122447</c:v>
                </c:pt>
                <c:pt idx="2">
                  <c:v>0.54225352112676062</c:v>
                </c:pt>
                <c:pt idx="3">
                  <c:v>0.39130434782608697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26-4C26-B028-521D2D5F76CC}"/>
            </c:ext>
          </c:extLst>
        </c:ser>
        <c:ser>
          <c:idx val="2"/>
          <c:order val="2"/>
          <c:tx>
            <c:strRef>
              <c:f>Sheet1!$H$125</c:f>
              <c:strCache>
                <c:ptCount val="1"/>
                <c:pt idx="0">
                  <c:v>Olen joskus harkinnut kirkkoon liittymistä, mutta olen aina päätynyt siihen, ettei se tule kysymykseen</c:v>
                </c:pt>
              </c:strCache>
            </c:strRef>
          </c:tx>
          <c:spPr>
            <a:solidFill>
              <a:schemeClr val="accent6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Sheet1!$I$122:$L$122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Sheet1!$I$125:$L$125</c:f>
              <c:numCache>
                <c:formatCode>0%</c:formatCode>
                <c:ptCount val="4"/>
                <c:pt idx="0">
                  <c:v>5.4054054054054057E-2</c:v>
                </c:pt>
                <c:pt idx="1">
                  <c:v>1.020408163265306E-2</c:v>
                </c:pt>
                <c:pt idx="2">
                  <c:v>2.8169014084507043E-2</c:v>
                </c:pt>
                <c:pt idx="3">
                  <c:v>4.3478260869565216E-2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26-4C26-B028-521D2D5F76CC}"/>
            </c:ext>
          </c:extLst>
        </c:ser>
        <c:ser>
          <c:idx val="3"/>
          <c:order val="3"/>
          <c:tx>
            <c:strRef>
              <c:f>Sheet1!$H$126</c:f>
              <c:strCache>
                <c:ptCount val="1"/>
                <c:pt idx="0">
                  <c:v>Olen usein harkinnut kirkkoon liittymistä, mutta en ole liittymisestäni täysin varma</c:v>
                </c:pt>
              </c:strCache>
            </c:strRef>
          </c:tx>
          <c:spPr>
            <a:solidFill>
              <a:schemeClr val="accent6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Sheet1!$I$122:$L$122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Sheet1!$I$126:$L$126</c:f>
              <c:numCache>
                <c:formatCode>0%</c:formatCode>
                <c:ptCount val="4"/>
                <c:pt idx="0">
                  <c:v>2.7027027027027029E-2</c:v>
                </c:pt>
                <c:pt idx="1">
                  <c:v>1.020408163265306E-2</c:v>
                </c:pt>
                <c:pt idx="2">
                  <c:v>0</c:v>
                </c:pt>
                <c:pt idx="3">
                  <c:v>4.3478260869565216E-2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26-4C26-B028-521D2D5F76CC}"/>
            </c:ext>
          </c:extLst>
        </c:ser>
        <c:ser>
          <c:idx val="4"/>
          <c:order val="4"/>
          <c:tx>
            <c:strRef>
              <c:f>Sheet1!$H$127</c:f>
              <c:strCache>
                <c:ptCount val="1"/>
                <c:pt idx="0">
                  <c:v>Todennäköisesti tulen joskus liittymään kirkkoon</c:v>
                </c:pt>
              </c:strCache>
            </c:strRef>
          </c:tx>
          <c:spPr>
            <a:solidFill>
              <a:schemeClr val="accent6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Sheet1!$I$122:$L$122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Sheet1!$I$127:$L$127</c:f>
              <c:numCache>
                <c:formatCode>0%</c:formatCode>
                <c:ptCount val="4"/>
                <c:pt idx="0">
                  <c:v>2.7027027027027029E-2</c:v>
                </c:pt>
                <c:pt idx="1">
                  <c:v>1.020408163265306E-2</c:v>
                </c:pt>
                <c:pt idx="2">
                  <c:v>0</c:v>
                </c:pt>
                <c:pt idx="3">
                  <c:v>4.3478260869565216E-2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26-4C26-B028-521D2D5F76CC}"/>
            </c:ext>
          </c:extLst>
        </c:ser>
        <c:ser>
          <c:idx val="5"/>
          <c:order val="5"/>
          <c:tx>
            <c:strRef>
              <c:f>Sheet1!$H$128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6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Sheet1!$I$122:$L$122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Sheet1!$I$128:$L$128</c:f>
              <c:numCache>
                <c:formatCode>0%</c:formatCode>
                <c:ptCount val="4"/>
                <c:pt idx="0">
                  <c:v>0.13513513513513514</c:v>
                </c:pt>
                <c:pt idx="1">
                  <c:v>6.1224489795918366E-2</c:v>
                </c:pt>
                <c:pt idx="2">
                  <c:v>3.5211267605633804E-2</c:v>
                </c:pt>
                <c:pt idx="3">
                  <c:v>0.21739130434782608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26-4C26-B028-521D2D5F76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4203295"/>
        <c:axId val="604204543"/>
      </c:barChart>
      <c:catAx>
        <c:axId val="604203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04204543"/>
        <c:crosses val="autoZero"/>
        <c:auto val="1"/>
        <c:lblAlgn val="ctr"/>
        <c:lblOffset val="100"/>
        <c:noMultiLvlLbl val="0"/>
      </c:catAx>
      <c:valAx>
        <c:axId val="604204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04203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Voisitko ajatella kirkosta eroamista?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Sheet1!$H$111</c:f>
              <c:strCache>
                <c:ptCount val="1"/>
                <c:pt idx="0">
                  <c:v>En voisi ajatella eroavani kirkosta missään olosuhteissa</c:v>
                </c:pt>
              </c:strCache>
            </c:strRef>
          </c:tx>
          <c:spPr>
            <a:solidFill>
              <a:schemeClr val="accent2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Sheet1!$I$110:$L$110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Sheet1!$I$111:$L$111</c:f>
              <c:numCache>
                <c:formatCode>0%</c:formatCode>
                <c:ptCount val="4"/>
                <c:pt idx="0">
                  <c:v>0.10204081632653061</c:v>
                </c:pt>
                <c:pt idx="1">
                  <c:v>0.04</c:v>
                </c:pt>
                <c:pt idx="2">
                  <c:v>0</c:v>
                </c:pt>
                <c:pt idx="3">
                  <c:v>0.22388059701492538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73-4694-ABAA-A055FFFF75DB}"/>
            </c:ext>
          </c:extLst>
        </c:ser>
        <c:ser>
          <c:idx val="1"/>
          <c:order val="1"/>
          <c:tx>
            <c:strRef>
              <c:f>Sheet1!$H$112</c:f>
              <c:strCache>
                <c:ptCount val="1"/>
                <c:pt idx="0">
                  <c:v>En ole tullut ajatelleeksi kirkosta eroamista, eikä se ole minulle nytkään ajankohtainen</c:v>
                </c:pt>
              </c:strCache>
            </c:strRef>
          </c:tx>
          <c:spPr>
            <a:solidFill>
              <a:schemeClr val="accent2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Sheet1!$I$110:$L$110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Sheet1!$I$112:$L$112</c:f>
              <c:numCache>
                <c:formatCode>0%</c:formatCode>
                <c:ptCount val="4"/>
                <c:pt idx="0">
                  <c:v>0.40306122448979592</c:v>
                </c:pt>
                <c:pt idx="1">
                  <c:v>0.18</c:v>
                </c:pt>
                <c:pt idx="2">
                  <c:v>0.15625</c:v>
                </c:pt>
                <c:pt idx="3">
                  <c:v>0.35820895522388058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73-4694-ABAA-A055FFFF75DB}"/>
            </c:ext>
          </c:extLst>
        </c:ser>
        <c:ser>
          <c:idx val="2"/>
          <c:order val="2"/>
          <c:tx>
            <c:strRef>
              <c:f>Sheet1!$H$113</c:f>
              <c:strCache>
                <c:ptCount val="1"/>
                <c:pt idx="0">
                  <c:v>Olen joskus ajatellut kirkosta eroamista, mutta olen aina päätynyt siihen, ettei se tule kysymykseen</c:v>
                </c:pt>
              </c:strCache>
            </c:strRef>
          </c:tx>
          <c:spPr>
            <a:solidFill>
              <a:schemeClr val="accent2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Sheet1!$I$110:$L$110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Sheet1!$I$113:$L$113</c:f>
              <c:numCache>
                <c:formatCode>0%</c:formatCode>
                <c:ptCount val="4"/>
                <c:pt idx="0">
                  <c:v>0.18877551020408162</c:v>
                </c:pt>
                <c:pt idx="1">
                  <c:v>0.14000000000000001</c:v>
                </c:pt>
                <c:pt idx="2">
                  <c:v>0.140625</c:v>
                </c:pt>
                <c:pt idx="3">
                  <c:v>0.23880597014925373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73-4694-ABAA-A055FFFF75DB}"/>
            </c:ext>
          </c:extLst>
        </c:ser>
        <c:ser>
          <c:idx val="3"/>
          <c:order val="3"/>
          <c:tx>
            <c:strRef>
              <c:f>Sheet1!$H$114</c:f>
              <c:strCache>
                <c:ptCount val="1"/>
                <c:pt idx="0">
                  <c:v>Olen usein ajatellut kirkosta eroamista, mutta en ole eroamisestani täysin varma</c:v>
                </c:pt>
              </c:strCache>
            </c:strRef>
          </c:tx>
          <c:spPr>
            <a:solidFill>
              <a:schemeClr val="accent2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Sheet1!$I$110:$L$110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Sheet1!$I$114:$L$114</c:f>
              <c:numCache>
                <c:formatCode>0%</c:formatCode>
                <c:ptCount val="4"/>
                <c:pt idx="0">
                  <c:v>0.17346938775510204</c:v>
                </c:pt>
                <c:pt idx="1">
                  <c:v>0.28000000000000003</c:v>
                </c:pt>
                <c:pt idx="2">
                  <c:v>0.359375</c:v>
                </c:pt>
                <c:pt idx="3">
                  <c:v>0.11940298507462686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73-4694-ABAA-A055FFFF75DB}"/>
            </c:ext>
          </c:extLst>
        </c:ser>
        <c:ser>
          <c:idx val="4"/>
          <c:order val="4"/>
          <c:tx>
            <c:strRef>
              <c:f>Sheet1!$H$115</c:f>
              <c:strCache>
                <c:ptCount val="1"/>
                <c:pt idx="0">
                  <c:v>Todennäköisesti tulen joskus eroamaan kirkosta</c:v>
                </c:pt>
              </c:strCache>
            </c:strRef>
          </c:tx>
          <c:spPr>
            <a:solidFill>
              <a:schemeClr val="accent2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Sheet1!$I$110:$L$110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Sheet1!$I$115:$L$115</c:f>
              <c:numCache>
                <c:formatCode>0%</c:formatCode>
                <c:ptCount val="4"/>
                <c:pt idx="0">
                  <c:v>8.1632653061224483E-2</c:v>
                </c:pt>
                <c:pt idx="1">
                  <c:v>0.32</c:v>
                </c:pt>
                <c:pt idx="2">
                  <c:v>0.34375</c:v>
                </c:pt>
                <c:pt idx="3">
                  <c:v>5.9701492537313432E-2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73-4694-ABAA-A055FFFF75DB}"/>
            </c:ext>
          </c:extLst>
        </c:ser>
        <c:ser>
          <c:idx val="5"/>
          <c:order val="5"/>
          <c:tx>
            <c:strRef>
              <c:f>Sheet1!$H$116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2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Sheet1!$I$110:$L$110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Sheet1!$I$116:$L$116</c:f>
              <c:numCache>
                <c:formatCode>0%</c:formatCode>
                <c:ptCount val="4"/>
                <c:pt idx="0">
                  <c:v>5.1020408163265307E-2</c:v>
                </c:pt>
                <c:pt idx="1">
                  <c:v>0.04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73-4694-ABAA-A055FFFF75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20240383"/>
        <c:axId val="1420239135"/>
      </c:barChart>
      <c:catAx>
        <c:axId val="142024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20239135"/>
        <c:crosses val="autoZero"/>
        <c:auto val="1"/>
        <c:lblAlgn val="ctr"/>
        <c:lblOffset val="100"/>
        <c:noMultiLvlLbl val="0"/>
      </c:catAx>
      <c:valAx>
        <c:axId val="1420239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20240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Uskotko Jumalan tai jumalien olemassaoloon?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Sheet1!$H$185</c:f>
              <c:strCache>
                <c:ptCount val="1"/>
                <c:pt idx="0">
                  <c:v>Uskon kristinuskon opettamaan Jumalaan</c:v>
                </c:pt>
              </c:strCache>
            </c:strRef>
          </c:tx>
          <c:spPr>
            <a:solidFill>
              <a:schemeClr val="accent2">
                <a:shade val="4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Sheet1!$I$184:$L$184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Sheet1!$I$185:$L$185</c:f>
              <c:numCache>
                <c:formatCode>0%</c:formatCode>
                <c:ptCount val="4"/>
                <c:pt idx="0">
                  <c:v>0.16738197424892703</c:v>
                </c:pt>
                <c:pt idx="1">
                  <c:v>4.0540540540540543E-2</c:v>
                </c:pt>
                <c:pt idx="2">
                  <c:v>0</c:v>
                </c:pt>
                <c:pt idx="3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3D-46DE-8FD1-C0B316C3664E}"/>
            </c:ext>
          </c:extLst>
        </c:ser>
        <c:ser>
          <c:idx val="1"/>
          <c:order val="1"/>
          <c:tx>
            <c:strRef>
              <c:f>Sheet1!$H$186</c:f>
              <c:strCache>
                <c:ptCount val="1"/>
                <c:pt idx="0">
                  <c:v>Uskon Jumalaan, joskin varsin eri tavalla kuin kristillinen kirkko opettaa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Sheet1!$I$184:$L$184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Sheet1!$I$186:$L$186</c:f>
              <c:numCache>
                <c:formatCode>0%</c:formatCode>
                <c:ptCount val="4"/>
                <c:pt idx="0">
                  <c:v>0.17596566523605151</c:v>
                </c:pt>
                <c:pt idx="1">
                  <c:v>8.7837837837837843E-2</c:v>
                </c:pt>
                <c:pt idx="2">
                  <c:v>4.3689320388349516E-2</c:v>
                </c:pt>
                <c:pt idx="3">
                  <c:v>0.12222222222222222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3D-46DE-8FD1-C0B316C3664E}"/>
            </c:ext>
          </c:extLst>
        </c:ser>
        <c:ser>
          <c:idx val="2"/>
          <c:order val="2"/>
          <c:tx>
            <c:strRef>
              <c:f>Sheet1!$H$187</c:f>
              <c:strCache>
                <c:ptCount val="1"/>
                <c:pt idx="0">
                  <c:v>Uskon muuhun kuin kristinuskon opettamaan jumalaan</c:v>
                </c:pt>
              </c:strCache>
            </c:strRef>
          </c:tx>
          <c:spPr>
            <a:solidFill>
              <a:schemeClr val="accent2">
                <a:shade val="8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Sheet1!$I$184:$L$184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Sheet1!$I$187:$L$187</c:f>
              <c:numCache>
                <c:formatCode>0%</c:formatCode>
                <c:ptCount val="4"/>
                <c:pt idx="0">
                  <c:v>4.2918454935622317E-2</c:v>
                </c:pt>
                <c:pt idx="1">
                  <c:v>2.7027027027027029E-2</c:v>
                </c:pt>
                <c:pt idx="2">
                  <c:v>4.8543689320388349E-2</c:v>
                </c:pt>
                <c:pt idx="3">
                  <c:v>1.1111111111111112E-2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3D-46DE-8FD1-C0B316C3664E}"/>
            </c:ext>
          </c:extLst>
        </c:ser>
        <c:ser>
          <c:idx val="3"/>
          <c:order val="3"/>
          <c:tx>
            <c:strRef>
              <c:f>Sheet1!$H$188</c:f>
              <c:strCache>
                <c:ptCount val="1"/>
                <c:pt idx="0">
                  <c:v>En oikein tiedä, uskonko Jumalaan vai 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Sheet1!$I$184:$L$184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Sheet1!$I$188:$L$188</c:f>
              <c:numCache>
                <c:formatCode>0%</c:formatCode>
                <c:ptCount val="4"/>
                <c:pt idx="0">
                  <c:v>0.34334763948497854</c:v>
                </c:pt>
                <c:pt idx="1">
                  <c:v>0.10135135135135136</c:v>
                </c:pt>
                <c:pt idx="2">
                  <c:v>0.1553398058252427</c:v>
                </c:pt>
                <c:pt idx="3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3D-46DE-8FD1-C0B316C3664E}"/>
            </c:ext>
          </c:extLst>
        </c:ser>
        <c:ser>
          <c:idx val="4"/>
          <c:order val="4"/>
          <c:tx>
            <c:strRef>
              <c:f>Sheet1!$H$189</c:f>
              <c:strCache>
                <c:ptCount val="1"/>
                <c:pt idx="0">
                  <c:v>Epäilen Jumalan olemassaoloa</c:v>
                </c:pt>
              </c:strCache>
            </c:strRef>
          </c:tx>
          <c:spPr>
            <a:solidFill>
              <a:schemeClr val="accent2">
                <a:tint val="8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Sheet1!$I$184:$L$184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Sheet1!$I$189:$L$189</c:f>
              <c:numCache>
                <c:formatCode>0%</c:formatCode>
                <c:ptCount val="4"/>
                <c:pt idx="0">
                  <c:v>9.4420600858369105E-2</c:v>
                </c:pt>
                <c:pt idx="1">
                  <c:v>0.10135135135135136</c:v>
                </c:pt>
                <c:pt idx="2">
                  <c:v>0.18932038834951456</c:v>
                </c:pt>
                <c:pt idx="3">
                  <c:v>1.1111111111111112E-2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3D-46DE-8FD1-C0B316C3664E}"/>
            </c:ext>
          </c:extLst>
        </c:ser>
        <c:ser>
          <c:idx val="5"/>
          <c:order val="5"/>
          <c:tx>
            <c:strRef>
              <c:f>Sheet1!$H$190</c:f>
              <c:strCache>
                <c:ptCount val="1"/>
                <c:pt idx="0">
                  <c:v>En usko Jumalan olemassaoloon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Sheet1!$I$184:$L$184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Sheet1!$I$190:$L$190</c:f>
              <c:numCache>
                <c:formatCode>0%</c:formatCode>
                <c:ptCount val="4"/>
                <c:pt idx="0">
                  <c:v>0.11587982832618025</c:v>
                </c:pt>
                <c:pt idx="1">
                  <c:v>0.55405405405405406</c:v>
                </c:pt>
                <c:pt idx="2">
                  <c:v>0.51941747572815533</c:v>
                </c:pt>
                <c:pt idx="3">
                  <c:v>4.4444444444444446E-2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3D-46DE-8FD1-C0B316C3664E}"/>
            </c:ext>
          </c:extLst>
        </c:ser>
        <c:ser>
          <c:idx val="6"/>
          <c:order val="6"/>
          <c:tx>
            <c:strRef>
              <c:f>Sheet1!$H$191</c:f>
              <c:strCache>
                <c:ptCount val="1"/>
                <c:pt idx="0">
                  <c:v>En osaa/halua sanoa</c:v>
                </c:pt>
              </c:strCache>
            </c:strRef>
          </c:tx>
          <c:spPr>
            <a:solidFill>
              <a:schemeClr val="accent2">
                <a:tint val="4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Sheet1!$I$184:$L$184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Sheet1!$I$191:$L$191</c:f>
              <c:numCache>
                <c:formatCode>0%</c:formatCode>
                <c:ptCount val="4"/>
                <c:pt idx="0">
                  <c:v>6.0085836909871244E-2</c:v>
                </c:pt>
                <c:pt idx="1">
                  <c:v>8.7837837837837843E-2</c:v>
                </c:pt>
                <c:pt idx="2">
                  <c:v>4.3689320388349516E-2</c:v>
                </c:pt>
                <c:pt idx="3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3D-46DE-8FD1-C0B316C366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9063391"/>
        <c:axId val="249063807"/>
      </c:barChart>
      <c:catAx>
        <c:axId val="24906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9063807"/>
        <c:crosses val="autoZero"/>
        <c:auto val="1"/>
        <c:lblAlgn val="ctr"/>
        <c:lblOffset val="100"/>
        <c:noMultiLvlLbl val="0"/>
      </c:catAx>
      <c:valAx>
        <c:axId val="249063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9063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Lapsuudenkodissani uskonto ei ollut esillä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Sheet1!$H$297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Sheet1!$I$296:$L$296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Sheet1!$I$297:$L$297</c:f>
              <c:numCache>
                <c:formatCode>0%</c:formatCode>
                <c:ptCount val="4"/>
                <c:pt idx="0">
                  <c:v>0.50214592274678116</c:v>
                </c:pt>
                <c:pt idx="1">
                  <c:v>0.54729729729729726</c:v>
                </c:pt>
                <c:pt idx="2">
                  <c:v>0.59708737864077666</c:v>
                </c:pt>
                <c:pt idx="3">
                  <c:v>0.36666666666666664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A0-431E-8CC5-DA2A526E2A2F}"/>
            </c:ext>
          </c:extLst>
        </c:ser>
        <c:ser>
          <c:idx val="1"/>
          <c:order val="1"/>
          <c:tx>
            <c:strRef>
              <c:f>Sheet1!$H$298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Sheet1!$I$296:$L$296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Sheet1!$I$298:$L$298</c:f>
              <c:numCache>
                <c:formatCode>0%</c:formatCode>
                <c:ptCount val="4"/>
                <c:pt idx="0">
                  <c:v>0.37768240343347642</c:v>
                </c:pt>
                <c:pt idx="1">
                  <c:v>0.33783783783783783</c:v>
                </c:pt>
                <c:pt idx="2">
                  <c:v>0.3155339805825243</c:v>
                </c:pt>
                <c:pt idx="3">
                  <c:v>0.55555555555555558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A0-431E-8CC5-DA2A526E2A2F}"/>
            </c:ext>
          </c:extLst>
        </c:ser>
        <c:ser>
          <c:idx val="2"/>
          <c:order val="2"/>
          <c:tx>
            <c:strRef>
              <c:f>Sheet1!$H$299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Sheet1!$I$296:$L$296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Sheet1!$I$299:$L$299</c:f>
              <c:numCache>
                <c:formatCode>0%</c:formatCode>
                <c:ptCount val="4"/>
                <c:pt idx="0">
                  <c:v>0.12017167381974249</c:v>
                </c:pt>
                <c:pt idx="1">
                  <c:v>0.11486486486486487</c:v>
                </c:pt>
                <c:pt idx="2">
                  <c:v>8.7378640776699032E-2</c:v>
                </c:pt>
                <c:pt idx="3">
                  <c:v>7.7777777777777779E-2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A0-431E-8CC5-DA2A526E2A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3999983"/>
        <c:axId val="664001231"/>
      </c:barChart>
      <c:catAx>
        <c:axId val="663999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001231"/>
        <c:crosses val="autoZero"/>
        <c:auto val="1"/>
        <c:lblAlgn val="ctr"/>
        <c:lblOffset val="100"/>
        <c:noMultiLvlLbl val="0"/>
      </c:catAx>
      <c:valAx>
        <c:axId val="664001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3999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Sain kotona uskonnollisen kasvatuksen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Sheet1!$H$279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Sheet1!$I$278:$L$278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Sheet1!$I$279:$L$279</c:f>
              <c:numCache>
                <c:formatCode>0%</c:formatCode>
                <c:ptCount val="4"/>
                <c:pt idx="0">
                  <c:v>0.17167381974248927</c:v>
                </c:pt>
                <c:pt idx="1">
                  <c:v>0.1554054054054054</c:v>
                </c:pt>
                <c:pt idx="2">
                  <c:v>0.13592233009708737</c:v>
                </c:pt>
                <c:pt idx="3">
                  <c:v>0.52222222222222225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7-4C93-9865-5282CB4DA90C}"/>
            </c:ext>
          </c:extLst>
        </c:ser>
        <c:ser>
          <c:idx val="1"/>
          <c:order val="1"/>
          <c:tx>
            <c:strRef>
              <c:f>Sheet1!$H$280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Sheet1!$I$278:$L$278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Sheet1!$I$280:$L$280</c:f>
              <c:numCache>
                <c:formatCode>0%</c:formatCode>
                <c:ptCount val="4"/>
                <c:pt idx="0">
                  <c:v>0.66523605150214593</c:v>
                </c:pt>
                <c:pt idx="1">
                  <c:v>0.77702702702702697</c:v>
                </c:pt>
                <c:pt idx="2">
                  <c:v>0.79611650485436891</c:v>
                </c:pt>
                <c:pt idx="3">
                  <c:v>0.42222222222222222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7-4C93-9865-5282CB4DA90C}"/>
            </c:ext>
          </c:extLst>
        </c:ser>
        <c:ser>
          <c:idx val="2"/>
          <c:order val="2"/>
          <c:tx>
            <c:strRef>
              <c:f>Sheet1!$H$281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Sheet1!$I$278:$L$278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Sheet1!$I$281:$L$281</c:f>
              <c:numCache>
                <c:formatCode>0%</c:formatCode>
                <c:ptCount val="4"/>
                <c:pt idx="0">
                  <c:v>0.1630901287553648</c:v>
                </c:pt>
                <c:pt idx="1">
                  <c:v>6.7567567567567571E-2</c:v>
                </c:pt>
                <c:pt idx="2">
                  <c:v>6.7961165048543687E-2</c:v>
                </c:pt>
                <c:pt idx="3">
                  <c:v>5.5555555555555552E-2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77-4C93-9865-5282CB4DA9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4006223"/>
        <c:axId val="664012879"/>
      </c:barChart>
      <c:catAx>
        <c:axId val="664006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012879"/>
        <c:crosses val="autoZero"/>
        <c:auto val="1"/>
        <c:lblAlgn val="ctr"/>
        <c:lblOffset val="100"/>
        <c:noMultiLvlLbl val="0"/>
      </c:catAx>
      <c:valAx>
        <c:axId val="664012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006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Minulle opetettiin lapsena iltarukous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Sheet1!$H$270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Sheet1!$I$269:$L$269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Sheet1!$I$270:$L$270</c:f>
              <c:numCache>
                <c:formatCode>0%</c:formatCode>
                <c:ptCount val="4"/>
                <c:pt idx="0">
                  <c:v>0.54077253218884125</c:v>
                </c:pt>
                <c:pt idx="1">
                  <c:v>0.39864864864864863</c:v>
                </c:pt>
                <c:pt idx="2">
                  <c:v>0.39320388349514562</c:v>
                </c:pt>
                <c:pt idx="3">
                  <c:v>0.71111111111111114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D2-46BE-82FA-DD6FCEFE5852}"/>
            </c:ext>
          </c:extLst>
        </c:ser>
        <c:ser>
          <c:idx val="1"/>
          <c:order val="1"/>
          <c:tx>
            <c:strRef>
              <c:f>Sheet1!$H$271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Sheet1!$I$269:$L$269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Sheet1!$I$271:$L$271</c:f>
              <c:numCache>
                <c:formatCode>0%</c:formatCode>
                <c:ptCount val="4"/>
                <c:pt idx="0">
                  <c:v>0.42060085836909872</c:v>
                </c:pt>
                <c:pt idx="1">
                  <c:v>0.54729729729729726</c:v>
                </c:pt>
                <c:pt idx="2">
                  <c:v>0.60194174757281549</c:v>
                </c:pt>
                <c:pt idx="3">
                  <c:v>0.25555555555555554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D2-46BE-82FA-DD6FCEFE5852}"/>
            </c:ext>
          </c:extLst>
        </c:ser>
        <c:ser>
          <c:idx val="2"/>
          <c:order val="2"/>
          <c:tx>
            <c:strRef>
              <c:f>Sheet1!$H$272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Sheet1!$I$269:$L$269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Sheet1!$I$272:$L$272</c:f>
              <c:numCache>
                <c:formatCode>0%</c:formatCode>
                <c:ptCount val="4"/>
                <c:pt idx="0">
                  <c:v>3.8626609442060089E-2</c:v>
                </c:pt>
                <c:pt idx="1">
                  <c:v>5.4054054054054057E-2</c:v>
                </c:pt>
                <c:pt idx="2">
                  <c:v>4.8543689320388345E-3</c:v>
                </c:pt>
                <c:pt idx="3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D2-46BE-82FA-DD6FCEFE58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8913327"/>
        <c:axId val="398913743"/>
      </c:barChart>
      <c:catAx>
        <c:axId val="398913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8913743"/>
        <c:crosses val="autoZero"/>
        <c:auto val="1"/>
        <c:lblAlgn val="ctr"/>
        <c:lblOffset val="100"/>
        <c:noMultiLvlLbl val="0"/>
      </c:catAx>
      <c:valAx>
        <c:axId val="398913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8913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Elämänvaihe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Sheet1!$H$29</c:f>
              <c:strCache>
                <c:ptCount val="1"/>
                <c:pt idx="0">
                  <c:v>Sinkut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Sheet1!$I$27:$L$27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Sheet1!$I$29:$L$29</c:f>
              <c:numCache>
                <c:formatCode>0%</c:formatCode>
                <c:ptCount val="4"/>
                <c:pt idx="0">
                  <c:v>0.30472103004291845</c:v>
                </c:pt>
                <c:pt idx="1">
                  <c:v>0.41891891891891891</c:v>
                </c:pt>
                <c:pt idx="2">
                  <c:v>0.34951456310679613</c:v>
                </c:pt>
                <c:pt idx="3">
                  <c:v>0.28888888888888886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6D-4CF5-BE36-BFD9DE7F6966}"/>
            </c:ext>
          </c:extLst>
        </c:ser>
        <c:ser>
          <c:idx val="2"/>
          <c:order val="2"/>
          <c:tx>
            <c:strRef>
              <c:f>Sheet1!$H$30</c:f>
              <c:strCache>
                <c:ptCount val="1"/>
                <c:pt idx="0">
                  <c:v>Dinkut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Sheet1!$I$27:$L$27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Sheet1!$I$30:$L$30</c:f>
              <c:numCache>
                <c:formatCode>0%</c:formatCode>
                <c:ptCount val="4"/>
                <c:pt idx="0">
                  <c:v>0.24892703862660945</c:v>
                </c:pt>
                <c:pt idx="1">
                  <c:v>0.25675675675675674</c:v>
                </c:pt>
                <c:pt idx="2">
                  <c:v>0.36407766990291263</c:v>
                </c:pt>
                <c:pt idx="3">
                  <c:v>0.24444444444444444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6D-4CF5-BE36-BFD9DE7F6966}"/>
            </c:ext>
          </c:extLst>
        </c:ser>
        <c:ser>
          <c:idx val="3"/>
          <c:order val="3"/>
          <c:tx>
            <c:strRef>
              <c:f>Sheet1!$H$31</c:f>
              <c:strCache>
                <c:ptCount val="1"/>
                <c:pt idx="0">
                  <c:v>Lapsiperheet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Sheet1!$I$27:$L$27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Sheet1!$I$31:$L$31</c:f>
              <c:numCache>
                <c:formatCode>0%</c:formatCode>
                <c:ptCount val="4"/>
                <c:pt idx="0">
                  <c:v>0.24463519313304721</c:v>
                </c:pt>
                <c:pt idx="1">
                  <c:v>0.16216216216216217</c:v>
                </c:pt>
                <c:pt idx="2">
                  <c:v>0.12135922330097088</c:v>
                </c:pt>
                <c:pt idx="3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6D-4CF5-BE36-BFD9DE7F69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8368191"/>
        <c:axId val="77836236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Sheet1!$H$28</c15:sqref>
                        </c15:formulaRef>
                      </c:ext>
                    </c:extLst>
                    <c:strCache>
                      <c:ptCount val="1"/>
                      <c:pt idx="0">
                        <c:v>fd</c:v>
                      </c:pt>
                    </c:strCache>
                  </c:strRef>
                </c:tx>
                <c:spPr>
                  <a:solidFill>
                    <a:schemeClr val="accent1">
                      <a:shade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Sheet1!$I$27:$L$27</c15:sqref>
                        </c15:formulaRef>
                      </c:ext>
                    </c:extLst>
                    <c:strCache>
                      <c:ptCount val="4"/>
                      <c:pt idx="0">
                        <c:v>Avomieliset tapauskovaiset</c:v>
                      </c:pt>
                      <c:pt idx="1">
                        <c:v>Materialistiset uskonnottomat</c:v>
                      </c:pt>
                      <c:pt idx="2">
                        <c:v>Henkiset universalistiset</c:v>
                      </c:pt>
                      <c:pt idx="3">
                        <c:v>Konservatiiviset uskonnolliset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Sheet1!$I$28:$L$28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0.69527896995708149</c:v>
                      </c:pt>
                      <c:pt idx="1">
                        <c:v>0.58108108108108103</c:v>
                      </c:pt>
                      <c:pt idx="2">
                        <c:v>0.65048543689320393</c:v>
                      </c:pt>
                      <c:pt idx="3">
                        <c:v>0.71111111111111114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396D-4CF5-BE36-BFD9DE7F6966}"/>
                  </c:ext>
                </c:extLst>
              </c15:ser>
            </c15:filteredBarSeries>
          </c:ext>
        </c:extLst>
      </c:barChart>
      <c:catAx>
        <c:axId val="77836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78362367"/>
        <c:crosses val="autoZero"/>
        <c:auto val="1"/>
        <c:lblAlgn val="ctr"/>
        <c:lblOffset val="100"/>
        <c:noMultiLvlLbl val="0"/>
      </c:catAx>
      <c:valAx>
        <c:axId val="778362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7836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Lapsuudenkodissani puhuttiin uskonnosta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Sheet1!$H$261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Sheet1!$I$260:$L$260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Sheet1!$I$261:$L$261</c:f>
              <c:numCache>
                <c:formatCode>0%</c:formatCode>
                <c:ptCount val="4"/>
                <c:pt idx="0">
                  <c:v>0.41201716738197425</c:v>
                </c:pt>
                <c:pt idx="1">
                  <c:v>0.3108108108108108</c:v>
                </c:pt>
                <c:pt idx="2">
                  <c:v>0.38349514563106796</c:v>
                </c:pt>
                <c:pt idx="3">
                  <c:v>0.64444444444444449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F2-4961-8772-3D4C17574343}"/>
            </c:ext>
          </c:extLst>
        </c:ser>
        <c:ser>
          <c:idx val="1"/>
          <c:order val="1"/>
          <c:tx>
            <c:strRef>
              <c:f>Sheet1!$H$262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Sheet1!$I$260:$L$260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Sheet1!$I$262:$L$262</c:f>
              <c:numCache>
                <c:formatCode>0%</c:formatCode>
                <c:ptCount val="4"/>
                <c:pt idx="0">
                  <c:v>0.49356223175965663</c:v>
                </c:pt>
                <c:pt idx="1">
                  <c:v>0.63513513513513509</c:v>
                </c:pt>
                <c:pt idx="2">
                  <c:v>0.56796116504854366</c:v>
                </c:pt>
                <c:pt idx="3">
                  <c:v>0.32222222222222224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F2-4961-8772-3D4C17574343}"/>
            </c:ext>
          </c:extLst>
        </c:ser>
        <c:ser>
          <c:idx val="2"/>
          <c:order val="2"/>
          <c:tx>
            <c:strRef>
              <c:f>Sheet1!$H$263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Sheet1!$I$260:$L$260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Sheet1!$I$263:$L$263</c:f>
              <c:numCache>
                <c:formatCode>0%</c:formatCode>
                <c:ptCount val="4"/>
                <c:pt idx="0">
                  <c:v>9.4420600858369105E-2</c:v>
                </c:pt>
                <c:pt idx="1">
                  <c:v>5.4054054054054057E-2</c:v>
                </c:pt>
                <c:pt idx="2">
                  <c:v>4.8543689320388349E-2</c:v>
                </c:pt>
                <c:pt idx="3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F2-4961-8772-3D4C175743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5601215"/>
        <c:axId val="1385601631"/>
      </c:barChart>
      <c:catAx>
        <c:axId val="1385601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85601631"/>
        <c:crosses val="autoZero"/>
        <c:auto val="1"/>
        <c:lblAlgn val="ctr"/>
        <c:lblOffset val="100"/>
        <c:noMultiLvlLbl val="0"/>
      </c:catAx>
      <c:valAx>
        <c:axId val="1385601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85601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baseline="0" dirty="0">
                <a:effectLst/>
              </a:rPr>
              <a:t>Luetko seurakuntalehteä </a:t>
            </a:r>
            <a:br>
              <a:rPr lang="fi-FI" sz="1400" b="0" i="0" baseline="0" dirty="0">
                <a:effectLst/>
              </a:rPr>
            </a:br>
            <a:r>
              <a:rPr lang="fi-FI" sz="1400" b="0" i="0" baseline="0" dirty="0">
                <a:effectLst/>
              </a:rPr>
              <a:t>tai muuta kristillistä lehteä?</a:t>
            </a:r>
            <a:endParaRPr lang="fi-FI" sz="11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Sheet1!$H$165</c:f>
              <c:strCache>
                <c:ptCount val="1"/>
                <c:pt idx="0">
                  <c:v>Säännöllisesti</c:v>
                </c:pt>
              </c:strCache>
            </c:strRef>
          </c:tx>
          <c:spPr>
            <a:solidFill>
              <a:schemeClr val="accent2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Sheet1!$I$164:$L$164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Sheet1!$I$165:$L$165</c:f>
              <c:numCache>
                <c:formatCode>0%</c:formatCode>
                <c:ptCount val="4"/>
                <c:pt idx="0">
                  <c:v>4.2918454935622317E-2</c:v>
                </c:pt>
                <c:pt idx="1">
                  <c:v>6.7567567567567571E-3</c:v>
                </c:pt>
                <c:pt idx="2">
                  <c:v>4.8543689320388345E-3</c:v>
                </c:pt>
                <c:pt idx="3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17-4681-87B3-9897922D1095}"/>
            </c:ext>
          </c:extLst>
        </c:ser>
        <c:ser>
          <c:idx val="1"/>
          <c:order val="1"/>
          <c:tx>
            <c:strRef>
              <c:f>Sheet1!$H$166</c:f>
              <c:strCache>
                <c:ptCount val="1"/>
                <c:pt idx="0">
                  <c:v>Silloin tällöin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Sheet1!$I$164:$L$164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Sheet1!$I$166:$L$166</c:f>
              <c:numCache>
                <c:formatCode>0%</c:formatCode>
                <c:ptCount val="4"/>
                <c:pt idx="0">
                  <c:v>0.24892703862660945</c:v>
                </c:pt>
                <c:pt idx="1">
                  <c:v>6.7567567567567571E-2</c:v>
                </c:pt>
                <c:pt idx="2">
                  <c:v>0.11650485436893204</c:v>
                </c:pt>
                <c:pt idx="3">
                  <c:v>0.51111111111111107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17-4681-87B3-9897922D1095}"/>
            </c:ext>
          </c:extLst>
        </c:ser>
        <c:ser>
          <c:idx val="2"/>
          <c:order val="2"/>
          <c:tx>
            <c:strRef>
              <c:f>Sheet1!$H$167</c:f>
              <c:strCache>
                <c:ptCount val="1"/>
                <c:pt idx="0">
                  <c:v>En koskaan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Sheet1!$I$164:$L$164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Sheet1!$I$167:$L$167</c:f>
              <c:numCache>
                <c:formatCode>0%</c:formatCode>
                <c:ptCount val="4"/>
                <c:pt idx="0">
                  <c:v>0.66094420600858372</c:v>
                </c:pt>
                <c:pt idx="1">
                  <c:v>0.89189189189189189</c:v>
                </c:pt>
                <c:pt idx="2">
                  <c:v>0.8689320388349514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17-4681-87B3-9897922D10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9902783"/>
        <c:axId val="249900287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Sheet1!$H$168</c15:sqref>
                        </c15:formulaRef>
                      </c:ext>
                    </c:extLst>
                    <c:strCache>
                      <c:ptCount val="1"/>
                      <c:pt idx="0">
                        <c:v>En osaa sanoa</c:v>
                      </c:pt>
                    </c:strCache>
                  </c:strRef>
                </c:tx>
                <c:spPr>
                  <a:solidFill>
                    <a:schemeClr val="accent2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Sheet1!$I$164:$L$164</c15:sqref>
                        </c15:formulaRef>
                      </c:ext>
                    </c:extLst>
                    <c:strCache>
                      <c:ptCount val="4"/>
                      <c:pt idx="0">
                        <c:v>Avomieliset tapauskovaiset</c:v>
                      </c:pt>
                      <c:pt idx="1">
                        <c:v>Materialistiset uskonnottomat</c:v>
                      </c:pt>
                      <c:pt idx="2">
                        <c:v>Henkiset universalistiset</c:v>
                      </c:pt>
                      <c:pt idx="3">
                        <c:v>Konservatiiviset uskonnolliset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Sheet1!$I$168:$L$168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4.7210300429184553E-2</c:v>
                      </c:pt>
                      <c:pt idx="1">
                        <c:v>3.3783783783783786E-2</c:v>
                      </c:pt>
                      <c:pt idx="2">
                        <c:v>9.7087378640776691E-3</c:v>
                      </c:pt>
                      <c:pt idx="3">
                        <c:v>2.2222222222222223E-2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FA17-4681-87B3-9897922D1095}"/>
                  </c:ext>
                </c:extLst>
              </c15:ser>
            </c15:filteredBarSeries>
          </c:ext>
        </c:extLst>
      </c:barChart>
      <c:catAx>
        <c:axId val="249902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9900287"/>
        <c:crosses val="autoZero"/>
        <c:auto val="1"/>
        <c:lblAlgn val="ctr"/>
        <c:lblOffset val="100"/>
        <c:noMultiLvlLbl val="0"/>
      </c:catAx>
      <c:valAx>
        <c:axId val="249900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9902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Rukoiletko?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Sheet1!$H$135</c:f>
              <c:strCache>
                <c:ptCount val="1"/>
                <c:pt idx="0">
                  <c:v>Säännöllisesti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Sheet1!$I$134:$L$134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Sheet1!$I$135:$L$135</c:f>
              <c:numCache>
                <c:formatCode>0%</c:formatCode>
                <c:ptCount val="4"/>
                <c:pt idx="0">
                  <c:v>6.8669527896995708E-2</c:v>
                </c:pt>
                <c:pt idx="1">
                  <c:v>4.72972972972973E-2</c:v>
                </c:pt>
                <c:pt idx="2">
                  <c:v>1.9417475728155338E-2</c:v>
                </c:pt>
                <c:pt idx="3">
                  <c:v>0.42222222222222222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CC-4322-AC34-81C5D6F32D47}"/>
            </c:ext>
          </c:extLst>
        </c:ser>
        <c:ser>
          <c:idx val="1"/>
          <c:order val="1"/>
          <c:tx>
            <c:strRef>
              <c:f>Sheet1!$H$136</c:f>
              <c:strCache>
                <c:ptCount val="1"/>
                <c:pt idx="0">
                  <c:v>Silloin tällöin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Sheet1!$I$134:$L$134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Sheet1!$I$136:$L$136</c:f>
              <c:numCache>
                <c:formatCode>0%</c:formatCode>
                <c:ptCount val="4"/>
                <c:pt idx="0">
                  <c:v>0.42489270386266093</c:v>
                </c:pt>
                <c:pt idx="1">
                  <c:v>8.1081081081081086E-2</c:v>
                </c:pt>
                <c:pt idx="2">
                  <c:v>0.11165048543689321</c:v>
                </c:pt>
                <c:pt idx="3">
                  <c:v>0.3888888888888889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CC-4322-AC34-81C5D6F32D47}"/>
            </c:ext>
          </c:extLst>
        </c:ser>
        <c:ser>
          <c:idx val="2"/>
          <c:order val="2"/>
          <c:tx>
            <c:strRef>
              <c:f>Sheet1!$H$137</c:f>
              <c:strCache>
                <c:ptCount val="1"/>
                <c:pt idx="0">
                  <c:v>En koskaan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Sheet1!$I$134:$L$134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Sheet1!$I$137:$L$137</c:f>
              <c:numCache>
                <c:formatCode>0%</c:formatCode>
                <c:ptCount val="4"/>
                <c:pt idx="0">
                  <c:v>0.45064377682403434</c:v>
                </c:pt>
                <c:pt idx="1">
                  <c:v>0.86486486486486491</c:v>
                </c:pt>
                <c:pt idx="2">
                  <c:v>0.82524271844660191</c:v>
                </c:pt>
                <c:pt idx="3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CC-4322-AC34-81C5D6F32D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8897519"/>
        <c:axId val="398886287"/>
      </c:barChart>
      <c:catAx>
        <c:axId val="398897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8886287"/>
        <c:crosses val="autoZero"/>
        <c:auto val="1"/>
        <c:lblAlgn val="ctr"/>
        <c:lblOffset val="100"/>
        <c:noMultiLvlLbl val="0"/>
      </c:catAx>
      <c:valAx>
        <c:axId val="398886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889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Luetko Raamattua?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Sheet1!$H$155</c:f>
              <c:strCache>
                <c:ptCount val="1"/>
                <c:pt idx="0">
                  <c:v>Säännöllisesti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Sheet1!$I$154:$L$154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Sheet1!$I$155:$L$155</c:f>
              <c:numCache>
                <c:formatCode>0%</c:formatCode>
                <c:ptCount val="4"/>
                <c:pt idx="0">
                  <c:v>4.2918454935622317E-3</c:v>
                </c:pt>
                <c:pt idx="1">
                  <c:v>1.3513513513513514E-2</c:v>
                </c:pt>
                <c:pt idx="2">
                  <c:v>0</c:v>
                </c:pt>
                <c:pt idx="3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F-4DBF-8AEE-B816751FC9A0}"/>
            </c:ext>
          </c:extLst>
        </c:ser>
        <c:ser>
          <c:idx val="1"/>
          <c:order val="1"/>
          <c:tx>
            <c:strRef>
              <c:f>Sheet1!$H$156</c:f>
              <c:strCache>
                <c:ptCount val="1"/>
                <c:pt idx="0">
                  <c:v>Silloin tällöin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Sheet1!$I$154:$L$154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Sheet1!$I$156:$L$156</c:f>
              <c:numCache>
                <c:formatCode>0%</c:formatCode>
                <c:ptCount val="4"/>
                <c:pt idx="0">
                  <c:v>0.18025751072961374</c:v>
                </c:pt>
                <c:pt idx="1">
                  <c:v>8.1081081081081086E-2</c:v>
                </c:pt>
                <c:pt idx="2">
                  <c:v>0.16019417475728157</c:v>
                </c:pt>
                <c:pt idx="3">
                  <c:v>0.51111111111111107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7F-4DBF-8AEE-B816751FC9A0}"/>
            </c:ext>
          </c:extLst>
        </c:ser>
        <c:ser>
          <c:idx val="2"/>
          <c:order val="2"/>
          <c:tx>
            <c:strRef>
              <c:f>Sheet1!$H$157</c:f>
              <c:strCache>
                <c:ptCount val="1"/>
                <c:pt idx="0">
                  <c:v>En koskaan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Sheet1!$I$154:$L$154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Sheet1!$I$157:$L$157</c:f>
              <c:numCache>
                <c:formatCode>0%</c:formatCode>
                <c:ptCount val="4"/>
                <c:pt idx="0">
                  <c:v>0.75536480686695284</c:v>
                </c:pt>
                <c:pt idx="1">
                  <c:v>0.8716216216216216</c:v>
                </c:pt>
                <c:pt idx="2">
                  <c:v>0.82524271844660191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7F-4DBF-8AEE-B816751FC9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9902783"/>
        <c:axId val="249900287"/>
      </c:barChart>
      <c:catAx>
        <c:axId val="249902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9900287"/>
        <c:crosses val="autoZero"/>
        <c:auto val="1"/>
        <c:lblAlgn val="ctr"/>
        <c:lblOffset val="100"/>
        <c:noMultiLvlLbl val="0"/>
      </c:catAx>
      <c:valAx>
        <c:axId val="249900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9902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Meditoitko?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Sheet1!$H$145</c:f>
              <c:strCache>
                <c:ptCount val="1"/>
                <c:pt idx="0">
                  <c:v>Säännöllisesti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Sheet1!$I$144:$L$144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Sheet1!$I$145:$L$145</c:f>
              <c:numCache>
                <c:formatCode>0%</c:formatCode>
                <c:ptCount val="4"/>
                <c:pt idx="0">
                  <c:v>2.1459227467811159E-2</c:v>
                </c:pt>
                <c:pt idx="1">
                  <c:v>6.7567567567567571E-3</c:v>
                </c:pt>
                <c:pt idx="2">
                  <c:v>2.9126213592233011E-2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0-4BB1-9FD1-EF66F8BAA9CC}"/>
            </c:ext>
          </c:extLst>
        </c:ser>
        <c:ser>
          <c:idx val="1"/>
          <c:order val="1"/>
          <c:tx>
            <c:strRef>
              <c:f>Sheet1!$H$146</c:f>
              <c:strCache>
                <c:ptCount val="1"/>
                <c:pt idx="0">
                  <c:v>Silloin tällöin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Sheet1!$I$144:$L$144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Sheet1!$I$146:$L$146</c:f>
              <c:numCache>
                <c:formatCode>0%</c:formatCode>
                <c:ptCount val="4"/>
                <c:pt idx="0">
                  <c:v>0.23175965665236051</c:v>
                </c:pt>
                <c:pt idx="1">
                  <c:v>0.10135135135135136</c:v>
                </c:pt>
                <c:pt idx="2">
                  <c:v>0.32038834951456313</c:v>
                </c:pt>
                <c:pt idx="3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90-4BB1-9FD1-EF66F8BAA9CC}"/>
            </c:ext>
          </c:extLst>
        </c:ser>
        <c:ser>
          <c:idx val="2"/>
          <c:order val="2"/>
          <c:tx>
            <c:strRef>
              <c:f>Sheet1!$H$147</c:f>
              <c:strCache>
                <c:ptCount val="1"/>
                <c:pt idx="0">
                  <c:v>En koskaan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Sheet1!$I$144:$L$144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Sheet1!$I$147:$L$147</c:f>
              <c:numCache>
                <c:formatCode>0%</c:formatCode>
                <c:ptCount val="4"/>
                <c:pt idx="0">
                  <c:v>0.68669527896995708</c:v>
                </c:pt>
                <c:pt idx="1">
                  <c:v>0.85135135135135132</c:v>
                </c:pt>
                <c:pt idx="2">
                  <c:v>0.62621359223300976</c:v>
                </c:pt>
                <c:pt idx="3">
                  <c:v>0.76666666666666672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90-4BB1-9FD1-EF66F8BAA9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8897519"/>
        <c:axId val="398886287"/>
      </c:barChart>
      <c:catAx>
        <c:axId val="398897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8886287"/>
        <c:crosses val="autoZero"/>
        <c:auto val="1"/>
        <c:lblAlgn val="ctr"/>
        <c:lblOffset val="100"/>
        <c:noMultiLvlLbl val="0"/>
      </c:catAx>
      <c:valAx>
        <c:axId val="398886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889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Mitä mieltä olet seuraavista väittämistä?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keskiarvoja!$B$6</c:f>
              <c:strCache>
                <c:ptCount val="1"/>
                <c:pt idx="0">
                  <c:v>Avomieliset tapauskovaiset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keskiarvoja!$C$5:$H$5</c:f>
              <c:strCache>
                <c:ptCount val="6"/>
                <c:pt idx="0">
                  <c:v>Luterilainen kirkko on minulle tärkeä yhteisö, johon tunnen henkilökohtaisesti kuuluvani</c:v>
                </c:pt>
                <c:pt idx="1">
                  <c:v>Luterilainen kirkko on minulle Yksi yhteiskunnan palveluntarjoajista</c:v>
                </c:pt>
                <c:pt idx="2">
                  <c:v>Ihmisen hengellisyys voi toteutua median/netin välityksellä ilman fyysisesti kokoontuvaa yhteisöä</c:v>
                </c:pt>
                <c:pt idx="3">
                  <c:v>Virsilauluperinnettä tulee vaalia</c:v>
                </c:pt>
                <c:pt idx="4">
                  <c:v>Armo on minulle tärkeä teema kristinuskossa</c:v>
                </c:pt>
                <c:pt idx="5">
                  <c:v>Jumala huolehtii meistä kunnon puolison, luotettavien naapureiden ja hyvien ystävien muodossa</c:v>
                </c:pt>
              </c:strCache>
              <c:extLst/>
            </c:strRef>
          </c:cat>
          <c:val>
            <c:numRef>
              <c:f>keskiarvoja!$C$6:$H$6</c:f>
              <c:numCache>
                <c:formatCode>General</c:formatCode>
                <c:ptCount val="6"/>
                <c:pt idx="0">
                  <c:v>2.2999999999999998</c:v>
                </c:pt>
                <c:pt idx="1">
                  <c:v>2.93</c:v>
                </c:pt>
                <c:pt idx="2">
                  <c:v>3.52</c:v>
                </c:pt>
                <c:pt idx="3">
                  <c:v>3.53</c:v>
                </c:pt>
                <c:pt idx="4">
                  <c:v>3.3</c:v>
                </c:pt>
                <c:pt idx="5">
                  <c:v>2.88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ADD-476F-B879-DDBE800B1727}"/>
            </c:ext>
          </c:extLst>
        </c:ser>
        <c:ser>
          <c:idx val="1"/>
          <c:order val="1"/>
          <c:tx>
            <c:strRef>
              <c:f>keskiarvoja!$B$7</c:f>
              <c:strCache>
                <c:ptCount val="1"/>
                <c:pt idx="0">
                  <c:v>Materialistiset uskonnottomat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keskiarvoja!$C$5:$H$5</c:f>
              <c:strCache>
                <c:ptCount val="6"/>
                <c:pt idx="0">
                  <c:v>Luterilainen kirkko on minulle tärkeä yhteisö, johon tunnen henkilökohtaisesti kuuluvani</c:v>
                </c:pt>
                <c:pt idx="1">
                  <c:v>Luterilainen kirkko on minulle Yksi yhteiskunnan palveluntarjoajista</c:v>
                </c:pt>
                <c:pt idx="2">
                  <c:v>Ihmisen hengellisyys voi toteutua median/netin välityksellä ilman fyysisesti kokoontuvaa yhteisöä</c:v>
                </c:pt>
                <c:pt idx="3">
                  <c:v>Virsilauluperinnettä tulee vaalia</c:v>
                </c:pt>
                <c:pt idx="4">
                  <c:v>Armo on minulle tärkeä teema kristinuskossa</c:v>
                </c:pt>
                <c:pt idx="5">
                  <c:v>Jumala huolehtii meistä kunnon puolison, luotettavien naapureiden ja hyvien ystävien muodossa</c:v>
                </c:pt>
              </c:strCache>
              <c:extLst/>
            </c:strRef>
          </c:cat>
          <c:val>
            <c:numRef>
              <c:f>keskiarvoja!$C$7:$H$7</c:f>
              <c:numCache>
                <c:formatCode>General</c:formatCode>
                <c:ptCount val="6"/>
                <c:pt idx="0">
                  <c:v>1.29</c:v>
                </c:pt>
                <c:pt idx="1">
                  <c:v>1.7</c:v>
                </c:pt>
                <c:pt idx="2">
                  <c:v>3.18</c:v>
                </c:pt>
                <c:pt idx="3">
                  <c:v>2.48</c:v>
                </c:pt>
                <c:pt idx="4">
                  <c:v>2.2400000000000002</c:v>
                </c:pt>
                <c:pt idx="5">
                  <c:v>1.61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ADD-476F-B879-DDBE800B1727}"/>
            </c:ext>
          </c:extLst>
        </c:ser>
        <c:ser>
          <c:idx val="2"/>
          <c:order val="2"/>
          <c:tx>
            <c:strRef>
              <c:f>keskiarvoja!$B$8</c:f>
              <c:strCache>
                <c:ptCount val="1"/>
                <c:pt idx="0">
                  <c:v>Universalistit henkiset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cat>
            <c:strRef>
              <c:f>keskiarvoja!$C$5:$H$5</c:f>
              <c:strCache>
                <c:ptCount val="6"/>
                <c:pt idx="0">
                  <c:v>Luterilainen kirkko on minulle tärkeä yhteisö, johon tunnen henkilökohtaisesti kuuluvani</c:v>
                </c:pt>
                <c:pt idx="1">
                  <c:v>Luterilainen kirkko on minulle Yksi yhteiskunnan palveluntarjoajista</c:v>
                </c:pt>
                <c:pt idx="2">
                  <c:v>Ihmisen hengellisyys voi toteutua median/netin välityksellä ilman fyysisesti kokoontuvaa yhteisöä</c:v>
                </c:pt>
                <c:pt idx="3">
                  <c:v>Virsilauluperinnettä tulee vaalia</c:v>
                </c:pt>
                <c:pt idx="4">
                  <c:v>Armo on minulle tärkeä teema kristinuskossa</c:v>
                </c:pt>
                <c:pt idx="5">
                  <c:v>Jumala huolehtii meistä kunnon puolison, luotettavien naapureiden ja hyvien ystävien muodossa</c:v>
                </c:pt>
              </c:strCache>
              <c:extLst/>
            </c:strRef>
          </c:cat>
          <c:val>
            <c:numRef>
              <c:f>keskiarvoja!$C$8:$H$8</c:f>
              <c:numCache>
                <c:formatCode>General</c:formatCode>
                <c:ptCount val="6"/>
                <c:pt idx="0">
                  <c:v>1.26</c:v>
                </c:pt>
                <c:pt idx="1">
                  <c:v>2</c:v>
                </c:pt>
                <c:pt idx="2">
                  <c:v>3.59</c:v>
                </c:pt>
                <c:pt idx="3">
                  <c:v>2.29</c:v>
                </c:pt>
                <c:pt idx="4">
                  <c:v>2.4500000000000002</c:v>
                </c:pt>
                <c:pt idx="5">
                  <c:v>1.56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2ADD-476F-B879-DDBE800B1727}"/>
            </c:ext>
          </c:extLst>
        </c:ser>
        <c:ser>
          <c:idx val="3"/>
          <c:order val="3"/>
          <c:tx>
            <c:strRef>
              <c:f>keskiarvoja!$B$9</c:f>
              <c:strCache>
                <c:ptCount val="1"/>
                <c:pt idx="0">
                  <c:v>Konservatiiviset uskonnolliset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keskiarvoja!$C$5:$H$5</c:f>
              <c:strCache>
                <c:ptCount val="6"/>
                <c:pt idx="0">
                  <c:v>Luterilainen kirkko on minulle tärkeä yhteisö, johon tunnen henkilökohtaisesti kuuluvani</c:v>
                </c:pt>
                <c:pt idx="1">
                  <c:v>Luterilainen kirkko on minulle Yksi yhteiskunnan palveluntarjoajista</c:v>
                </c:pt>
                <c:pt idx="2">
                  <c:v>Ihmisen hengellisyys voi toteutua median/netin välityksellä ilman fyysisesti kokoontuvaa yhteisöä</c:v>
                </c:pt>
                <c:pt idx="3">
                  <c:v>Virsilauluperinnettä tulee vaalia</c:v>
                </c:pt>
                <c:pt idx="4">
                  <c:v>Armo on minulle tärkeä teema kristinuskossa</c:v>
                </c:pt>
                <c:pt idx="5">
                  <c:v>Jumala huolehtii meistä kunnon puolison, luotettavien naapureiden ja hyvien ystävien muodossa</c:v>
                </c:pt>
              </c:strCache>
              <c:extLst/>
            </c:strRef>
          </c:cat>
          <c:val>
            <c:numRef>
              <c:f>keskiarvoja!$C$9:$H$9</c:f>
              <c:numCache>
                <c:formatCode>General</c:formatCode>
                <c:ptCount val="6"/>
                <c:pt idx="0">
                  <c:v>3.09</c:v>
                </c:pt>
                <c:pt idx="1">
                  <c:v>3.42</c:v>
                </c:pt>
                <c:pt idx="2">
                  <c:v>3.09</c:v>
                </c:pt>
                <c:pt idx="3">
                  <c:v>4.0599999999999996</c:v>
                </c:pt>
                <c:pt idx="4">
                  <c:v>4.2300000000000004</c:v>
                </c:pt>
                <c:pt idx="5">
                  <c:v>3.61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2ADD-476F-B879-DDBE800B1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8699087"/>
        <c:axId val="2078696175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keskiarvoja!$B$10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keskiarvoja!$C$5:$H$5</c15:sqref>
                        </c15:formulaRef>
                      </c:ext>
                    </c:extLst>
                    <c:strCache>
                      <c:ptCount val="6"/>
                      <c:pt idx="0">
                        <c:v>Luterilainen kirkko on minulle tärkeä yhteisö, johon tunnen henkilökohtaisesti kuuluvani</c:v>
                      </c:pt>
                      <c:pt idx="1">
                        <c:v>Luterilainen kirkko on minulle Yksi yhteiskunnan palveluntarjoajista</c:v>
                      </c:pt>
                      <c:pt idx="2">
                        <c:v>Ihmisen hengellisyys voi toteutua median/netin välityksellä ilman fyysisesti kokoontuvaa yhteisöä</c:v>
                      </c:pt>
                      <c:pt idx="3">
                        <c:v>Virsilauluperinnettä tulee vaalia</c:v>
                      </c:pt>
                      <c:pt idx="4">
                        <c:v>Armo on minulle tärkeä teema kristinuskossa</c:v>
                      </c:pt>
                      <c:pt idx="5">
                        <c:v>Jumala huolehtii meistä kunnon puolison, luotettavien naapureiden ja hyvien ystävien muodossa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keskiarvoja!$C$10:$H$10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1.87</c:v>
                      </c:pt>
                      <c:pt idx="1">
                        <c:v>2.4500000000000002</c:v>
                      </c:pt>
                      <c:pt idx="2">
                        <c:v>3.41</c:v>
                      </c:pt>
                      <c:pt idx="3">
                        <c:v>2.99</c:v>
                      </c:pt>
                      <c:pt idx="4">
                        <c:v>2.93</c:v>
                      </c:pt>
                      <c:pt idx="5">
                        <c:v>2.2999999999999998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2ADD-476F-B879-DDBE800B1727}"/>
                  </c:ext>
                </c:extLst>
              </c15:ser>
            </c15:filteredBarSeries>
          </c:ext>
        </c:extLst>
      </c:barChart>
      <c:catAx>
        <c:axId val="207869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78696175"/>
        <c:crosses val="autoZero"/>
        <c:auto val="1"/>
        <c:lblAlgn val="ctr"/>
        <c:lblOffset val="100"/>
        <c:noMultiLvlLbl val="0"/>
      </c:catAx>
      <c:valAx>
        <c:axId val="2078696175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7869908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fi-FI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Mitä mieltä olet seuraavista väittämistä?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keskiarvoja!$B$6</c:f>
              <c:strCache>
                <c:ptCount val="1"/>
                <c:pt idx="0">
                  <c:v>Avomieliset tapauskovaiset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keskiarvoja!$I$5:$N$5</c:f>
              <c:strCache>
                <c:ptCount val="6"/>
                <c:pt idx="0">
                  <c:v>Jokainen ihminen tietää oman järkensä avulla, mikä on oikein ja väärin</c:v>
                </c:pt>
                <c:pt idx="1">
                  <c:v>Jokaisessa ihmisessä on sekä hyvää että pahaa</c:v>
                </c:pt>
                <c:pt idx="2">
                  <c:v>Ihmisellä ei ole mitään sellaista, mitä hän ei olisi saanut lahjaksi</c:v>
                </c:pt>
                <c:pt idx="3">
                  <c:v>Kirkko on hengellinen yhteisö, jonka ei pidä lainkaan sekaantua yhteiskunnallisiin asioihin</c:v>
                </c:pt>
                <c:pt idx="4">
                  <c:v>Vanhempien tulee huolehtia lastensa kristillisestä kasvatuksesta</c:v>
                </c:pt>
                <c:pt idx="5">
                  <c:v>Jokaisella lapsella on oikeus saada Oman uskontonsa opetusta koulussa</c:v>
                </c:pt>
              </c:strCache>
              <c:extLst/>
            </c:strRef>
          </c:cat>
          <c:val>
            <c:numRef>
              <c:f>keskiarvoja!$I$6:$N$6</c:f>
              <c:numCache>
                <c:formatCode>General</c:formatCode>
                <c:ptCount val="6"/>
                <c:pt idx="0">
                  <c:v>3.7</c:v>
                </c:pt>
                <c:pt idx="1">
                  <c:v>4.3899999999999997</c:v>
                </c:pt>
                <c:pt idx="2">
                  <c:v>2.5099999999999998</c:v>
                </c:pt>
                <c:pt idx="3">
                  <c:v>3.27</c:v>
                </c:pt>
                <c:pt idx="4">
                  <c:v>3.03</c:v>
                </c:pt>
                <c:pt idx="5">
                  <c:v>3.94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B7C-44CB-A026-0C31E66BC5D1}"/>
            </c:ext>
          </c:extLst>
        </c:ser>
        <c:ser>
          <c:idx val="1"/>
          <c:order val="1"/>
          <c:tx>
            <c:strRef>
              <c:f>keskiarvoja!$B$7</c:f>
              <c:strCache>
                <c:ptCount val="1"/>
                <c:pt idx="0">
                  <c:v>Materialistiset uskonnottomat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keskiarvoja!$I$5:$N$5</c:f>
              <c:strCache>
                <c:ptCount val="6"/>
                <c:pt idx="0">
                  <c:v>Jokainen ihminen tietää oman järkensä avulla, mikä on oikein ja väärin</c:v>
                </c:pt>
                <c:pt idx="1">
                  <c:v>Jokaisessa ihmisessä on sekä hyvää että pahaa</c:v>
                </c:pt>
                <c:pt idx="2">
                  <c:v>Ihmisellä ei ole mitään sellaista, mitä hän ei olisi saanut lahjaksi</c:v>
                </c:pt>
                <c:pt idx="3">
                  <c:v>Kirkko on hengellinen yhteisö, jonka ei pidä lainkaan sekaantua yhteiskunnallisiin asioihin</c:v>
                </c:pt>
                <c:pt idx="4">
                  <c:v>Vanhempien tulee huolehtia lastensa kristillisestä kasvatuksesta</c:v>
                </c:pt>
                <c:pt idx="5">
                  <c:v>Jokaisella lapsella on oikeus saada Oman uskontonsa opetusta koulussa</c:v>
                </c:pt>
              </c:strCache>
              <c:extLst/>
            </c:strRef>
          </c:cat>
          <c:val>
            <c:numRef>
              <c:f>keskiarvoja!$I$7:$N$7</c:f>
              <c:numCache>
                <c:formatCode>General</c:formatCode>
                <c:ptCount val="6"/>
                <c:pt idx="0">
                  <c:v>3.63</c:v>
                </c:pt>
                <c:pt idx="1">
                  <c:v>4.24</c:v>
                </c:pt>
                <c:pt idx="2">
                  <c:v>1.9</c:v>
                </c:pt>
                <c:pt idx="3">
                  <c:v>4.33</c:v>
                </c:pt>
                <c:pt idx="4">
                  <c:v>2.14</c:v>
                </c:pt>
                <c:pt idx="5">
                  <c:v>2.61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B7C-44CB-A026-0C31E66BC5D1}"/>
            </c:ext>
          </c:extLst>
        </c:ser>
        <c:ser>
          <c:idx val="2"/>
          <c:order val="2"/>
          <c:tx>
            <c:strRef>
              <c:f>keskiarvoja!$B$8</c:f>
              <c:strCache>
                <c:ptCount val="1"/>
                <c:pt idx="0">
                  <c:v>Universalistit henkiset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cat>
            <c:strRef>
              <c:f>keskiarvoja!$I$5:$N$5</c:f>
              <c:strCache>
                <c:ptCount val="6"/>
                <c:pt idx="0">
                  <c:v>Jokainen ihminen tietää oman järkensä avulla, mikä on oikein ja väärin</c:v>
                </c:pt>
                <c:pt idx="1">
                  <c:v>Jokaisessa ihmisessä on sekä hyvää että pahaa</c:v>
                </c:pt>
                <c:pt idx="2">
                  <c:v>Ihmisellä ei ole mitään sellaista, mitä hän ei olisi saanut lahjaksi</c:v>
                </c:pt>
                <c:pt idx="3">
                  <c:v>Kirkko on hengellinen yhteisö, jonka ei pidä lainkaan sekaantua yhteiskunnallisiin asioihin</c:v>
                </c:pt>
                <c:pt idx="4">
                  <c:v>Vanhempien tulee huolehtia lastensa kristillisestä kasvatuksesta</c:v>
                </c:pt>
                <c:pt idx="5">
                  <c:v>Jokaisella lapsella on oikeus saada Oman uskontonsa opetusta koulussa</c:v>
                </c:pt>
              </c:strCache>
              <c:extLst/>
            </c:strRef>
          </c:cat>
          <c:val>
            <c:numRef>
              <c:f>keskiarvoja!$I$8:$N$8</c:f>
              <c:numCache>
                <c:formatCode>General</c:formatCode>
                <c:ptCount val="6"/>
                <c:pt idx="0">
                  <c:v>3.48</c:v>
                </c:pt>
                <c:pt idx="1">
                  <c:v>4.3600000000000003</c:v>
                </c:pt>
                <c:pt idx="2">
                  <c:v>1.79</c:v>
                </c:pt>
                <c:pt idx="3">
                  <c:v>3.99</c:v>
                </c:pt>
                <c:pt idx="4">
                  <c:v>2.17</c:v>
                </c:pt>
                <c:pt idx="5">
                  <c:v>3.52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B7C-44CB-A026-0C31E66BC5D1}"/>
            </c:ext>
          </c:extLst>
        </c:ser>
        <c:ser>
          <c:idx val="3"/>
          <c:order val="3"/>
          <c:tx>
            <c:strRef>
              <c:f>keskiarvoja!$B$9</c:f>
              <c:strCache>
                <c:ptCount val="1"/>
                <c:pt idx="0">
                  <c:v>Konservatiiviset uskonnolliset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keskiarvoja!$I$5:$N$5</c:f>
              <c:strCache>
                <c:ptCount val="6"/>
                <c:pt idx="0">
                  <c:v>Jokainen ihminen tietää oman järkensä avulla, mikä on oikein ja väärin</c:v>
                </c:pt>
                <c:pt idx="1">
                  <c:v>Jokaisessa ihmisessä on sekä hyvää että pahaa</c:v>
                </c:pt>
                <c:pt idx="2">
                  <c:v>Ihmisellä ei ole mitään sellaista, mitä hän ei olisi saanut lahjaksi</c:v>
                </c:pt>
                <c:pt idx="3">
                  <c:v>Kirkko on hengellinen yhteisö, jonka ei pidä lainkaan sekaantua yhteiskunnallisiin asioihin</c:v>
                </c:pt>
                <c:pt idx="4">
                  <c:v>Vanhempien tulee huolehtia lastensa kristillisestä kasvatuksesta</c:v>
                </c:pt>
                <c:pt idx="5">
                  <c:v>Jokaisella lapsella on oikeus saada Oman uskontonsa opetusta koulussa</c:v>
                </c:pt>
              </c:strCache>
              <c:extLst/>
            </c:strRef>
          </c:cat>
          <c:val>
            <c:numRef>
              <c:f>keskiarvoja!$I$9:$N$9</c:f>
              <c:numCache>
                <c:formatCode>General</c:formatCode>
                <c:ptCount val="6"/>
                <c:pt idx="0">
                  <c:v>3.16</c:v>
                </c:pt>
                <c:pt idx="1">
                  <c:v>4.5999999999999996</c:v>
                </c:pt>
                <c:pt idx="2">
                  <c:v>3.4</c:v>
                </c:pt>
                <c:pt idx="3">
                  <c:v>2.92</c:v>
                </c:pt>
                <c:pt idx="4">
                  <c:v>4.07</c:v>
                </c:pt>
                <c:pt idx="5">
                  <c:v>3.74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EB7C-44CB-A026-0C31E66BC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8699087"/>
        <c:axId val="2078696175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keskiarvoja!$B$10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keskiarvoja!$I$5:$N$5</c15:sqref>
                        </c15:formulaRef>
                      </c:ext>
                    </c:extLst>
                    <c:strCache>
                      <c:ptCount val="6"/>
                      <c:pt idx="0">
                        <c:v>Jokainen ihminen tietää oman järkensä avulla, mikä on oikein ja väärin</c:v>
                      </c:pt>
                      <c:pt idx="1">
                        <c:v>Jokaisessa ihmisessä on sekä hyvää että pahaa</c:v>
                      </c:pt>
                      <c:pt idx="2">
                        <c:v>Ihmisellä ei ole mitään sellaista, mitä hän ei olisi saanut lahjaksi</c:v>
                      </c:pt>
                      <c:pt idx="3">
                        <c:v>Kirkko on hengellinen yhteisö, jonka ei pidä lainkaan sekaantua yhteiskunnallisiin asioihin</c:v>
                      </c:pt>
                      <c:pt idx="4">
                        <c:v>Vanhempien tulee huolehtia lastensa kristillisestä kasvatuksesta</c:v>
                      </c:pt>
                      <c:pt idx="5">
                        <c:v>Jokaisella lapsella on oikeus saada Oman uskontonsa opetusta koulussa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keskiarvoja!$I$10:$N$10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3.54</c:v>
                      </c:pt>
                      <c:pt idx="1">
                        <c:v>4.38</c:v>
                      </c:pt>
                      <c:pt idx="2">
                        <c:v>2.27</c:v>
                      </c:pt>
                      <c:pt idx="3">
                        <c:v>3.67</c:v>
                      </c:pt>
                      <c:pt idx="4">
                        <c:v>2.71</c:v>
                      </c:pt>
                      <c:pt idx="5">
                        <c:v>3.5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EB7C-44CB-A026-0C31E66BC5D1}"/>
                  </c:ext>
                </c:extLst>
              </c15:ser>
            </c15:filteredBarSeries>
          </c:ext>
        </c:extLst>
      </c:barChart>
      <c:catAx>
        <c:axId val="207869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78696175"/>
        <c:crosses val="autoZero"/>
        <c:auto val="1"/>
        <c:lblAlgn val="ctr"/>
        <c:lblOffset val="100"/>
        <c:noMultiLvlLbl val="0"/>
      </c:catAx>
      <c:valAx>
        <c:axId val="2078696175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7869908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fi-FI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Mitä mieltä olet seuraavista väittämistä?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keskiarvoja!$B$47</c:f>
              <c:strCache>
                <c:ptCount val="1"/>
                <c:pt idx="0">
                  <c:v>Avomieliset tapauskovaiset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keskiarvoja!$C$46:$H$46</c:f>
              <c:strCache>
                <c:ptCount val="6"/>
                <c:pt idx="0">
                  <c:v>Kirkon tulee keskittyä entistä enemmän puhtaasti hengellisiin tehtäviinsä</c:v>
                </c:pt>
                <c:pt idx="1">
                  <c:v>Kirkon tulee puhua nykyistä suoremmin yhteiskunnallisista epäkohdista</c:v>
                </c:pt>
                <c:pt idx="2">
                  <c:v>Kirkon tulee keskittyä entistä enemmän heikompiosaisten auttamiseen</c:v>
                </c:pt>
                <c:pt idx="3">
                  <c:v>Kirkon tulee toimia enemmän heikommassa asemassa olevien puolestapuhujana yhteiskunnallisessa keskustelussa</c:v>
                </c:pt>
                <c:pt idx="4">
                  <c:v>Kirkon tulee tukea maahanmuuttajia entistä enemmän</c:v>
                </c:pt>
                <c:pt idx="5">
                  <c:v>Kirkon tulee lisätä yhteistyötä muiden uskonnollisten yhdyskuntien kanssa</c:v>
                </c:pt>
              </c:strCache>
              <c:extLst/>
            </c:strRef>
          </c:cat>
          <c:val>
            <c:numRef>
              <c:f>keskiarvoja!$C$47:$H$47</c:f>
              <c:numCache>
                <c:formatCode>General</c:formatCode>
                <c:ptCount val="6"/>
                <c:pt idx="0">
                  <c:v>3.12</c:v>
                </c:pt>
                <c:pt idx="1">
                  <c:v>3.36</c:v>
                </c:pt>
                <c:pt idx="2">
                  <c:v>3.91</c:v>
                </c:pt>
                <c:pt idx="3">
                  <c:v>3.78</c:v>
                </c:pt>
                <c:pt idx="4">
                  <c:v>3.19</c:v>
                </c:pt>
                <c:pt idx="5">
                  <c:v>3.6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699-412C-ACE8-C6D99AA9C92C}"/>
            </c:ext>
          </c:extLst>
        </c:ser>
        <c:ser>
          <c:idx val="1"/>
          <c:order val="1"/>
          <c:tx>
            <c:strRef>
              <c:f>keskiarvoja!$B$48</c:f>
              <c:strCache>
                <c:ptCount val="1"/>
                <c:pt idx="0">
                  <c:v>Materialistiset uskonnottomat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keskiarvoja!$C$46:$H$46</c:f>
              <c:strCache>
                <c:ptCount val="6"/>
                <c:pt idx="0">
                  <c:v>Kirkon tulee keskittyä entistä enemmän puhtaasti hengellisiin tehtäviinsä</c:v>
                </c:pt>
                <c:pt idx="1">
                  <c:v>Kirkon tulee puhua nykyistä suoremmin yhteiskunnallisista epäkohdista</c:v>
                </c:pt>
                <c:pt idx="2">
                  <c:v>Kirkon tulee keskittyä entistä enemmän heikompiosaisten auttamiseen</c:v>
                </c:pt>
                <c:pt idx="3">
                  <c:v>Kirkon tulee toimia enemmän heikommassa asemassa olevien puolestapuhujana yhteiskunnallisessa keskustelussa</c:v>
                </c:pt>
                <c:pt idx="4">
                  <c:v>Kirkon tulee tukea maahanmuuttajia entistä enemmän</c:v>
                </c:pt>
                <c:pt idx="5">
                  <c:v>Kirkon tulee lisätä yhteistyötä muiden uskonnollisten yhdyskuntien kanssa</c:v>
                </c:pt>
              </c:strCache>
              <c:extLst/>
            </c:strRef>
          </c:cat>
          <c:val>
            <c:numRef>
              <c:f>keskiarvoja!$C$48:$H$48</c:f>
              <c:numCache>
                <c:formatCode>General</c:formatCode>
                <c:ptCount val="6"/>
                <c:pt idx="0">
                  <c:v>3.32</c:v>
                </c:pt>
                <c:pt idx="1">
                  <c:v>2.2999999999999998</c:v>
                </c:pt>
                <c:pt idx="2">
                  <c:v>3.24</c:v>
                </c:pt>
                <c:pt idx="3">
                  <c:v>2.74</c:v>
                </c:pt>
                <c:pt idx="4">
                  <c:v>1.89</c:v>
                </c:pt>
                <c:pt idx="5">
                  <c:v>2.4700000000000002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699-412C-ACE8-C6D99AA9C92C}"/>
            </c:ext>
          </c:extLst>
        </c:ser>
        <c:ser>
          <c:idx val="2"/>
          <c:order val="2"/>
          <c:tx>
            <c:strRef>
              <c:f>keskiarvoja!$B$49</c:f>
              <c:strCache>
                <c:ptCount val="1"/>
                <c:pt idx="0">
                  <c:v>Universalistit henkiset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cat>
            <c:strRef>
              <c:f>keskiarvoja!$C$46:$H$46</c:f>
              <c:strCache>
                <c:ptCount val="6"/>
                <c:pt idx="0">
                  <c:v>Kirkon tulee keskittyä entistä enemmän puhtaasti hengellisiin tehtäviinsä</c:v>
                </c:pt>
                <c:pt idx="1">
                  <c:v>Kirkon tulee puhua nykyistä suoremmin yhteiskunnallisista epäkohdista</c:v>
                </c:pt>
                <c:pt idx="2">
                  <c:v>Kirkon tulee keskittyä entistä enemmän heikompiosaisten auttamiseen</c:v>
                </c:pt>
                <c:pt idx="3">
                  <c:v>Kirkon tulee toimia enemmän heikommassa asemassa olevien puolestapuhujana yhteiskunnallisessa keskustelussa</c:v>
                </c:pt>
                <c:pt idx="4">
                  <c:v>Kirkon tulee tukea maahanmuuttajia entistä enemmän</c:v>
                </c:pt>
                <c:pt idx="5">
                  <c:v>Kirkon tulee lisätä yhteistyötä muiden uskonnollisten yhdyskuntien kanssa</c:v>
                </c:pt>
              </c:strCache>
              <c:extLst/>
            </c:strRef>
          </c:cat>
          <c:val>
            <c:numRef>
              <c:f>keskiarvoja!$C$49:$H$49</c:f>
              <c:numCache>
                <c:formatCode>General</c:formatCode>
                <c:ptCount val="6"/>
                <c:pt idx="0">
                  <c:v>2.94</c:v>
                </c:pt>
                <c:pt idx="1">
                  <c:v>3.33</c:v>
                </c:pt>
                <c:pt idx="2">
                  <c:v>4.1399999999999997</c:v>
                </c:pt>
                <c:pt idx="3">
                  <c:v>3.86</c:v>
                </c:pt>
                <c:pt idx="4">
                  <c:v>3.63</c:v>
                </c:pt>
                <c:pt idx="5">
                  <c:v>3.85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699-412C-ACE8-C6D99AA9C92C}"/>
            </c:ext>
          </c:extLst>
        </c:ser>
        <c:ser>
          <c:idx val="3"/>
          <c:order val="3"/>
          <c:tx>
            <c:strRef>
              <c:f>keskiarvoja!$B$50</c:f>
              <c:strCache>
                <c:ptCount val="1"/>
                <c:pt idx="0">
                  <c:v>Konservatiiviset uskonnolliset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keskiarvoja!$C$46:$H$46</c:f>
              <c:strCache>
                <c:ptCount val="6"/>
                <c:pt idx="0">
                  <c:v>Kirkon tulee keskittyä entistä enemmän puhtaasti hengellisiin tehtäviinsä</c:v>
                </c:pt>
                <c:pt idx="1">
                  <c:v>Kirkon tulee puhua nykyistä suoremmin yhteiskunnallisista epäkohdista</c:v>
                </c:pt>
                <c:pt idx="2">
                  <c:v>Kirkon tulee keskittyä entistä enemmän heikompiosaisten auttamiseen</c:v>
                </c:pt>
                <c:pt idx="3">
                  <c:v>Kirkon tulee toimia enemmän heikommassa asemassa olevien puolestapuhujana yhteiskunnallisessa keskustelussa</c:v>
                </c:pt>
                <c:pt idx="4">
                  <c:v>Kirkon tulee tukea maahanmuuttajia entistä enemmän</c:v>
                </c:pt>
                <c:pt idx="5">
                  <c:v>Kirkon tulee lisätä yhteistyötä muiden uskonnollisten yhdyskuntien kanssa</c:v>
                </c:pt>
              </c:strCache>
              <c:extLst/>
            </c:strRef>
          </c:cat>
          <c:val>
            <c:numRef>
              <c:f>keskiarvoja!$C$50:$H$50</c:f>
              <c:numCache>
                <c:formatCode>General</c:formatCode>
                <c:ptCount val="6"/>
                <c:pt idx="0">
                  <c:v>3.89</c:v>
                </c:pt>
                <c:pt idx="1">
                  <c:v>3.58</c:v>
                </c:pt>
                <c:pt idx="2">
                  <c:v>3.93</c:v>
                </c:pt>
                <c:pt idx="3">
                  <c:v>3.83</c:v>
                </c:pt>
                <c:pt idx="4">
                  <c:v>2.68</c:v>
                </c:pt>
                <c:pt idx="5">
                  <c:v>3.01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699-412C-ACE8-C6D99AA9C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0441231"/>
        <c:axId val="540443727"/>
      </c:barChart>
      <c:catAx>
        <c:axId val="54044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40443727"/>
        <c:crosses val="autoZero"/>
        <c:auto val="1"/>
        <c:lblAlgn val="ctr"/>
        <c:lblOffset val="100"/>
        <c:noMultiLvlLbl val="0"/>
      </c:catAx>
      <c:valAx>
        <c:axId val="540443727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4044123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Mitä mieltä olet seuraavista väittämistä?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keskiarvoja!$B$47</c:f>
              <c:strCache>
                <c:ptCount val="1"/>
                <c:pt idx="0">
                  <c:v>Avomieliset tapauskovaiset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keskiarvoja!$I$46:$M$46</c:f>
              <c:strCache>
                <c:ptCount val="5"/>
                <c:pt idx="0">
                  <c:v>Kirkon tulee pitäytyä entistä selkeämmin Raamatun opetukseen</c:v>
                </c:pt>
                <c:pt idx="1">
                  <c:v>Kirkon tulee osallistua ponnekkaammin elämänarvoista käytävään keskusteluun</c:v>
                </c:pt>
                <c:pt idx="2">
                  <c:v>Kirkon tulisi vihkiä avioliittoon myös samaa sukupuolta olevat</c:v>
                </c:pt>
                <c:pt idx="3">
                  <c:v>Kirkon tulisi luopua vihkimisoikeudestaan</c:v>
                </c:pt>
                <c:pt idx="4">
                  <c:v>samaa sukupuolta olevien avioliitoilla tulisi olla mahdollisuus saada kirkollinen siunaus</c:v>
                </c:pt>
              </c:strCache>
              <c:extLst/>
            </c:strRef>
          </c:cat>
          <c:val>
            <c:numRef>
              <c:f>keskiarvoja!$I$47:$M$47</c:f>
              <c:numCache>
                <c:formatCode>General</c:formatCode>
                <c:ptCount val="5"/>
                <c:pt idx="0">
                  <c:v>2.48</c:v>
                </c:pt>
                <c:pt idx="1">
                  <c:v>3.35</c:v>
                </c:pt>
                <c:pt idx="2">
                  <c:v>4.4400000000000004</c:v>
                </c:pt>
                <c:pt idx="3">
                  <c:v>2</c:v>
                </c:pt>
                <c:pt idx="4">
                  <c:v>4.53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2EA-4A1B-9EB1-3ED653B86576}"/>
            </c:ext>
          </c:extLst>
        </c:ser>
        <c:ser>
          <c:idx val="1"/>
          <c:order val="1"/>
          <c:tx>
            <c:strRef>
              <c:f>keskiarvoja!$B$48</c:f>
              <c:strCache>
                <c:ptCount val="1"/>
                <c:pt idx="0">
                  <c:v>Materialistiset uskonnottomat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keskiarvoja!$I$46:$M$46</c:f>
              <c:strCache>
                <c:ptCount val="5"/>
                <c:pt idx="0">
                  <c:v>Kirkon tulee pitäytyä entistä selkeämmin Raamatun opetukseen</c:v>
                </c:pt>
                <c:pt idx="1">
                  <c:v>Kirkon tulee osallistua ponnekkaammin elämänarvoista käytävään keskusteluun</c:v>
                </c:pt>
                <c:pt idx="2">
                  <c:v>Kirkon tulisi vihkiä avioliittoon myös samaa sukupuolta olevat</c:v>
                </c:pt>
                <c:pt idx="3">
                  <c:v>Kirkon tulisi luopua vihkimisoikeudestaan</c:v>
                </c:pt>
                <c:pt idx="4">
                  <c:v>samaa sukupuolta olevien avioliitoilla tulisi olla mahdollisuus saada kirkollinen siunaus</c:v>
                </c:pt>
              </c:strCache>
              <c:extLst/>
            </c:strRef>
          </c:cat>
          <c:val>
            <c:numRef>
              <c:f>keskiarvoja!$I$48:$M$48</c:f>
              <c:numCache>
                <c:formatCode>General</c:formatCode>
                <c:ptCount val="5"/>
                <c:pt idx="0">
                  <c:v>2.54</c:v>
                </c:pt>
                <c:pt idx="1">
                  <c:v>2.44</c:v>
                </c:pt>
                <c:pt idx="2">
                  <c:v>3.14</c:v>
                </c:pt>
                <c:pt idx="3">
                  <c:v>2.74</c:v>
                </c:pt>
                <c:pt idx="4">
                  <c:v>3.24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2EA-4A1B-9EB1-3ED653B86576}"/>
            </c:ext>
          </c:extLst>
        </c:ser>
        <c:ser>
          <c:idx val="2"/>
          <c:order val="2"/>
          <c:tx>
            <c:strRef>
              <c:f>keskiarvoja!$B$49</c:f>
              <c:strCache>
                <c:ptCount val="1"/>
                <c:pt idx="0">
                  <c:v>Universalistit henkiset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cat>
            <c:strRef>
              <c:f>keskiarvoja!$I$46:$M$46</c:f>
              <c:strCache>
                <c:ptCount val="5"/>
                <c:pt idx="0">
                  <c:v>Kirkon tulee pitäytyä entistä selkeämmin Raamatun opetukseen</c:v>
                </c:pt>
                <c:pt idx="1">
                  <c:v>Kirkon tulee osallistua ponnekkaammin elämänarvoista käytävään keskusteluun</c:v>
                </c:pt>
                <c:pt idx="2">
                  <c:v>Kirkon tulisi vihkiä avioliittoon myös samaa sukupuolta olevat</c:v>
                </c:pt>
                <c:pt idx="3">
                  <c:v>Kirkon tulisi luopua vihkimisoikeudestaan</c:v>
                </c:pt>
                <c:pt idx="4">
                  <c:v>samaa sukupuolta olevien avioliitoilla tulisi olla mahdollisuus saada kirkollinen siunaus</c:v>
                </c:pt>
              </c:strCache>
              <c:extLst/>
            </c:strRef>
          </c:cat>
          <c:val>
            <c:numRef>
              <c:f>keskiarvoja!$I$49:$M$49</c:f>
              <c:numCache>
                <c:formatCode>General</c:formatCode>
                <c:ptCount val="5"/>
                <c:pt idx="0">
                  <c:v>1.76</c:v>
                </c:pt>
                <c:pt idx="1">
                  <c:v>2.84</c:v>
                </c:pt>
                <c:pt idx="2">
                  <c:v>4.42</c:v>
                </c:pt>
                <c:pt idx="3">
                  <c:v>2.6</c:v>
                </c:pt>
                <c:pt idx="4">
                  <c:v>4.47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2EA-4A1B-9EB1-3ED653B86576}"/>
            </c:ext>
          </c:extLst>
        </c:ser>
        <c:ser>
          <c:idx val="3"/>
          <c:order val="3"/>
          <c:tx>
            <c:strRef>
              <c:f>keskiarvoja!$B$50</c:f>
              <c:strCache>
                <c:ptCount val="1"/>
                <c:pt idx="0">
                  <c:v>Konservatiiviset uskonnolliset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keskiarvoja!$I$46:$M$46</c:f>
              <c:strCache>
                <c:ptCount val="5"/>
                <c:pt idx="0">
                  <c:v>Kirkon tulee pitäytyä entistä selkeämmin Raamatun opetukseen</c:v>
                </c:pt>
                <c:pt idx="1">
                  <c:v>Kirkon tulee osallistua ponnekkaammin elämänarvoista käytävään keskusteluun</c:v>
                </c:pt>
                <c:pt idx="2">
                  <c:v>Kirkon tulisi vihkiä avioliittoon myös samaa sukupuolta olevat</c:v>
                </c:pt>
                <c:pt idx="3">
                  <c:v>Kirkon tulisi luopua vihkimisoikeudestaan</c:v>
                </c:pt>
                <c:pt idx="4">
                  <c:v>samaa sukupuolta olevien avioliitoilla tulisi olla mahdollisuus saada kirkollinen siunaus</c:v>
                </c:pt>
              </c:strCache>
              <c:extLst/>
            </c:strRef>
          </c:cat>
          <c:val>
            <c:numRef>
              <c:f>keskiarvoja!$I$50:$M$50</c:f>
              <c:numCache>
                <c:formatCode>General</c:formatCode>
                <c:ptCount val="5"/>
                <c:pt idx="0">
                  <c:v>4.13</c:v>
                </c:pt>
                <c:pt idx="1">
                  <c:v>3.89</c:v>
                </c:pt>
                <c:pt idx="2">
                  <c:v>1.58</c:v>
                </c:pt>
                <c:pt idx="3">
                  <c:v>2.0099999999999998</c:v>
                </c:pt>
                <c:pt idx="4">
                  <c:v>2.13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F2EA-4A1B-9EB1-3ED653B86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0441231"/>
        <c:axId val="540443727"/>
      </c:barChart>
      <c:catAx>
        <c:axId val="54044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40443727"/>
        <c:crosses val="autoZero"/>
        <c:auto val="1"/>
        <c:lblAlgn val="ctr"/>
        <c:lblOffset val="100"/>
        <c:noMultiLvlLbl val="0"/>
      </c:catAx>
      <c:valAx>
        <c:axId val="540443727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4044123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Mitä mieltä olet seuraavista väittämistä?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keskiarvoja!$B$37</c:f>
              <c:strCache>
                <c:ptCount val="1"/>
                <c:pt idx="0">
                  <c:v>Avomieliset tapauskovaiset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keskiarvoja!$C$36:$I$36</c:f>
              <c:strCache>
                <c:ptCount val="7"/>
                <c:pt idx="0">
                  <c:v>Olen kiinnostunut oppimaan enemmän asioita, jotka voivat lisätä sisäistä havaintokykyäni ja herkkyyttäni</c:v>
                </c:pt>
                <c:pt idx="1">
                  <c:v>Kokeilen mielelläni kaikkea, mikä antaa minulle henkisesti rikkaamman elämän</c:v>
                </c:pt>
                <c:pt idx="2">
                  <c:v>Tilanteessa kuin Tilanteessa löydän itsestäni selviytymiseen tarvittavat voimat ja keinot</c:v>
                </c:pt>
                <c:pt idx="3">
                  <c:v>Uskonto tarjoaa minulle parhaat vastaukset elämäni tärkeimpiin kysymyksiin</c:v>
                </c:pt>
                <c:pt idx="4">
                  <c:v>Elämässä on perustotuuksia, joihin uskon ja joita ilman en enää olisi oma itseni</c:v>
                </c:pt>
                <c:pt idx="5">
                  <c:v>minulle on tärkeää kasvaa ja kehittyä jatkuvasti ihmisenä</c:v>
                </c:pt>
                <c:pt idx="6">
                  <c:v>Luterilaisella kirkolla on suuri merkitys elämässäni</c:v>
                </c:pt>
              </c:strCache>
              <c:extLst/>
            </c:strRef>
          </c:cat>
          <c:val>
            <c:numRef>
              <c:f>keskiarvoja!$C$37:$I$37</c:f>
              <c:numCache>
                <c:formatCode>General</c:formatCode>
                <c:ptCount val="7"/>
                <c:pt idx="0">
                  <c:v>3.85</c:v>
                </c:pt>
                <c:pt idx="1">
                  <c:v>3.73</c:v>
                </c:pt>
                <c:pt idx="2">
                  <c:v>3.82</c:v>
                </c:pt>
                <c:pt idx="3">
                  <c:v>1.87</c:v>
                </c:pt>
                <c:pt idx="4">
                  <c:v>3.65</c:v>
                </c:pt>
                <c:pt idx="5">
                  <c:v>4.17</c:v>
                </c:pt>
                <c:pt idx="6">
                  <c:v>2.14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423-4474-91C3-B5C20EF0AD9E}"/>
            </c:ext>
          </c:extLst>
        </c:ser>
        <c:ser>
          <c:idx val="1"/>
          <c:order val="1"/>
          <c:tx>
            <c:strRef>
              <c:f>keskiarvoja!$B$38</c:f>
              <c:strCache>
                <c:ptCount val="1"/>
                <c:pt idx="0">
                  <c:v>Materialistiset uskonnottomat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keskiarvoja!$C$36:$I$36</c:f>
              <c:strCache>
                <c:ptCount val="7"/>
                <c:pt idx="0">
                  <c:v>Olen kiinnostunut oppimaan enemmän asioita, jotka voivat lisätä sisäistä havaintokykyäni ja herkkyyttäni</c:v>
                </c:pt>
                <c:pt idx="1">
                  <c:v>Kokeilen mielelläni kaikkea, mikä antaa minulle henkisesti rikkaamman elämän</c:v>
                </c:pt>
                <c:pt idx="2">
                  <c:v>Tilanteessa kuin Tilanteessa löydän itsestäni selviytymiseen tarvittavat voimat ja keinot</c:v>
                </c:pt>
                <c:pt idx="3">
                  <c:v>Uskonto tarjoaa minulle parhaat vastaukset elämäni tärkeimpiin kysymyksiin</c:v>
                </c:pt>
                <c:pt idx="4">
                  <c:v>Elämässä on perustotuuksia, joihin uskon ja joita ilman en enää olisi oma itseni</c:v>
                </c:pt>
                <c:pt idx="5">
                  <c:v>minulle on tärkeää kasvaa ja kehittyä jatkuvasti ihmisenä</c:v>
                </c:pt>
                <c:pt idx="6">
                  <c:v>Luterilaisella kirkolla on suuri merkitys elämässäni</c:v>
                </c:pt>
              </c:strCache>
              <c:extLst/>
            </c:strRef>
          </c:cat>
          <c:val>
            <c:numRef>
              <c:f>keskiarvoja!$C$38:$I$38</c:f>
              <c:numCache>
                <c:formatCode>General</c:formatCode>
                <c:ptCount val="7"/>
                <c:pt idx="0">
                  <c:v>3.34</c:v>
                </c:pt>
                <c:pt idx="1">
                  <c:v>3.11</c:v>
                </c:pt>
                <c:pt idx="2">
                  <c:v>3.59</c:v>
                </c:pt>
                <c:pt idx="3">
                  <c:v>1.28</c:v>
                </c:pt>
                <c:pt idx="4">
                  <c:v>3.12</c:v>
                </c:pt>
                <c:pt idx="5">
                  <c:v>3.62</c:v>
                </c:pt>
                <c:pt idx="6">
                  <c:v>1.34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423-4474-91C3-B5C20EF0AD9E}"/>
            </c:ext>
          </c:extLst>
        </c:ser>
        <c:ser>
          <c:idx val="2"/>
          <c:order val="2"/>
          <c:tx>
            <c:strRef>
              <c:f>keskiarvoja!$B$39</c:f>
              <c:strCache>
                <c:ptCount val="1"/>
                <c:pt idx="0">
                  <c:v>Universalistit henkiset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cat>
            <c:strRef>
              <c:f>keskiarvoja!$C$36:$I$36</c:f>
              <c:strCache>
                <c:ptCount val="7"/>
                <c:pt idx="0">
                  <c:v>Olen kiinnostunut oppimaan enemmän asioita, jotka voivat lisätä sisäistä havaintokykyäni ja herkkyyttäni</c:v>
                </c:pt>
                <c:pt idx="1">
                  <c:v>Kokeilen mielelläni kaikkea, mikä antaa minulle henkisesti rikkaamman elämän</c:v>
                </c:pt>
                <c:pt idx="2">
                  <c:v>Tilanteessa kuin Tilanteessa löydän itsestäni selviytymiseen tarvittavat voimat ja keinot</c:v>
                </c:pt>
                <c:pt idx="3">
                  <c:v>Uskonto tarjoaa minulle parhaat vastaukset elämäni tärkeimpiin kysymyksiin</c:v>
                </c:pt>
                <c:pt idx="4">
                  <c:v>Elämässä on perustotuuksia, joihin uskon ja joita ilman en enää olisi oma itseni</c:v>
                </c:pt>
                <c:pt idx="5">
                  <c:v>minulle on tärkeää kasvaa ja kehittyä jatkuvasti ihmisenä</c:v>
                </c:pt>
                <c:pt idx="6">
                  <c:v>Luterilaisella kirkolla on suuri merkitys elämässäni</c:v>
                </c:pt>
              </c:strCache>
              <c:extLst/>
            </c:strRef>
          </c:cat>
          <c:val>
            <c:numRef>
              <c:f>keskiarvoja!$C$39:$I$39</c:f>
              <c:numCache>
                <c:formatCode>General</c:formatCode>
                <c:ptCount val="7"/>
                <c:pt idx="0">
                  <c:v>4</c:v>
                </c:pt>
                <c:pt idx="1">
                  <c:v>3.79</c:v>
                </c:pt>
                <c:pt idx="2">
                  <c:v>3.58</c:v>
                </c:pt>
                <c:pt idx="3">
                  <c:v>1.17</c:v>
                </c:pt>
                <c:pt idx="4">
                  <c:v>3.03</c:v>
                </c:pt>
                <c:pt idx="5">
                  <c:v>4.3099999999999996</c:v>
                </c:pt>
                <c:pt idx="6">
                  <c:v>1.28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423-4474-91C3-B5C20EF0AD9E}"/>
            </c:ext>
          </c:extLst>
        </c:ser>
        <c:ser>
          <c:idx val="3"/>
          <c:order val="3"/>
          <c:tx>
            <c:strRef>
              <c:f>keskiarvoja!$B$40</c:f>
              <c:strCache>
                <c:ptCount val="1"/>
                <c:pt idx="0">
                  <c:v>Konservatiiviset uskonnolliset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keskiarvoja!$C$36:$I$36</c:f>
              <c:strCache>
                <c:ptCount val="7"/>
                <c:pt idx="0">
                  <c:v>Olen kiinnostunut oppimaan enemmän asioita, jotka voivat lisätä sisäistä havaintokykyäni ja herkkyyttäni</c:v>
                </c:pt>
                <c:pt idx="1">
                  <c:v>Kokeilen mielelläni kaikkea, mikä antaa minulle henkisesti rikkaamman elämän</c:v>
                </c:pt>
                <c:pt idx="2">
                  <c:v>Tilanteessa kuin Tilanteessa löydän itsestäni selviytymiseen tarvittavat voimat ja keinot</c:v>
                </c:pt>
                <c:pt idx="3">
                  <c:v>Uskonto tarjoaa minulle parhaat vastaukset elämäni tärkeimpiin kysymyksiin</c:v>
                </c:pt>
                <c:pt idx="4">
                  <c:v>Elämässä on perustotuuksia, joihin uskon ja joita ilman en enää olisi oma itseni</c:v>
                </c:pt>
                <c:pt idx="5">
                  <c:v>minulle on tärkeää kasvaa ja kehittyä jatkuvasti ihmisenä</c:v>
                </c:pt>
                <c:pt idx="6">
                  <c:v>Luterilaisella kirkolla on suuri merkitys elämässäni</c:v>
                </c:pt>
              </c:strCache>
              <c:extLst/>
            </c:strRef>
          </c:cat>
          <c:val>
            <c:numRef>
              <c:f>keskiarvoja!$C$40:$I$40</c:f>
              <c:numCache>
                <c:formatCode>General</c:formatCode>
                <c:ptCount val="7"/>
                <c:pt idx="0">
                  <c:v>3.89</c:v>
                </c:pt>
                <c:pt idx="1">
                  <c:v>3.58</c:v>
                </c:pt>
                <c:pt idx="2">
                  <c:v>3.73</c:v>
                </c:pt>
                <c:pt idx="3">
                  <c:v>3.51</c:v>
                </c:pt>
                <c:pt idx="4">
                  <c:v>4.2699999999999996</c:v>
                </c:pt>
                <c:pt idx="5">
                  <c:v>4.29</c:v>
                </c:pt>
                <c:pt idx="6">
                  <c:v>3.36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D423-4474-91C3-B5C20EF0A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1327823"/>
        <c:axId val="2081326159"/>
      </c:barChart>
      <c:catAx>
        <c:axId val="208132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81326159"/>
        <c:crosses val="autoZero"/>
        <c:auto val="1"/>
        <c:lblAlgn val="ctr"/>
        <c:lblOffset val="100"/>
        <c:noMultiLvlLbl val="0"/>
      </c:catAx>
      <c:valAx>
        <c:axId val="2081326159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8132782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Suunnitteletko</a:t>
            </a:r>
            <a:r>
              <a:rPr lang="fi-FI" baseline="0" dirty="0"/>
              <a:t> </a:t>
            </a:r>
            <a:r>
              <a:rPr lang="fi-FI" dirty="0"/>
              <a:t>muuttavasi 12 kuukauden aikana?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Sheet1!$H$55</c:f>
              <c:strCache>
                <c:ptCount val="1"/>
                <c:pt idx="0">
                  <c:v>En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Sheet1!$I$54:$L$54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Sheet1!$I$55:$L$55</c:f>
              <c:numCache>
                <c:formatCode>0%</c:formatCode>
                <c:ptCount val="4"/>
                <c:pt idx="0">
                  <c:v>0.46351931330472101</c:v>
                </c:pt>
                <c:pt idx="1">
                  <c:v>0.58108108108108103</c:v>
                </c:pt>
                <c:pt idx="2">
                  <c:v>0.5</c:v>
                </c:pt>
                <c:pt idx="3">
                  <c:v>0.5444444444444444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5-4758-9C5C-3B24613BD1C2}"/>
            </c:ext>
          </c:extLst>
        </c:ser>
        <c:ser>
          <c:idx val="1"/>
          <c:order val="1"/>
          <c:tx>
            <c:strRef>
              <c:f>Sheet1!$H$56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Sheet1!$I$54:$L$54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Sheet1!$I$56:$L$56</c:f>
              <c:numCache>
                <c:formatCode>0%</c:formatCode>
                <c:ptCount val="4"/>
                <c:pt idx="0">
                  <c:v>0.26609442060085836</c:v>
                </c:pt>
                <c:pt idx="1">
                  <c:v>0.27027027027027029</c:v>
                </c:pt>
                <c:pt idx="2">
                  <c:v>0.16990291262135923</c:v>
                </c:pt>
                <c:pt idx="3">
                  <c:v>0.21111111111111111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75-4758-9C5C-3B24613BD1C2}"/>
            </c:ext>
          </c:extLst>
        </c:ser>
        <c:ser>
          <c:idx val="2"/>
          <c:order val="2"/>
          <c:tx>
            <c:strRef>
              <c:f>Sheet1!$H$57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Sheet1!$I$54:$L$54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Sheet1!$I$57:$L$57</c:f>
              <c:numCache>
                <c:formatCode>0%</c:formatCode>
                <c:ptCount val="4"/>
                <c:pt idx="0">
                  <c:v>0.27038626609442062</c:v>
                </c:pt>
                <c:pt idx="1">
                  <c:v>0.14864864864864866</c:v>
                </c:pt>
                <c:pt idx="2">
                  <c:v>0.3300970873786408</c:v>
                </c:pt>
                <c:pt idx="3">
                  <c:v>0.24444444444444444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75-4758-9C5C-3B24613BD1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35066399"/>
        <c:axId val="735075967"/>
      </c:barChart>
      <c:catAx>
        <c:axId val="735066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5075967"/>
        <c:crosses val="autoZero"/>
        <c:auto val="1"/>
        <c:lblAlgn val="ctr"/>
        <c:lblOffset val="100"/>
        <c:noMultiLvlLbl val="0"/>
      </c:catAx>
      <c:valAx>
        <c:axId val="735075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5066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Mitä mieltä olet seuraavista väittämistä?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keskiarvoja!$B$37</c:f>
              <c:strCache>
                <c:ptCount val="1"/>
                <c:pt idx="0">
                  <c:v>Avomieliset tapauskovaiset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keskiarvoja!$J$36:$O$36</c:f>
              <c:strCache>
                <c:ptCount val="6"/>
                <c:pt idx="0">
                  <c:v>Tiede osoittaa, ettei jumalia tai muuta yliluonnollista ole</c:v>
                </c:pt>
                <c:pt idx="1">
                  <c:v>On olemassa näkymättömiä maailmoja tai olentoja, jotka vaikuttavat meidän maailmassamme</c:v>
                </c:pt>
                <c:pt idx="2">
                  <c:v>Perinteisten uskontojen tilalle on syntymässä uudenlaista henkisyyttä</c:v>
                </c:pt>
                <c:pt idx="3">
                  <c:v>Yhteiskunnallinen järjestys on minulle tärkeää</c:v>
                </c:pt>
                <c:pt idx="4">
                  <c:v>En haluaisi mitään rajoituksia elämääni</c:v>
                </c:pt>
                <c:pt idx="5">
                  <c:v>Yksi päämääräni on olla materiaalisesti menestyneimpien ihmisten joukossa</c:v>
                </c:pt>
              </c:strCache>
              <c:extLst/>
            </c:strRef>
          </c:cat>
          <c:val>
            <c:numRef>
              <c:f>keskiarvoja!$J$37:$O$37</c:f>
              <c:numCache>
                <c:formatCode>General</c:formatCode>
                <c:ptCount val="6"/>
                <c:pt idx="0">
                  <c:v>2.67</c:v>
                </c:pt>
                <c:pt idx="1">
                  <c:v>3</c:v>
                </c:pt>
                <c:pt idx="2">
                  <c:v>3.64</c:v>
                </c:pt>
                <c:pt idx="3">
                  <c:v>4.03</c:v>
                </c:pt>
                <c:pt idx="4">
                  <c:v>3</c:v>
                </c:pt>
                <c:pt idx="5">
                  <c:v>2.5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E1B-449B-B24C-0C711AF93361}"/>
            </c:ext>
          </c:extLst>
        </c:ser>
        <c:ser>
          <c:idx val="1"/>
          <c:order val="1"/>
          <c:tx>
            <c:strRef>
              <c:f>keskiarvoja!$B$38</c:f>
              <c:strCache>
                <c:ptCount val="1"/>
                <c:pt idx="0">
                  <c:v>Materialistiset uskonnottomat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keskiarvoja!$J$36:$O$36</c:f>
              <c:strCache>
                <c:ptCount val="6"/>
                <c:pt idx="0">
                  <c:v>Tiede osoittaa, ettei jumalia tai muuta yliluonnollista ole</c:v>
                </c:pt>
                <c:pt idx="1">
                  <c:v>On olemassa näkymättömiä maailmoja tai olentoja, jotka vaikuttavat meidän maailmassamme</c:v>
                </c:pt>
                <c:pt idx="2">
                  <c:v>Perinteisten uskontojen tilalle on syntymässä uudenlaista henkisyyttä</c:v>
                </c:pt>
                <c:pt idx="3">
                  <c:v>Yhteiskunnallinen järjestys on minulle tärkeää</c:v>
                </c:pt>
                <c:pt idx="4">
                  <c:v>En haluaisi mitään rajoituksia elämääni</c:v>
                </c:pt>
                <c:pt idx="5">
                  <c:v>Yksi päämääräni on olla materiaalisesti menestyneimpien ihmisten joukossa</c:v>
                </c:pt>
              </c:strCache>
              <c:extLst/>
            </c:strRef>
          </c:cat>
          <c:val>
            <c:numRef>
              <c:f>keskiarvoja!$J$38:$O$38</c:f>
              <c:numCache>
                <c:formatCode>General</c:formatCode>
                <c:ptCount val="6"/>
                <c:pt idx="0">
                  <c:v>3.64</c:v>
                </c:pt>
                <c:pt idx="1">
                  <c:v>1.93</c:v>
                </c:pt>
                <c:pt idx="2">
                  <c:v>3.12</c:v>
                </c:pt>
                <c:pt idx="3">
                  <c:v>3.89</c:v>
                </c:pt>
                <c:pt idx="4">
                  <c:v>3.33</c:v>
                </c:pt>
                <c:pt idx="5">
                  <c:v>2.59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E1B-449B-B24C-0C711AF93361}"/>
            </c:ext>
          </c:extLst>
        </c:ser>
        <c:ser>
          <c:idx val="2"/>
          <c:order val="2"/>
          <c:tx>
            <c:strRef>
              <c:f>keskiarvoja!$B$39</c:f>
              <c:strCache>
                <c:ptCount val="1"/>
                <c:pt idx="0">
                  <c:v>Universalistit henkiset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cat>
            <c:strRef>
              <c:f>keskiarvoja!$J$36:$O$36</c:f>
              <c:strCache>
                <c:ptCount val="6"/>
                <c:pt idx="0">
                  <c:v>Tiede osoittaa, ettei jumalia tai muuta yliluonnollista ole</c:v>
                </c:pt>
                <c:pt idx="1">
                  <c:v>On olemassa näkymättömiä maailmoja tai olentoja, jotka vaikuttavat meidän maailmassamme</c:v>
                </c:pt>
                <c:pt idx="2">
                  <c:v>Perinteisten uskontojen tilalle on syntymässä uudenlaista henkisyyttä</c:v>
                </c:pt>
                <c:pt idx="3">
                  <c:v>Yhteiskunnallinen järjestys on minulle tärkeää</c:v>
                </c:pt>
                <c:pt idx="4">
                  <c:v>En haluaisi mitään rajoituksia elämääni</c:v>
                </c:pt>
                <c:pt idx="5">
                  <c:v>Yksi päämääräni on olla materiaalisesti menestyneimpien ihmisten joukossa</c:v>
                </c:pt>
              </c:strCache>
              <c:extLst/>
            </c:strRef>
          </c:cat>
          <c:val>
            <c:numRef>
              <c:f>keskiarvoja!$J$39:$O$39</c:f>
              <c:numCache>
                <c:formatCode>General</c:formatCode>
                <c:ptCount val="6"/>
                <c:pt idx="0">
                  <c:v>3.67</c:v>
                </c:pt>
                <c:pt idx="1">
                  <c:v>1.99</c:v>
                </c:pt>
                <c:pt idx="2">
                  <c:v>3.58</c:v>
                </c:pt>
                <c:pt idx="3">
                  <c:v>3.9</c:v>
                </c:pt>
                <c:pt idx="4">
                  <c:v>3.03</c:v>
                </c:pt>
                <c:pt idx="5">
                  <c:v>2.0499999999999998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E1B-449B-B24C-0C711AF93361}"/>
            </c:ext>
          </c:extLst>
        </c:ser>
        <c:ser>
          <c:idx val="3"/>
          <c:order val="3"/>
          <c:tx>
            <c:strRef>
              <c:f>keskiarvoja!$B$40</c:f>
              <c:strCache>
                <c:ptCount val="1"/>
                <c:pt idx="0">
                  <c:v>Konservatiiviset uskonnolliset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keskiarvoja!$J$36:$O$36</c:f>
              <c:strCache>
                <c:ptCount val="6"/>
                <c:pt idx="0">
                  <c:v>Tiede osoittaa, ettei jumalia tai muuta yliluonnollista ole</c:v>
                </c:pt>
                <c:pt idx="1">
                  <c:v>On olemassa näkymättömiä maailmoja tai olentoja, jotka vaikuttavat meidän maailmassamme</c:v>
                </c:pt>
                <c:pt idx="2">
                  <c:v>Perinteisten uskontojen tilalle on syntymässä uudenlaista henkisyyttä</c:v>
                </c:pt>
                <c:pt idx="3">
                  <c:v>Yhteiskunnallinen järjestys on minulle tärkeää</c:v>
                </c:pt>
                <c:pt idx="4">
                  <c:v>En haluaisi mitään rajoituksia elämääni</c:v>
                </c:pt>
                <c:pt idx="5">
                  <c:v>Yksi päämääräni on olla materiaalisesti menestyneimpien ihmisten joukossa</c:v>
                </c:pt>
              </c:strCache>
              <c:extLst/>
            </c:strRef>
          </c:cat>
          <c:val>
            <c:numRef>
              <c:f>keskiarvoja!$J$40:$O$40</c:f>
              <c:numCache>
                <c:formatCode>General</c:formatCode>
                <c:ptCount val="6"/>
                <c:pt idx="0">
                  <c:v>1.71</c:v>
                </c:pt>
                <c:pt idx="1">
                  <c:v>3.32</c:v>
                </c:pt>
                <c:pt idx="2">
                  <c:v>3.23</c:v>
                </c:pt>
                <c:pt idx="3">
                  <c:v>4.38</c:v>
                </c:pt>
                <c:pt idx="4">
                  <c:v>2.59</c:v>
                </c:pt>
                <c:pt idx="5">
                  <c:v>2.23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E1B-449B-B24C-0C711AF93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1327823"/>
        <c:axId val="2081326159"/>
      </c:barChart>
      <c:catAx>
        <c:axId val="208132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81326159"/>
        <c:crosses val="autoZero"/>
        <c:auto val="1"/>
        <c:lblAlgn val="ctr"/>
        <c:lblOffset val="100"/>
        <c:noMultiLvlLbl val="0"/>
      </c:catAx>
      <c:valAx>
        <c:axId val="2081326159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8132782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Mitä mieltä olet seuraavista väittämistä?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keskiarvoja!$B$17</c:f>
              <c:strCache>
                <c:ptCount val="1"/>
                <c:pt idx="0">
                  <c:v>Avomieliset tapauskovaiset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keskiarvoja!$C$16:$H$16</c:f>
              <c:strCache>
                <c:ptCount val="6"/>
                <c:pt idx="0">
                  <c:v>Olen hyvin tietoinen siitä, mitä ympäristössäni ja maailmassa tapahtuu</c:v>
                </c:pt>
                <c:pt idx="1">
                  <c:v>Suomi on parempi paikka elää, kun eduskunta hyväksyi tasa-arvoisen avioliittolain</c:v>
                </c:pt>
                <c:pt idx="2">
                  <c:v>Ilmaispalvelut eivät ole laadukkaita</c:v>
                </c:pt>
                <c:pt idx="3">
                  <c:v>Osallistun vapaaehtoistyöhön usein</c:v>
                </c:pt>
                <c:pt idx="4">
                  <c:v>Minua ärsyttää, että pehmeistä arvoista puhutaan ja hössötetään nykyään niin paljon</c:v>
                </c:pt>
                <c:pt idx="5">
                  <c:v>Lapsia suojellaan nykyään liikaa</c:v>
                </c:pt>
              </c:strCache>
              <c:extLst/>
            </c:strRef>
          </c:cat>
          <c:val>
            <c:numRef>
              <c:f>keskiarvoja!$C$17:$H$17</c:f>
              <c:numCache>
                <c:formatCode>General</c:formatCode>
                <c:ptCount val="6"/>
                <c:pt idx="0">
                  <c:v>3.63</c:v>
                </c:pt>
                <c:pt idx="1">
                  <c:v>4.24</c:v>
                </c:pt>
                <c:pt idx="2">
                  <c:v>2.59</c:v>
                </c:pt>
                <c:pt idx="3">
                  <c:v>2.0099999999999998</c:v>
                </c:pt>
                <c:pt idx="4">
                  <c:v>2.72</c:v>
                </c:pt>
                <c:pt idx="5">
                  <c:v>3.15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916-481E-BADB-3E684CA4BA0F}"/>
            </c:ext>
          </c:extLst>
        </c:ser>
        <c:ser>
          <c:idx val="1"/>
          <c:order val="1"/>
          <c:tx>
            <c:strRef>
              <c:f>keskiarvoja!$B$18</c:f>
              <c:strCache>
                <c:ptCount val="1"/>
                <c:pt idx="0">
                  <c:v>Materialistiset uskonnottomat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keskiarvoja!$C$16:$H$16</c:f>
              <c:strCache>
                <c:ptCount val="6"/>
                <c:pt idx="0">
                  <c:v>Olen hyvin tietoinen siitä, mitä ympäristössäni ja maailmassa tapahtuu</c:v>
                </c:pt>
                <c:pt idx="1">
                  <c:v>Suomi on parempi paikka elää, kun eduskunta hyväksyi tasa-arvoisen avioliittolain</c:v>
                </c:pt>
                <c:pt idx="2">
                  <c:v>Ilmaispalvelut eivät ole laadukkaita</c:v>
                </c:pt>
                <c:pt idx="3">
                  <c:v>Osallistun vapaaehtoistyöhön usein</c:v>
                </c:pt>
                <c:pt idx="4">
                  <c:v>Minua ärsyttää, että pehmeistä arvoista puhutaan ja hössötetään nykyään niin paljon</c:v>
                </c:pt>
                <c:pt idx="5">
                  <c:v>Lapsia suojellaan nykyään liikaa</c:v>
                </c:pt>
              </c:strCache>
              <c:extLst/>
            </c:strRef>
          </c:cat>
          <c:val>
            <c:numRef>
              <c:f>keskiarvoja!$C$18:$H$18</c:f>
              <c:numCache>
                <c:formatCode>General</c:formatCode>
                <c:ptCount val="6"/>
                <c:pt idx="0">
                  <c:v>3.74</c:v>
                </c:pt>
                <c:pt idx="1">
                  <c:v>3.38</c:v>
                </c:pt>
                <c:pt idx="2">
                  <c:v>2.98</c:v>
                </c:pt>
                <c:pt idx="3">
                  <c:v>1.8</c:v>
                </c:pt>
                <c:pt idx="4">
                  <c:v>3.66</c:v>
                </c:pt>
                <c:pt idx="5">
                  <c:v>3.66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916-481E-BADB-3E684CA4BA0F}"/>
            </c:ext>
          </c:extLst>
        </c:ser>
        <c:ser>
          <c:idx val="2"/>
          <c:order val="2"/>
          <c:tx>
            <c:strRef>
              <c:f>keskiarvoja!$B$19</c:f>
              <c:strCache>
                <c:ptCount val="1"/>
                <c:pt idx="0">
                  <c:v>Universalistit henkiset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cat>
            <c:strRef>
              <c:f>keskiarvoja!$C$16:$H$16</c:f>
              <c:strCache>
                <c:ptCount val="6"/>
                <c:pt idx="0">
                  <c:v>Olen hyvin tietoinen siitä, mitä ympäristössäni ja maailmassa tapahtuu</c:v>
                </c:pt>
                <c:pt idx="1">
                  <c:v>Suomi on parempi paikka elää, kun eduskunta hyväksyi tasa-arvoisen avioliittolain</c:v>
                </c:pt>
                <c:pt idx="2">
                  <c:v>Ilmaispalvelut eivät ole laadukkaita</c:v>
                </c:pt>
                <c:pt idx="3">
                  <c:v>Osallistun vapaaehtoistyöhön usein</c:v>
                </c:pt>
                <c:pt idx="4">
                  <c:v>Minua ärsyttää, että pehmeistä arvoista puhutaan ja hössötetään nykyään niin paljon</c:v>
                </c:pt>
                <c:pt idx="5">
                  <c:v>Lapsia suojellaan nykyään liikaa</c:v>
                </c:pt>
              </c:strCache>
              <c:extLst/>
            </c:strRef>
          </c:cat>
          <c:val>
            <c:numRef>
              <c:f>keskiarvoja!$C$19:$H$19</c:f>
              <c:numCache>
                <c:formatCode>General</c:formatCode>
                <c:ptCount val="6"/>
                <c:pt idx="0">
                  <c:v>3.93</c:v>
                </c:pt>
                <c:pt idx="1">
                  <c:v>4.76</c:v>
                </c:pt>
                <c:pt idx="2">
                  <c:v>2.17</c:v>
                </c:pt>
                <c:pt idx="3">
                  <c:v>1.99</c:v>
                </c:pt>
                <c:pt idx="4">
                  <c:v>1.85</c:v>
                </c:pt>
                <c:pt idx="5">
                  <c:v>2.8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916-481E-BADB-3E684CA4BA0F}"/>
            </c:ext>
          </c:extLst>
        </c:ser>
        <c:ser>
          <c:idx val="3"/>
          <c:order val="3"/>
          <c:tx>
            <c:strRef>
              <c:f>keskiarvoja!$B$20</c:f>
              <c:strCache>
                <c:ptCount val="1"/>
                <c:pt idx="0">
                  <c:v>Konservatiiviset uskonnolliset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keskiarvoja!$C$16:$H$16</c:f>
              <c:strCache>
                <c:ptCount val="6"/>
                <c:pt idx="0">
                  <c:v>Olen hyvin tietoinen siitä, mitä ympäristössäni ja maailmassa tapahtuu</c:v>
                </c:pt>
                <c:pt idx="1">
                  <c:v>Suomi on parempi paikka elää, kun eduskunta hyväksyi tasa-arvoisen avioliittolain</c:v>
                </c:pt>
                <c:pt idx="2">
                  <c:v>Ilmaispalvelut eivät ole laadukkaita</c:v>
                </c:pt>
                <c:pt idx="3">
                  <c:v>Osallistun vapaaehtoistyöhön usein</c:v>
                </c:pt>
                <c:pt idx="4">
                  <c:v>Minua ärsyttää, että pehmeistä arvoista puhutaan ja hössötetään nykyään niin paljon</c:v>
                </c:pt>
                <c:pt idx="5">
                  <c:v>Lapsia suojellaan nykyään liikaa</c:v>
                </c:pt>
              </c:strCache>
              <c:extLst/>
            </c:strRef>
          </c:cat>
          <c:val>
            <c:numRef>
              <c:f>keskiarvoja!$C$20:$H$20</c:f>
              <c:numCache>
                <c:formatCode>General</c:formatCode>
                <c:ptCount val="6"/>
                <c:pt idx="0">
                  <c:v>3.83</c:v>
                </c:pt>
                <c:pt idx="1">
                  <c:v>2.2599999999999998</c:v>
                </c:pt>
                <c:pt idx="2">
                  <c:v>2.63</c:v>
                </c:pt>
                <c:pt idx="3">
                  <c:v>2.37</c:v>
                </c:pt>
                <c:pt idx="4">
                  <c:v>3.07</c:v>
                </c:pt>
                <c:pt idx="5">
                  <c:v>3.23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A916-481E-BADB-3E684CA4B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1323663"/>
        <c:axId val="2081326575"/>
      </c:barChart>
      <c:catAx>
        <c:axId val="208132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81326575"/>
        <c:crosses val="autoZero"/>
        <c:auto val="1"/>
        <c:lblAlgn val="ctr"/>
        <c:lblOffset val="100"/>
        <c:noMultiLvlLbl val="0"/>
      </c:catAx>
      <c:valAx>
        <c:axId val="2081326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81323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fi-FI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320" b="0" i="0" baseline="0" dirty="0">
                <a:effectLst/>
              </a:rPr>
              <a:t>Mitä mieltä olet seuraavista väittämistä?</a:t>
            </a:r>
            <a:endParaRPr lang="fi-FI" sz="132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keskiarvoja!$B$17</c:f>
              <c:strCache>
                <c:ptCount val="1"/>
                <c:pt idx="0">
                  <c:v>Avomieliset tapauskovaiset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keskiarvoja!$I$16:$N$16</c:f>
              <c:strCache>
                <c:ptCount val="6"/>
                <c:pt idx="0">
                  <c:v>Tunnen itseni usein yksinäiseksi</c:v>
                </c:pt>
                <c:pt idx="1">
                  <c:v>Minulla on nyt vähemmän ystäviä kuin viisi vuotta sitten</c:v>
                </c:pt>
                <c:pt idx="2">
                  <c:v>Kasvavat pakolaismäärät ovat lisänneet kansallismielisyyttä yhteiskunnassamme</c:v>
                </c:pt>
                <c:pt idx="3">
                  <c:v>Suomalainen elämä on muuttunut parempaan suuntaan, kun sitä verrataan 1980-lukuun</c:v>
                </c:pt>
                <c:pt idx="4">
                  <c:v>Lapsilla on nyt paremmat oltavat kuin koskaan Suomen historiassa</c:v>
                </c:pt>
                <c:pt idx="5">
                  <c:v>Yhteiskuntamme tarvitsee vahvaa johtajuutta</c:v>
                </c:pt>
              </c:strCache>
              <c:extLst/>
            </c:strRef>
          </c:cat>
          <c:val>
            <c:numRef>
              <c:f>keskiarvoja!$I$17:$N$17</c:f>
              <c:numCache>
                <c:formatCode>General</c:formatCode>
                <c:ptCount val="6"/>
                <c:pt idx="0">
                  <c:v>2.74</c:v>
                </c:pt>
                <c:pt idx="1">
                  <c:v>2.91</c:v>
                </c:pt>
                <c:pt idx="2">
                  <c:v>3.64</c:v>
                </c:pt>
                <c:pt idx="3">
                  <c:v>3.57</c:v>
                </c:pt>
                <c:pt idx="4">
                  <c:v>3.51</c:v>
                </c:pt>
                <c:pt idx="5">
                  <c:v>3.78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2DC-411B-9999-2D36FE48DE61}"/>
            </c:ext>
          </c:extLst>
        </c:ser>
        <c:ser>
          <c:idx val="1"/>
          <c:order val="1"/>
          <c:tx>
            <c:strRef>
              <c:f>keskiarvoja!$B$18</c:f>
              <c:strCache>
                <c:ptCount val="1"/>
                <c:pt idx="0">
                  <c:v>Materialistiset uskonnottomat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keskiarvoja!$I$16:$N$16</c:f>
              <c:strCache>
                <c:ptCount val="6"/>
                <c:pt idx="0">
                  <c:v>Tunnen itseni usein yksinäiseksi</c:v>
                </c:pt>
                <c:pt idx="1">
                  <c:v>Minulla on nyt vähemmän ystäviä kuin viisi vuotta sitten</c:v>
                </c:pt>
                <c:pt idx="2">
                  <c:v>Kasvavat pakolaismäärät ovat lisänneet kansallismielisyyttä yhteiskunnassamme</c:v>
                </c:pt>
                <c:pt idx="3">
                  <c:v>Suomalainen elämä on muuttunut parempaan suuntaan, kun sitä verrataan 1980-lukuun</c:v>
                </c:pt>
                <c:pt idx="4">
                  <c:v>Lapsilla on nyt paremmat oltavat kuin koskaan Suomen historiassa</c:v>
                </c:pt>
                <c:pt idx="5">
                  <c:v>Yhteiskuntamme tarvitsee vahvaa johtajuutta</c:v>
                </c:pt>
              </c:strCache>
              <c:extLst/>
            </c:strRef>
          </c:cat>
          <c:val>
            <c:numRef>
              <c:f>keskiarvoja!$I$18:$N$18</c:f>
              <c:numCache>
                <c:formatCode>General</c:formatCode>
                <c:ptCount val="6"/>
                <c:pt idx="0">
                  <c:v>2.75</c:v>
                </c:pt>
                <c:pt idx="1">
                  <c:v>3.18</c:v>
                </c:pt>
                <c:pt idx="2">
                  <c:v>3.9</c:v>
                </c:pt>
                <c:pt idx="3">
                  <c:v>3.26</c:v>
                </c:pt>
                <c:pt idx="4">
                  <c:v>3.26</c:v>
                </c:pt>
                <c:pt idx="5">
                  <c:v>3.97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2DC-411B-9999-2D36FE48DE61}"/>
            </c:ext>
          </c:extLst>
        </c:ser>
        <c:ser>
          <c:idx val="2"/>
          <c:order val="2"/>
          <c:tx>
            <c:strRef>
              <c:f>keskiarvoja!$B$19</c:f>
              <c:strCache>
                <c:ptCount val="1"/>
                <c:pt idx="0">
                  <c:v>Universalistit henkiset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cat>
            <c:strRef>
              <c:f>keskiarvoja!$I$16:$N$16</c:f>
              <c:strCache>
                <c:ptCount val="6"/>
                <c:pt idx="0">
                  <c:v>Tunnen itseni usein yksinäiseksi</c:v>
                </c:pt>
                <c:pt idx="1">
                  <c:v>Minulla on nyt vähemmän ystäviä kuin viisi vuotta sitten</c:v>
                </c:pt>
                <c:pt idx="2">
                  <c:v>Kasvavat pakolaismäärät ovat lisänneet kansallismielisyyttä yhteiskunnassamme</c:v>
                </c:pt>
                <c:pt idx="3">
                  <c:v>Suomalainen elämä on muuttunut parempaan suuntaan, kun sitä verrataan 1980-lukuun</c:v>
                </c:pt>
                <c:pt idx="4">
                  <c:v>Lapsilla on nyt paremmat oltavat kuin koskaan Suomen historiassa</c:v>
                </c:pt>
                <c:pt idx="5">
                  <c:v>Yhteiskuntamme tarvitsee vahvaa johtajuutta</c:v>
                </c:pt>
              </c:strCache>
              <c:extLst/>
            </c:strRef>
          </c:cat>
          <c:val>
            <c:numRef>
              <c:f>keskiarvoja!$I$19:$N$19</c:f>
              <c:numCache>
                <c:formatCode>General</c:formatCode>
                <c:ptCount val="6"/>
                <c:pt idx="0">
                  <c:v>2.75</c:v>
                </c:pt>
                <c:pt idx="1">
                  <c:v>2.77</c:v>
                </c:pt>
                <c:pt idx="2">
                  <c:v>3.81</c:v>
                </c:pt>
                <c:pt idx="3">
                  <c:v>4.04</c:v>
                </c:pt>
                <c:pt idx="4">
                  <c:v>3.9</c:v>
                </c:pt>
                <c:pt idx="5">
                  <c:v>3.18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2DC-411B-9999-2D36FE48DE61}"/>
            </c:ext>
          </c:extLst>
        </c:ser>
        <c:ser>
          <c:idx val="3"/>
          <c:order val="3"/>
          <c:tx>
            <c:strRef>
              <c:f>keskiarvoja!$B$20</c:f>
              <c:strCache>
                <c:ptCount val="1"/>
                <c:pt idx="0">
                  <c:v>Konservatiiviset uskonnolliset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keskiarvoja!$I$16:$N$16</c:f>
              <c:strCache>
                <c:ptCount val="6"/>
                <c:pt idx="0">
                  <c:v>Tunnen itseni usein yksinäiseksi</c:v>
                </c:pt>
                <c:pt idx="1">
                  <c:v>Minulla on nyt vähemmän ystäviä kuin viisi vuotta sitten</c:v>
                </c:pt>
                <c:pt idx="2">
                  <c:v>Kasvavat pakolaismäärät ovat lisänneet kansallismielisyyttä yhteiskunnassamme</c:v>
                </c:pt>
                <c:pt idx="3">
                  <c:v>Suomalainen elämä on muuttunut parempaan suuntaan, kun sitä verrataan 1980-lukuun</c:v>
                </c:pt>
                <c:pt idx="4">
                  <c:v>Lapsilla on nyt paremmat oltavat kuin koskaan Suomen historiassa</c:v>
                </c:pt>
                <c:pt idx="5">
                  <c:v>Yhteiskuntamme tarvitsee vahvaa johtajuutta</c:v>
                </c:pt>
              </c:strCache>
              <c:extLst/>
            </c:strRef>
          </c:cat>
          <c:val>
            <c:numRef>
              <c:f>keskiarvoja!$I$20:$N$20</c:f>
              <c:numCache>
                <c:formatCode>General</c:formatCode>
                <c:ptCount val="6"/>
                <c:pt idx="0">
                  <c:v>2.81</c:v>
                </c:pt>
                <c:pt idx="1">
                  <c:v>3.08</c:v>
                </c:pt>
                <c:pt idx="2">
                  <c:v>3.7</c:v>
                </c:pt>
                <c:pt idx="3">
                  <c:v>3.28</c:v>
                </c:pt>
                <c:pt idx="4">
                  <c:v>3.3</c:v>
                </c:pt>
                <c:pt idx="5">
                  <c:v>4.1900000000000004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32DC-411B-9999-2D36FE48D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1323663"/>
        <c:axId val="2081326575"/>
      </c:barChart>
      <c:catAx>
        <c:axId val="208132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81326575"/>
        <c:crosses val="autoZero"/>
        <c:auto val="1"/>
        <c:lblAlgn val="ctr"/>
        <c:lblOffset val="100"/>
        <c:noMultiLvlLbl val="0"/>
      </c:catAx>
      <c:valAx>
        <c:axId val="2081326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81323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fi-FI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Mitä mieltä olet seuraavista väittämistä?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keskiarvoja!$B$27</c:f>
              <c:strCache>
                <c:ptCount val="1"/>
                <c:pt idx="0">
                  <c:v>Avomieliset tapauskovaiset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keskiarvoja!$C$26:$I$26</c:f>
              <c:strCache>
                <c:ptCount val="7"/>
                <c:pt idx="0">
                  <c:v>minulle on tärkeää päästä urallani mahdollisimman pitkälle</c:v>
                </c:pt>
                <c:pt idx="1">
                  <c:v>Olen halukas kokeilemaan asioita, joita en ole ennen tehnyt, vaikka se ei johtaisikaan menestykseen</c:v>
                </c:pt>
                <c:pt idx="2">
                  <c:v>Olen/olin valmis panostamaan opiskeluun, jotta menestyisin työelämässä</c:v>
                </c:pt>
                <c:pt idx="3">
                  <c:v>Nykyisin pitää hankkia useampi ammatti, jotta pärjää työelämässä</c:v>
                </c:pt>
                <c:pt idx="4">
                  <c:v>Toivoisin, että Suomi ja suomalaiset suhtautuisivat avoimemmin muihin maihin ja niiden kansalaisiin</c:v>
                </c:pt>
                <c:pt idx="5">
                  <c:v>Maallemme on hyödyksi se, että tänne muuttaa ihmisiä eri kulttuureista ja/tai uskonnoista</c:v>
                </c:pt>
                <c:pt idx="6">
                  <c:v>on onni ja etuoikeus saada olla suomalainen</c:v>
                </c:pt>
              </c:strCache>
              <c:extLst/>
            </c:strRef>
          </c:cat>
          <c:val>
            <c:numRef>
              <c:f>keskiarvoja!$C$27:$I$27</c:f>
              <c:numCache>
                <c:formatCode>General</c:formatCode>
                <c:ptCount val="7"/>
                <c:pt idx="0">
                  <c:v>3.38</c:v>
                </c:pt>
                <c:pt idx="1">
                  <c:v>3.82</c:v>
                </c:pt>
                <c:pt idx="2">
                  <c:v>3.98</c:v>
                </c:pt>
                <c:pt idx="3">
                  <c:v>3.24</c:v>
                </c:pt>
                <c:pt idx="4">
                  <c:v>3.87</c:v>
                </c:pt>
                <c:pt idx="5">
                  <c:v>3.51</c:v>
                </c:pt>
                <c:pt idx="6">
                  <c:v>4.3600000000000003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E4E-4B32-953F-BA58CDE09047}"/>
            </c:ext>
          </c:extLst>
        </c:ser>
        <c:ser>
          <c:idx val="1"/>
          <c:order val="1"/>
          <c:tx>
            <c:strRef>
              <c:f>keskiarvoja!$B$28</c:f>
              <c:strCache>
                <c:ptCount val="1"/>
                <c:pt idx="0">
                  <c:v>Materialistiset uskonnottomat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keskiarvoja!$C$26:$I$26</c:f>
              <c:strCache>
                <c:ptCount val="7"/>
                <c:pt idx="0">
                  <c:v>minulle on tärkeää päästä urallani mahdollisimman pitkälle</c:v>
                </c:pt>
                <c:pt idx="1">
                  <c:v>Olen halukas kokeilemaan asioita, joita en ole ennen tehnyt, vaikka se ei johtaisikaan menestykseen</c:v>
                </c:pt>
                <c:pt idx="2">
                  <c:v>Olen/olin valmis panostamaan opiskeluun, jotta menestyisin työelämässä</c:v>
                </c:pt>
                <c:pt idx="3">
                  <c:v>Nykyisin pitää hankkia useampi ammatti, jotta pärjää työelämässä</c:v>
                </c:pt>
                <c:pt idx="4">
                  <c:v>Toivoisin, että Suomi ja suomalaiset suhtautuisivat avoimemmin muihin maihin ja niiden kansalaisiin</c:v>
                </c:pt>
                <c:pt idx="5">
                  <c:v>Maallemme on hyödyksi se, että tänne muuttaa ihmisiä eri kulttuureista ja/tai uskonnoista</c:v>
                </c:pt>
                <c:pt idx="6">
                  <c:v>on onni ja etuoikeus saada olla suomalainen</c:v>
                </c:pt>
              </c:strCache>
              <c:extLst/>
            </c:strRef>
          </c:cat>
          <c:val>
            <c:numRef>
              <c:f>keskiarvoja!$C$28:$I$28</c:f>
              <c:numCache>
                <c:formatCode>General</c:formatCode>
                <c:ptCount val="7"/>
                <c:pt idx="0">
                  <c:v>3.19</c:v>
                </c:pt>
                <c:pt idx="1">
                  <c:v>3.51</c:v>
                </c:pt>
                <c:pt idx="2">
                  <c:v>3.57</c:v>
                </c:pt>
                <c:pt idx="3">
                  <c:v>3.09</c:v>
                </c:pt>
                <c:pt idx="4">
                  <c:v>2.5099999999999998</c:v>
                </c:pt>
                <c:pt idx="5">
                  <c:v>2.2200000000000002</c:v>
                </c:pt>
                <c:pt idx="6">
                  <c:v>3.92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E4E-4B32-953F-BA58CDE09047}"/>
            </c:ext>
          </c:extLst>
        </c:ser>
        <c:ser>
          <c:idx val="2"/>
          <c:order val="2"/>
          <c:tx>
            <c:strRef>
              <c:f>keskiarvoja!$B$29</c:f>
              <c:strCache>
                <c:ptCount val="1"/>
                <c:pt idx="0">
                  <c:v>Universalistit henkiset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cat>
            <c:strRef>
              <c:f>keskiarvoja!$C$26:$I$26</c:f>
              <c:strCache>
                <c:ptCount val="7"/>
                <c:pt idx="0">
                  <c:v>minulle on tärkeää päästä urallani mahdollisimman pitkälle</c:v>
                </c:pt>
                <c:pt idx="1">
                  <c:v>Olen halukas kokeilemaan asioita, joita en ole ennen tehnyt, vaikka se ei johtaisikaan menestykseen</c:v>
                </c:pt>
                <c:pt idx="2">
                  <c:v>Olen/olin valmis panostamaan opiskeluun, jotta menestyisin työelämässä</c:v>
                </c:pt>
                <c:pt idx="3">
                  <c:v>Nykyisin pitää hankkia useampi ammatti, jotta pärjää työelämässä</c:v>
                </c:pt>
                <c:pt idx="4">
                  <c:v>Toivoisin, että Suomi ja suomalaiset suhtautuisivat avoimemmin muihin maihin ja niiden kansalaisiin</c:v>
                </c:pt>
                <c:pt idx="5">
                  <c:v>Maallemme on hyödyksi se, että tänne muuttaa ihmisiä eri kulttuureista ja/tai uskonnoista</c:v>
                </c:pt>
                <c:pt idx="6">
                  <c:v>on onni ja etuoikeus saada olla suomalainen</c:v>
                </c:pt>
              </c:strCache>
              <c:extLst/>
            </c:strRef>
          </c:cat>
          <c:val>
            <c:numRef>
              <c:f>keskiarvoja!$C$29:$I$29</c:f>
              <c:numCache>
                <c:formatCode>General</c:formatCode>
                <c:ptCount val="7"/>
                <c:pt idx="0">
                  <c:v>3.16</c:v>
                </c:pt>
                <c:pt idx="1">
                  <c:v>4.09</c:v>
                </c:pt>
                <c:pt idx="2">
                  <c:v>4.2</c:v>
                </c:pt>
                <c:pt idx="3">
                  <c:v>3.33</c:v>
                </c:pt>
                <c:pt idx="4">
                  <c:v>4.57</c:v>
                </c:pt>
                <c:pt idx="5">
                  <c:v>4.26</c:v>
                </c:pt>
                <c:pt idx="6">
                  <c:v>4.04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E4E-4B32-953F-BA58CDE09047}"/>
            </c:ext>
          </c:extLst>
        </c:ser>
        <c:ser>
          <c:idx val="3"/>
          <c:order val="3"/>
          <c:tx>
            <c:strRef>
              <c:f>keskiarvoja!$B$30</c:f>
              <c:strCache>
                <c:ptCount val="1"/>
                <c:pt idx="0">
                  <c:v>Konservatiiviset uskonnolliset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keskiarvoja!$C$26:$I$26</c:f>
              <c:strCache>
                <c:ptCount val="7"/>
                <c:pt idx="0">
                  <c:v>minulle on tärkeää päästä urallani mahdollisimman pitkälle</c:v>
                </c:pt>
                <c:pt idx="1">
                  <c:v>Olen halukas kokeilemaan asioita, joita en ole ennen tehnyt, vaikka se ei johtaisikaan menestykseen</c:v>
                </c:pt>
                <c:pt idx="2">
                  <c:v>Olen/olin valmis panostamaan opiskeluun, jotta menestyisin työelämässä</c:v>
                </c:pt>
                <c:pt idx="3">
                  <c:v>Nykyisin pitää hankkia useampi ammatti, jotta pärjää työelämässä</c:v>
                </c:pt>
                <c:pt idx="4">
                  <c:v>Toivoisin, että Suomi ja suomalaiset suhtautuisivat avoimemmin muihin maihin ja niiden kansalaisiin</c:v>
                </c:pt>
                <c:pt idx="5">
                  <c:v>Maallemme on hyödyksi se, että tänne muuttaa ihmisiä eri kulttuureista ja/tai uskonnoista</c:v>
                </c:pt>
                <c:pt idx="6">
                  <c:v>on onni ja etuoikeus saada olla suomalainen</c:v>
                </c:pt>
              </c:strCache>
              <c:extLst/>
            </c:strRef>
          </c:cat>
          <c:val>
            <c:numRef>
              <c:f>keskiarvoja!$C$30:$I$30</c:f>
              <c:numCache>
                <c:formatCode>General</c:formatCode>
                <c:ptCount val="7"/>
                <c:pt idx="0">
                  <c:v>3.12</c:v>
                </c:pt>
                <c:pt idx="1">
                  <c:v>3.64</c:v>
                </c:pt>
                <c:pt idx="2">
                  <c:v>3.92</c:v>
                </c:pt>
                <c:pt idx="3">
                  <c:v>3.16</c:v>
                </c:pt>
                <c:pt idx="4">
                  <c:v>3.11</c:v>
                </c:pt>
                <c:pt idx="5">
                  <c:v>2.8</c:v>
                </c:pt>
                <c:pt idx="6">
                  <c:v>4.47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E4E-4B32-953F-BA58CDE09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9096447"/>
        <c:axId val="1449097695"/>
      </c:barChart>
      <c:catAx>
        <c:axId val="1449096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49097695"/>
        <c:crosses val="autoZero"/>
        <c:auto val="1"/>
        <c:lblAlgn val="ctr"/>
        <c:lblOffset val="100"/>
        <c:noMultiLvlLbl val="0"/>
      </c:catAx>
      <c:valAx>
        <c:axId val="1449097695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4909644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Mitä mieltä olet seuraavista väittämistä?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keskiarvoja!$B$27</c:f>
              <c:strCache>
                <c:ptCount val="1"/>
                <c:pt idx="0">
                  <c:v>Avomieliset tapauskovaiset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keskiarvoja!$J$26:$O$26</c:f>
              <c:strCache>
                <c:ptCount val="6"/>
                <c:pt idx="0">
                  <c:v>Olen mieluummin Suomen kuin minkään muun maan kansalainen</c:v>
                </c:pt>
                <c:pt idx="1">
                  <c:v>Suomi on yleisesti ottaen parempi maa kuin useimmat muut maat</c:v>
                </c:pt>
                <c:pt idx="2">
                  <c:v>Maailma olisi parempi paikka asua, jos muiden maiden ihmiset olisivat enemmän suomalaisten kaltaisia</c:v>
                </c:pt>
                <c:pt idx="3">
                  <c:v>Oman maan puolella pitää olla silloinkin, kun se on väärässä</c:v>
                </c:pt>
                <c:pt idx="4">
                  <c:v>Suomen itsenäisyyttä pitää puolustaa kaikin keinoin</c:v>
                </c:pt>
                <c:pt idx="5">
                  <c:v>Olen huolissani maamme itsenäisyydestä</c:v>
                </c:pt>
              </c:strCache>
              <c:extLst/>
            </c:strRef>
          </c:cat>
          <c:val>
            <c:numRef>
              <c:f>keskiarvoja!$J$27:$O$27</c:f>
              <c:numCache>
                <c:formatCode>General</c:formatCode>
                <c:ptCount val="6"/>
                <c:pt idx="0">
                  <c:v>4.13</c:v>
                </c:pt>
                <c:pt idx="1">
                  <c:v>3.98</c:v>
                </c:pt>
                <c:pt idx="2">
                  <c:v>3.05</c:v>
                </c:pt>
                <c:pt idx="3">
                  <c:v>2.34</c:v>
                </c:pt>
                <c:pt idx="4">
                  <c:v>4.2</c:v>
                </c:pt>
                <c:pt idx="5">
                  <c:v>2.64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6F6-4740-B2AA-69AD9D7E9BB1}"/>
            </c:ext>
          </c:extLst>
        </c:ser>
        <c:ser>
          <c:idx val="1"/>
          <c:order val="1"/>
          <c:tx>
            <c:strRef>
              <c:f>keskiarvoja!$B$28</c:f>
              <c:strCache>
                <c:ptCount val="1"/>
                <c:pt idx="0">
                  <c:v>Materialistiset uskonnottomat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keskiarvoja!$J$26:$O$26</c:f>
              <c:strCache>
                <c:ptCount val="6"/>
                <c:pt idx="0">
                  <c:v>Olen mieluummin Suomen kuin minkään muun maan kansalainen</c:v>
                </c:pt>
                <c:pt idx="1">
                  <c:v>Suomi on yleisesti ottaen parempi maa kuin useimmat muut maat</c:v>
                </c:pt>
                <c:pt idx="2">
                  <c:v>Maailma olisi parempi paikka asua, jos muiden maiden ihmiset olisivat enemmän suomalaisten kaltaisia</c:v>
                </c:pt>
                <c:pt idx="3">
                  <c:v>Oman maan puolella pitää olla silloinkin, kun se on väärässä</c:v>
                </c:pt>
                <c:pt idx="4">
                  <c:v>Suomen itsenäisyyttä pitää puolustaa kaikin keinoin</c:v>
                </c:pt>
                <c:pt idx="5">
                  <c:v>Olen huolissani maamme itsenäisyydestä</c:v>
                </c:pt>
              </c:strCache>
              <c:extLst/>
            </c:strRef>
          </c:cat>
          <c:val>
            <c:numRef>
              <c:f>keskiarvoja!$J$28:$O$28</c:f>
              <c:numCache>
                <c:formatCode>General</c:formatCode>
                <c:ptCount val="6"/>
                <c:pt idx="0">
                  <c:v>3.85</c:v>
                </c:pt>
                <c:pt idx="1">
                  <c:v>3.94</c:v>
                </c:pt>
                <c:pt idx="2">
                  <c:v>3.24</c:v>
                </c:pt>
                <c:pt idx="3">
                  <c:v>2.59</c:v>
                </c:pt>
                <c:pt idx="4">
                  <c:v>4.24</c:v>
                </c:pt>
                <c:pt idx="5">
                  <c:v>3.41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6F6-4740-B2AA-69AD9D7E9BB1}"/>
            </c:ext>
          </c:extLst>
        </c:ser>
        <c:ser>
          <c:idx val="2"/>
          <c:order val="2"/>
          <c:tx>
            <c:strRef>
              <c:f>keskiarvoja!$B$29</c:f>
              <c:strCache>
                <c:ptCount val="1"/>
                <c:pt idx="0">
                  <c:v>Universalistit henkiset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cat>
            <c:strRef>
              <c:f>keskiarvoja!$J$26:$O$26</c:f>
              <c:strCache>
                <c:ptCount val="6"/>
                <c:pt idx="0">
                  <c:v>Olen mieluummin Suomen kuin minkään muun maan kansalainen</c:v>
                </c:pt>
                <c:pt idx="1">
                  <c:v>Suomi on yleisesti ottaen parempi maa kuin useimmat muut maat</c:v>
                </c:pt>
                <c:pt idx="2">
                  <c:v>Maailma olisi parempi paikka asua, jos muiden maiden ihmiset olisivat enemmän suomalaisten kaltaisia</c:v>
                </c:pt>
                <c:pt idx="3">
                  <c:v>Oman maan puolella pitää olla silloinkin, kun se on väärässä</c:v>
                </c:pt>
                <c:pt idx="4">
                  <c:v>Suomen itsenäisyyttä pitää puolustaa kaikin keinoin</c:v>
                </c:pt>
                <c:pt idx="5">
                  <c:v>Olen huolissani maamme itsenäisyydestä</c:v>
                </c:pt>
              </c:strCache>
              <c:extLst/>
            </c:strRef>
          </c:cat>
          <c:val>
            <c:numRef>
              <c:f>keskiarvoja!$J$29:$O$29</c:f>
              <c:numCache>
                <c:formatCode>General</c:formatCode>
                <c:ptCount val="6"/>
                <c:pt idx="0">
                  <c:v>3.54</c:v>
                </c:pt>
                <c:pt idx="1">
                  <c:v>3.7</c:v>
                </c:pt>
                <c:pt idx="2">
                  <c:v>2.4300000000000002</c:v>
                </c:pt>
                <c:pt idx="3">
                  <c:v>1.39</c:v>
                </c:pt>
                <c:pt idx="4">
                  <c:v>3.34</c:v>
                </c:pt>
                <c:pt idx="5">
                  <c:v>1.78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6F6-4740-B2AA-69AD9D7E9BB1}"/>
            </c:ext>
          </c:extLst>
        </c:ser>
        <c:ser>
          <c:idx val="3"/>
          <c:order val="3"/>
          <c:tx>
            <c:strRef>
              <c:f>keskiarvoja!$B$30</c:f>
              <c:strCache>
                <c:ptCount val="1"/>
                <c:pt idx="0">
                  <c:v>Konservatiiviset uskonnolliset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keskiarvoja!$J$26:$O$26</c:f>
              <c:strCache>
                <c:ptCount val="6"/>
                <c:pt idx="0">
                  <c:v>Olen mieluummin Suomen kuin minkään muun maan kansalainen</c:v>
                </c:pt>
                <c:pt idx="1">
                  <c:v>Suomi on yleisesti ottaen parempi maa kuin useimmat muut maat</c:v>
                </c:pt>
                <c:pt idx="2">
                  <c:v>Maailma olisi parempi paikka asua, jos muiden maiden ihmiset olisivat enemmän suomalaisten kaltaisia</c:v>
                </c:pt>
                <c:pt idx="3">
                  <c:v>Oman maan puolella pitää olla silloinkin, kun se on väärässä</c:v>
                </c:pt>
                <c:pt idx="4">
                  <c:v>Suomen itsenäisyyttä pitää puolustaa kaikin keinoin</c:v>
                </c:pt>
                <c:pt idx="5">
                  <c:v>Olen huolissani maamme itsenäisyydestä</c:v>
                </c:pt>
              </c:strCache>
              <c:extLst/>
            </c:strRef>
          </c:cat>
          <c:val>
            <c:numRef>
              <c:f>keskiarvoja!$J$30:$O$30</c:f>
              <c:numCache>
                <c:formatCode>General</c:formatCode>
                <c:ptCount val="6"/>
                <c:pt idx="0">
                  <c:v>4.29</c:v>
                </c:pt>
                <c:pt idx="1">
                  <c:v>4.26</c:v>
                </c:pt>
                <c:pt idx="2">
                  <c:v>3.3</c:v>
                </c:pt>
                <c:pt idx="3">
                  <c:v>2.76</c:v>
                </c:pt>
                <c:pt idx="4">
                  <c:v>4.33</c:v>
                </c:pt>
                <c:pt idx="5">
                  <c:v>3.34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E6F6-4740-B2AA-69AD9D7E9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9096447"/>
        <c:axId val="1449097695"/>
      </c:barChart>
      <c:catAx>
        <c:axId val="1449096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49097695"/>
        <c:crosses val="autoZero"/>
        <c:auto val="1"/>
        <c:lblAlgn val="ctr"/>
        <c:lblOffset val="100"/>
        <c:noMultiLvlLbl val="0"/>
      </c:catAx>
      <c:valAx>
        <c:axId val="1449097695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4909644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Mitä mieltä olet seuraavista väittämistä?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keskiarvoja!$B$57</c:f>
              <c:strCache>
                <c:ptCount val="1"/>
                <c:pt idx="0">
                  <c:v>Avomieliset tapauskovaiset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keskiarvoja!$C$56:$I$56</c:f>
              <c:strCache>
                <c:ptCount val="7"/>
                <c:pt idx="0">
                  <c:v>Uskonnonopetus kouluissa</c:v>
                </c:pt>
                <c:pt idx="1">
                  <c:v>Suvivirren laulaminen koulujen kevätjuhlissa</c:v>
                </c:pt>
                <c:pt idx="2">
                  <c:v>Seurakunta koululaisten iltapäiväkerhojen järjestäjänä</c:v>
                </c:pt>
                <c:pt idx="3">
                  <c:v>Sairaalapappien läsnäolo sairaaloissa</c:v>
                </c:pt>
                <c:pt idx="4">
                  <c:v>Yleisradion hengelliset ohjelmat (esim. tv- ja radiohartaudet)</c:v>
                </c:pt>
                <c:pt idx="5">
                  <c:v>Valtiopäivien ekumeeniset avajais- ja päättäjäis- jumalanpalvelukset</c:v>
                </c:pt>
                <c:pt idx="6">
                  <c:v>Itsenäisyyspäivän televisioitava juhlajumalanpalvelus</c:v>
                </c:pt>
              </c:strCache>
            </c:strRef>
          </c:cat>
          <c:val>
            <c:numRef>
              <c:f>keskiarvoja!$C$57:$I$57</c:f>
              <c:numCache>
                <c:formatCode>General</c:formatCode>
                <c:ptCount val="7"/>
                <c:pt idx="0">
                  <c:v>3.97</c:v>
                </c:pt>
                <c:pt idx="1">
                  <c:v>4.38</c:v>
                </c:pt>
                <c:pt idx="2">
                  <c:v>4.2699999999999996</c:v>
                </c:pt>
                <c:pt idx="3">
                  <c:v>4.53</c:v>
                </c:pt>
                <c:pt idx="4">
                  <c:v>3.55</c:v>
                </c:pt>
                <c:pt idx="5">
                  <c:v>3.37</c:v>
                </c:pt>
                <c:pt idx="6">
                  <c:v>3.79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BA-4310-B221-C4B6B9BDB954}"/>
            </c:ext>
          </c:extLst>
        </c:ser>
        <c:ser>
          <c:idx val="1"/>
          <c:order val="1"/>
          <c:tx>
            <c:strRef>
              <c:f>keskiarvoja!$B$58</c:f>
              <c:strCache>
                <c:ptCount val="1"/>
                <c:pt idx="0">
                  <c:v>Materialistiset uskonnottomat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keskiarvoja!$C$56:$I$56</c:f>
              <c:strCache>
                <c:ptCount val="7"/>
                <c:pt idx="0">
                  <c:v>Uskonnonopetus kouluissa</c:v>
                </c:pt>
                <c:pt idx="1">
                  <c:v>Suvivirren laulaminen koulujen kevätjuhlissa</c:v>
                </c:pt>
                <c:pt idx="2">
                  <c:v>Seurakunta koululaisten iltapäiväkerhojen järjestäjänä</c:v>
                </c:pt>
                <c:pt idx="3">
                  <c:v>Sairaalapappien läsnäolo sairaaloissa</c:v>
                </c:pt>
                <c:pt idx="4">
                  <c:v>Yleisradion hengelliset ohjelmat (esim. tv- ja radiohartaudet)</c:v>
                </c:pt>
                <c:pt idx="5">
                  <c:v>Valtiopäivien ekumeeniset avajais- ja päättäjäis- jumalanpalvelukset</c:v>
                </c:pt>
                <c:pt idx="6">
                  <c:v>Itsenäisyyspäivän televisioitava juhlajumalanpalvelus</c:v>
                </c:pt>
              </c:strCache>
            </c:strRef>
          </c:cat>
          <c:val>
            <c:numRef>
              <c:f>keskiarvoja!$C$58:$I$58</c:f>
              <c:numCache>
                <c:formatCode>General</c:formatCode>
                <c:ptCount val="7"/>
                <c:pt idx="0">
                  <c:v>2.6</c:v>
                </c:pt>
                <c:pt idx="1">
                  <c:v>3.61</c:v>
                </c:pt>
                <c:pt idx="2">
                  <c:v>3.15</c:v>
                </c:pt>
                <c:pt idx="3">
                  <c:v>3.55</c:v>
                </c:pt>
                <c:pt idx="4">
                  <c:v>2.3199999999999998</c:v>
                </c:pt>
                <c:pt idx="5">
                  <c:v>2.34</c:v>
                </c:pt>
                <c:pt idx="6">
                  <c:v>2.58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BA-4310-B221-C4B6B9BDB954}"/>
            </c:ext>
          </c:extLst>
        </c:ser>
        <c:ser>
          <c:idx val="2"/>
          <c:order val="2"/>
          <c:tx>
            <c:strRef>
              <c:f>keskiarvoja!$B$59</c:f>
              <c:strCache>
                <c:ptCount val="1"/>
                <c:pt idx="0">
                  <c:v>Universalistit henkiset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cat>
            <c:strRef>
              <c:f>keskiarvoja!$C$56:$I$56</c:f>
              <c:strCache>
                <c:ptCount val="7"/>
                <c:pt idx="0">
                  <c:v>Uskonnonopetus kouluissa</c:v>
                </c:pt>
                <c:pt idx="1">
                  <c:v>Suvivirren laulaminen koulujen kevätjuhlissa</c:v>
                </c:pt>
                <c:pt idx="2">
                  <c:v>Seurakunta koululaisten iltapäiväkerhojen järjestäjänä</c:v>
                </c:pt>
                <c:pt idx="3">
                  <c:v>Sairaalapappien läsnäolo sairaaloissa</c:v>
                </c:pt>
                <c:pt idx="4">
                  <c:v>Yleisradion hengelliset ohjelmat (esim. tv- ja radiohartaudet)</c:v>
                </c:pt>
                <c:pt idx="5">
                  <c:v>Valtiopäivien ekumeeniset avajais- ja päättäjäis- jumalanpalvelukset</c:v>
                </c:pt>
                <c:pt idx="6">
                  <c:v>Itsenäisyyspäivän televisioitava juhlajumalanpalvelus</c:v>
                </c:pt>
              </c:strCache>
            </c:strRef>
          </c:cat>
          <c:val>
            <c:numRef>
              <c:f>keskiarvoja!$C$59:$I$59</c:f>
              <c:numCache>
                <c:formatCode>General</c:formatCode>
                <c:ptCount val="7"/>
                <c:pt idx="0">
                  <c:v>3.03</c:v>
                </c:pt>
                <c:pt idx="1">
                  <c:v>3.51</c:v>
                </c:pt>
                <c:pt idx="2">
                  <c:v>3.18</c:v>
                </c:pt>
                <c:pt idx="3">
                  <c:v>3.83</c:v>
                </c:pt>
                <c:pt idx="4">
                  <c:v>2.78</c:v>
                </c:pt>
                <c:pt idx="5">
                  <c:v>2.4</c:v>
                </c:pt>
                <c:pt idx="6">
                  <c:v>2.78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BA-4310-B221-C4B6B9BDB954}"/>
            </c:ext>
          </c:extLst>
        </c:ser>
        <c:ser>
          <c:idx val="3"/>
          <c:order val="3"/>
          <c:tx>
            <c:strRef>
              <c:f>keskiarvoja!$B$60</c:f>
              <c:strCache>
                <c:ptCount val="1"/>
                <c:pt idx="0">
                  <c:v>Konservatiiviset uskonnolliset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keskiarvoja!$C$56:$I$56</c:f>
              <c:strCache>
                <c:ptCount val="7"/>
                <c:pt idx="0">
                  <c:v>Uskonnonopetus kouluissa</c:v>
                </c:pt>
                <c:pt idx="1">
                  <c:v>Suvivirren laulaminen koulujen kevätjuhlissa</c:v>
                </c:pt>
                <c:pt idx="2">
                  <c:v>Seurakunta koululaisten iltapäiväkerhojen järjestäjänä</c:v>
                </c:pt>
                <c:pt idx="3">
                  <c:v>Sairaalapappien läsnäolo sairaaloissa</c:v>
                </c:pt>
                <c:pt idx="4">
                  <c:v>Yleisradion hengelliset ohjelmat (esim. tv- ja radiohartaudet)</c:v>
                </c:pt>
                <c:pt idx="5">
                  <c:v>Valtiopäivien ekumeeniset avajais- ja päättäjäis- jumalanpalvelukset</c:v>
                </c:pt>
                <c:pt idx="6">
                  <c:v>Itsenäisyyspäivän televisioitava juhlajumalanpalvelus</c:v>
                </c:pt>
              </c:strCache>
            </c:strRef>
          </c:cat>
          <c:val>
            <c:numRef>
              <c:f>keskiarvoja!$C$60:$I$60</c:f>
              <c:numCache>
                <c:formatCode>General</c:formatCode>
                <c:ptCount val="7"/>
                <c:pt idx="0">
                  <c:v>4.58</c:v>
                </c:pt>
                <c:pt idx="1">
                  <c:v>4.92</c:v>
                </c:pt>
                <c:pt idx="2">
                  <c:v>4.6399999999999997</c:v>
                </c:pt>
                <c:pt idx="3">
                  <c:v>4.79</c:v>
                </c:pt>
                <c:pt idx="4">
                  <c:v>4.3899999999999997</c:v>
                </c:pt>
                <c:pt idx="5">
                  <c:v>4.22</c:v>
                </c:pt>
                <c:pt idx="6">
                  <c:v>4.5599999999999996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BA-4310-B221-C4B6B9BDB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0441647"/>
        <c:axId val="540453295"/>
      </c:barChart>
      <c:catAx>
        <c:axId val="540441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40453295"/>
        <c:crosses val="autoZero"/>
        <c:auto val="1"/>
        <c:lblAlgn val="ctr"/>
        <c:lblOffset val="100"/>
        <c:noMultiLvlLbl val="0"/>
      </c:catAx>
      <c:valAx>
        <c:axId val="540453295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4044164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Mitä puoluetta äänestäisit</a:t>
            </a:r>
            <a:r>
              <a:rPr lang="fi-FI" baseline="0" dirty="0"/>
              <a:t> eduskuntavaaleissa?</a:t>
            </a:r>
            <a:endParaRPr lang="fi-FI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Sheet1!$Q$96</c:f>
              <c:strCache>
                <c:ptCount val="1"/>
                <c:pt idx="0">
                  <c:v>Avomieliset tapauskovaiset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Sheet1!$P$97:$P$102</c:f>
              <c:strCache>
                <c:ptCount val="6"/>
                <c:pt idx="0">
                  <c:v>VAS</c:v>
                </c:pt>
                <c:pt idx="1">
                  <c:v>VIHR</c:v>
                </c:pt>
                <c:pt idx="2">
                  <c:v>SDP</c:v>
                </c:pt>
                <c:pt idx="3">
                  <c:v>KOK</c:v>
                </c:pt>
                <c:pt idx="4">
                  <c:v>PERS</c:v>
                </c:pt>
                <c:pt idx="5">
                  <c:v>KESK</c:v>
                </c:pt>
              </c:strCache>
            </c:strRef>
          </c:cat>
          <c:val>
            <c:numRef>
              <c:f>Sheet1!$Q$97:$Q$102</c:f>
              <c:numCache>
                <c:formatCode>0%</c:formatCode>
                <c:ptCount val="6"/>
                <c:pt idx="0">
                  <c:v>6.4377682403433473E-2</c:v>
                </c:pt>
                <c:pt idx="1">
                  <c:v>0.29184549356223177</c:v>
                </c:pt>
                <c:pt idx="2">
                  <c:v>0.14163090128755365</c:v>
                </c:pt>
                <c:pt idx="3">
                  <c:v>0.10300429184549356</c:v>
                </c:pt>
                <c:pt idx="4">
                  <c:v>5.1502145922746781E-2</c:v>
                </c:pt>
                <c:pt idx="5">
                  <c:v>7.2961373390557943E-2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7-4296-A3CC-7C55965432F1}"/>
            </c:ext>
          </c:extLst>
        </c:ser>
        <c:ser>
          <c:idx val="1"/>
          <c:order val="1"/>
          <c:tx>
            <c:strRef>
              <c:f>Sheet1!$R$96</c:f>
              <c:strCache>
                <c:ptCount val="1"/>
                <c:pt idx="0">
                  <c:v>Materialistiset uskonnottomat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Sheet1!$P$97:$P$102</c:f>
              <c:strCache>
                <c:ptCount val="6"/>
                <c:pt idx="0">
                  <c:v>VAS</c:v>
                </c:pt>
                <c:pt idx="1">
                  <c:v>VIHR</c:v>
                </c:pt>
                <c:pt idx="2">
                  <c:v>SDP</c:v>
                </c:pt>
                <c:pt idx="3">
                  <c:v>KOK</c:v>
                </c:pt>
                <c:pt idx="4">
                  <c:v>PERS</c:v>
                </c:pt>
                <c:pt idx="5">
                  <c:v>KESK</c:v>
                </c:pt>
              </c:strCache>
            </c:strRef>
          </c:cat>
          <c:val>
            <c:numRef>
              <c:f>Sheet1!$R$97:$R$102</c:f>
              <c:numCache>
                <c:formatCode>0%</c:formatCode>
                <c:ptCount val="6"/>
                <c:pt idx="0">
                  <c:v>3.3783783783783786E-2</c:v>
                </c:pt>
                <c:pt idx="1">
                  <c:v>9.45945945945946E-2</c:v>
                </c:pt>
                <c:pt idx="2">
                  <c:v>6.7567567567567571E-2</c:v>
                </c:pt>
                <c:pt idx="3">
                  <c:v>0.108108108108108</c:v>
                </c:pt>
                <c:pt idx="4">
                  <c:v>0.22297297297297297</c:v>
                </c:pt>
                <c:pt idx="5">
                  <c:v>3.3783783783783786E-2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A7-4296-A3CC-7C55965432F1}"/>
            </c:ext>
          </c:extLst>
        </c:ser>
        <c:ser>
          <c:idx val="2"/>
          <c:order val="2"/>
          <c:tx>
            <c:strRef>
              <c:f>Sheet1!$S$96</c:f>
              <c:strCache>
                <c:ptCount val="1"/>
                <c:pt idx="0">
                  <c:v>Henkiset universalistiset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Sheet1!$P$97:$P$102</c:f>
              <c:strCache>
                <c:ptCount val="6"/>
                <c:pt idx="0">
                  <c:v>VAS</c:v>
                </c:pt>
                <c:pt idx="1">
                  <c:v>VIHR</c:v>
                </c:pt>
                <c:pt idx="2">
                  <c:v>SDP</c:v>
                </c:pt>
                <c:pt idx="3">
                  <c:v>KOK</c:v>
                </c:pt>
                <c:pt idx="4">
                  <c:v>PERS</c:v>
                </c:pt>
                <c:pt idx="5">
                  <c:v>KESK</c:v>
                </c:pt>
              </c:strCache>
            </c:strRef>
          </c:cat>
          <c:val>
            <c:numRef>
              <c:f>Sheet1!$S$97:$S$102</c:f>
              <c:numCache>
                <c:formatCode>0%</c:formatCode>
                <c:ptCount val="6"/>
                <c:pt idx="0">
                  <c:v>0.16990291262135923</c:v>
                </c:pt>
                <c:pt idx="1">
                  <c:v>0.44660194174757284</c:v>
                </c:pt>
                <c:pt idx="2">
                  <c:v>4.8543689320388349E-2</c:v>
                </c:pt>
                <c:pt idx="3">
                  <c:v>8.7378640776699032E-2</c:v>
                </c:pt>
                <c:pt idx="4">
                  <c:v>3.3980582524271843E-2</c:v>
                </c:pt>
                <c:pt idx="5">
                  <c:v>1.9417475728155338E-2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A7-4296-A3CC-7C55965432F1}"/>
            </c:ext>
          </c:extLst>
        </c:ser>
        <c:ser>
          <c:idx val="3"/>
          <c:order val="3"/>
          <c:tx>
            <c:strRef>
              <c:f>Sheet1!$T$96</c:f>
              <c:strCache>
                <c:ptCount val="1"/>
                <c:pt idx="0">
                  <c:v>Konservatiiviset uskonnolliset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Sheet1!$P$97:$P$102</c:f>
              <c:strCache>
                <c:ptCount val="6"/>
                <c:pt idx="0">
                  <c:v>VAS</c:v>
                </c:pt>
                <c:pt idx="1">
                  <c:v>VIHR</c:v>
                </c:pt>
                <c:pt idx="2">
                  <c:v>SDP</c:v>
                </c:pt>
                <c:pt idx="3">
                  <c:v>KOK</c:v>
                </c:pt>
                <c:pt idx="4">
                  <c:v>PERS</c:v>
                </c:pt>
                <c:pt idx="5">
                  <c:v>KESK</c:v>
                </c:pt>
              </c:strCache>
            </c:strRef>
          </c:cat>
          <c:val>
            <c:numRef>
              <c:f>Sheet1!$T$97:$T$102</c:f>
              <c:numCache>
                <c:formatCode>0%</c:formatCode>
                <c:ptCount val="6"/>
                <c:pt idx="0">
                  <c:v>1.1111111111111112E-2</c:v>
                </c:pt>
                <c:pt idx="1">
                  <c:v>8.8888888888888892E-2</c:v>
                </c:pt>
                <c:pt idx="2">
                  <c:v>6.6666666666666666E-2</c:v>
                </c:pt>
                <c:pt idx="3">
                  <c:v>0.14444444444444443</c:v>
                </c:pt>
                <c:pt idx="4">
                  <c:v>0.57777777777777772</c:v>
                </c:pt>
                <c:pt idx="5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A7-4296-A3CC-7C55965432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4095391"/>
        <c:axId val="244093311"/>
      </c:barChart>
      <c:catAx>
        <c:axId val="2440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4093311"/>
        <c:crosses val="autoZero"/>
        <c:auto val="1"/>
        <c:lblAlgn val="ctr"/>
        <c:lblOffset val="100"/>
        <c:noMultiLvlLbl val="0"/>
      </c:catAx>
      <c:valAx>
        <c:axId val="244093311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40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Oletko osallistunut jonkin järjestön vapaaehtoistoimintaan viimeisten 12 kk aikana?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Sheet1!$H$156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Sheet1!$I$155:$L$155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Sheet1!$I$156:$L$156</c:f>
              <c:numCache>
                <c:formatCode>0%</c:formatCode>
                <c:ptCount val="4"/>
                <c:pt idx="0">
                  <c:v>0.16738197424892703</c:v>
                </c:pt>
                <c:pt idx="1">
                  <c:v>0.17567567567567569</c:v>
                </c:pt>
                <c:pt idx="2">
                  <c:v>0.18446601941747573</c:v>
                </c:pt>
                <c:pt idx="3">
                  <c:v>0.32222222222222224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45-4F23-A6E8-AE8616291263}"/>
            </c:ext>
          </c:extLst>
        </c:ser>
        <c:ser>
          <c:idx val="1"/>
          <c:order val="1"/>
          <c:tx>
            <c:strRef>
              <c:f>Sheet1!$H$157</c:f>
              <c:strCache>
                <c:ptCount val="1"/>
                <c:pt idx="0">
                  <c:v>En</c:v>
                </c:pt>
              </c:strCache>
            </c:strRef>
          </c:tx>
          <c:spPr>
            <a:solidFill>
              <a:srgbClr val="F1A7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Sheet1!$I$155:$L$155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Sheet1!$I$157:$L$157</c:f>
              <c:numCache>
                <c:formatCode>0%</c:formatCode>
                <c:ptCount val="4"/>
                <c:pt idx="0">
                  <c:v>0.80686695278969955</c:v>
                </c:pt>
                <c:pt idx="1">
                  <c:v>0.81081081081081086</c:v>
                </c:pt>
                <c:pt idx="2">
                  <c:v>0.81553398058252424</c:v>
                </c:pt>
                <c:pt idx="3">
                  <c:v>0.65555555555555556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45-4F23-A6E8-AE86162912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35181215"/>
        <c:axId val="735172895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Sheet1!$H$158</c15:sqref>
                        </c15:formulaRef>
                      </c:ext>
                    </c:extLst>
                    <c:strCache>
                      <c:ptCount val="1"/>
                      <c:pt idx="0">
                        <c:v>En osaa sanoa</c:v>
                      </c:pt>
                    </c:strCache>
                  </c:strRef>
                </c:tx>
                <c:spPr>
                  <a:solidFill>
                    <a:schemeClr val="accent2">
                      <a:tint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Sheet1!$I$155:$L$155</c15:sqref>
                        </c15:formulaRef>
                      </c:ext>
                    </c:extLst>
                    <c:strCache>
                      <c:ptCount val="4"/>
                      <c:pt idx="0">
                        <c:v>Avomieliset tapauskovaiset</c:v>
                      </c:pt>
                      <c:pt idx="1">
                        <c:v>Materialistiset uskonnottomat</c:v>
                      </c:pt>
                      <c:pt idx="2">
                        <c:v>Henkiset universalistiset</c:v>
                      </c:pt>
                      <c:pt idx="3">
                        <c:v>Konservatiiviset uskonnolliset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Sheet1!$I$158:$L$158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2.575107296137339E-2</c:v>
                      </c:pt>
                      <c:pt idx="1">
                        <c:v>1.3513513513513514E-2</c:v>
                      </c:pt>
                      <c:pt idx="2">
                        <c:v>0</c:v>
                      </c:pt>
                      <c:pt idx="3">
                        <c:v>2.2222222222222223E-2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D45-4F23-A6E8-AE8616291263}"/>
                  </c:ext>
                </c:extLst>
              </c15:ser>
            </c15:filteredBarSeries>
          </c:ext>
        </c:extLst>
      </c:barChart>
      <c:catAx>
        <c:axId val="735181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5172895"/>
        <c:crosses val="autoZero"/>
        <c:auto val="1"/>
        <c:lblAlgn val="ctr"/>
        <c:lblOffset val="100"/>
        <c:noMultiLvlLbl val="0"/>
      </c:catAx>
      <c:valAx>
        <c:axId val="735172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5181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Oletko lahjoittanut kuluneiden 12 kuukauden aikana rahaa jollekin hyväntekeväisyysjärjestölle?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Sheet1!$H$146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Sheet1!$I$145:$L$145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Sheet1!$I$146:$L$146</c:f>
              <c:numCache>
                <c:formatCode>0%</c:formatCode>
                <c:ptCount val="4"/>
                <c:pt idx="0">
                  <c:v>0.45064377682403434</c:v>
                </c:pt>
                <c:pt idx="1">
                  <c:v>0.29729729729729731</c:v>
                </c:pt>
                <c:pt idx="2">
                  <c:v>0.56796116504854366</c:v>
                </c:pt>
                <c:pt idx="3">
                  <c:v>0.58888888888888891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E6-4D65-87CB-7CA062884E87}"/>
            </c:ext>
          </c:extLst>
        </c:ser>
        <c:ser>
          <c:idx val="1"/>
          <c:order val="1"/>
          <c:tx>
            <c:strRef>
              <c:f>Sheet1!$H$147</c:f>
              <c:strCache>
                <c:ptCount val="1"/>
                <c:pt idx="0">
                  <c:v>En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Sheet1!$I$145:$L$145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Sheet1!$I$147:$L$147</c:f>
              <c:numCache>
                <c:formatCode>0%</c:formatCode>
                <c:ptCount val="4"/>
                <c:pt idx="0">
                  <c:v>0.50643776824034337</c:v>
                </c:pt>
                <c:pt idx="1">
                  <c:v>0.68243243243243246</c:v>
                </c:pt>
                <c:pt idx="2">
                  <c:v>0.40776699029126212</c:v>
                </c:pt>
                <c:pt idx="3">
                  <c:v>0.37777777777777777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E6-4D65-87CB-7CA062884E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35154591"/>
        <c:axId val="735155423"/>
      </c:barChart>
      <c:catAx>
        <c:axId val="735154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5155423"/>
        <c:crosses val="autoZero"/>
        <c:auto val="1"/>
        <c:lblAlgn val="ctr"/>
        <c:lblOffset val="100"/>
        <c:noMultiLvlLbl val="0"/>
      </c:catAx>
      <c:valAx>
        <c:axId val="735155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5154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Aineistosta muodostuneiden faktorien keskiarvot segmentittäin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'faktorikimppujen ka'!$C$3</c:f>
              <c:strCache>
                <c:ptCount val="1"/>
                <c:pt idx="0">
                  <c:v>Avomieliset tapauskovaiset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'faktorikimppujen ka'!$B$4:$B$15</c:f>
              <c:strCache>
                <c:ptCount val="12"/>
                <c:pt idx="0">
                  <c:v>Uskon- nollisuus</c:v>
                </c:pt>
                <c:pt idx="1">
                  <c:v>Nationalismi</c:v>
                </c:pt>
                <c:pt idx="2">
                  <c:v>Sosiaalinen aktiivisuus</c:v>
                </c:pt>
                <c:pt idx="3">
                  <c:v>Ympäristö- tietoisuus</c:v>
                </c:pt>
                <c:pt idx="4">
                  <c:v>Shoppai- luinto</c:v>
                </c:pt>
                <c:pt idx="5">
                  <c:v>Digitaalisuus</c:v>
                </c:pt>
                <c:pt idx="6">
                  <c:v>Konserva- tiivisuus</c:v>
                </c:pt>
                <c:pt idx="7">
                  <c:v>Transenden- taalisuus</c:v>
                </c:pt>
                <c:pt idx="8">
                  <c:v>Myönteisyys kirkon läsnäololle</c:v>
                </c:pt>
                <c:pt idx="9">
                  <c:v>Insititu- tionaalinen kirkko</c:v>
                </c:pt>
                <c:pt idx="10">
                  <c:v>Henkisyys</c:v>
                </c:pt>
                <c:pt idx="11">
                  <c:v>Suomalaisuus</c:v>
                </c:pt>
              </c:strCache>
              <c:extLst/>
            </c:strRef>
          </c:cat>
          <c:val>
            <c:numRef>
              <c:f>'faktorikimppujen ka'!$C$4:$C$15</c:f>
              <c:numCache>
                <c:formatCode>General</c:formatCode>
                <c:ptCount val="12"/>
                <c:pt idx="0">
                  <c:v>2.7974248927038627</c:v>
                </c:pt>
                <c:pt idx="1">
                  <c:v>2.8207439198855533</c:v>
                </c:pt>
                <c:pt idx="2">
                  <c:v>3.3811158798283247</c:v>
                </c:pt>
                <c:pt idx="3">
                  <c:v>3.5793991416309021</c:v>
                </c:pt>
                <c:pt idx="4">
                  <c:v>3.2982832618025739</c:v>
                </c:pt>
                <c:pt idx="5">
                  <c:v>3.5922746781115888</c:v>
                </c:pt>
                <c:pt idx="6">
                  <c:v>2.8079399141630899</c:v>
                </c:pt>
                <c:pt idx="7">
                  <c:v>3.1250357653791117</c:v>
                </c:pt>
                <c:pt idx="8">
                  <c:v>3.9785407725321895</c:v>
                </c:pt>
                <c:pt idx="9">
                  <c:v>3.5263948497854081</c:v>
                </c:pt>
                <c:pt idx="10">
                  <c:v>3.8465665236051501</c:v>
                </c:pt>
                <c:pt idx="11">
                  <c:v>4.154506437768239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E0C-4439-84FE-D557C284F8D6}"/>
            </c:ext>
          </c:extLst>
        </c:ser>
        <c:ser>
          <c:idx val="1"/>
          <c:order val="1"/>
          <c:tx>
            <c:strRef>
              <c:f>'faktorikimppujen ka'!$D$3</c:f>
              <c:strCache>
                <c:ptCount val="1"/>
                <c:pt idx="0">
                  <c:v>Materialistiset uskonnottomat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strRef>
              <c:f>'faktorikimppujen ka'!$B$4:$B$15</c:f>
              <c:strCache>
                <c:ptCount val="12"/>
                <c:pt idx="0">
                  <c:v>Uskon- nollisuus</c:v>
                </c:pt>
                <c:pt idx="1">
                  <c:v>Nationalismi</c:v>
                </c:pt>
                <c:pt idx="2">
                  <c:v>Sosiaalinen aktiivisuus</c:v>
                </c:pt>
                <c:pt idx="3">
                  <c:v>Ympäristö- tietoisuus</c:v>
                </c:pt>
                <c:pt idx="4">
                  <c:v>Shoppai- luinto</c:v>
                </c:pt>
                <c:pt idx="5">
                  <c:v>Digitaalisuus</c:v>
                </c:pt>
                <c:pt idx="6">
                  <c:v>Konserva- tiivisuus</c:v>
                </c:pt>
                <c:pt idx="7">
                  <c:v>Transenden- taalisuus</c:v>
                </c:pt>
                <c:pt idx="8">
                  <c:v>Myönteisyys kirkon läsnäololle</c:v>
                </c:pt>
                <c:pt idx="9">
                  <c:v>Insititu- tionaalinen kirkko</c:v>
                </c:pt>
                <c:pt idx="10">
                  <c:v>Henkisyys</c:v>
                </c:pt>
                <c:pt idx="11">
                  <c:v>Suomalaisuus</c:v>
                </c:pt>
              </c:strCache>
              <c:extLst/>
            </c:strRef>
          </c:cat>
          <c:val>
            <c:numRef>
              <c:f>'faktorikimppujen ka'!$D$4:$D$15</c:f>
              <c:numCache>
                <c:formatCode>General</c:formatCode>
                <c:ptCount val="12"/>
                <c:pt idx="0">
                  <c:v>2.0067567567567575</c:v>
                </c:pt>
                <c:pt idx="1">
                  <c:v>3.4722972972972976</c:v>
                </c:pt>
                <c:pt idx="2">
                  <c:v>2.8472972972972959</c:v>
                </c:pt>
                <c:pt idx="3">
                  <c:v>2.968468468468469</c:v>
                </c:pt>
                <c:pt idx="4">
                  <c:v>2.6587837837837842</c:v>
                </c:pt>
                <c:pt idx="5">
                  <c:v>3.3811936936936928</c:v>
                </c:pt>
                <c:pt idx="6">
                  <c:v>3.415202702702703</c:v>
                </c:pt>
                <c:pt idx="7">
                  <c:v>2.1397522522522521</c:v>
                </c:pt>
                <c:pt idx="8">
                  <c:v>2.8783783783783776</c:v>
                </c:pt>
                <c:pt idx="9">
                  <c:v>2.5277027027027024</c:v>
                </c:pt>
                <c:pt idx="10">
                  <c:v>3.300675675675675</c:v>
                </c:pt>
                <c:pt idx="11">
                  <c:v>3.9031531531531547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E0C-4439-84FE-D557C284F8D6}"/>
            </c:ext>
          </c:extLst>
        </c:ser>
        <c:ser>
          <c:idx val="2"/>
          <c:order val="2"/>
          <c:tx>
            <c:strRef>
              <c:f>'faktorikimppujen ka'!$E$3</c:f>
              <c:strCache>
                <c:ptCount val="1"/>
                <c:pt idx="0">
                  <c:v>Universalistit henkiset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cat>
            <c:strRef>
              <c:f>'faktorikimppujen ka'!$B$4:$B$15</c:f>
              <c:strCache>
                <c:ptCount val="12"/>
                <c:pt idx="0">
                  <c:v>Uskon- nollisuus</c:v>
                </c:pt>
                <c:pt idx="1">
                  <c:v>Nationalismi</c:v>
                </c:pt>
                <c:pt idx="2">
                  <c:v>Sosiaalinen aktiivisuus</c:v>
                </c:pt>
                <c:pt idx="3">
                  <c:v>Ympäristö- tietoisuus</c:v>
                </c:pt>
                <c:pt idx="4">
                  <c:v>Shoppai- luinto</c:v>
                </c:pt>
                <c:pt idx="5">
                  <c:v>Digitaalisuus</c:v>
                </c:pt>
                <c:pt idx="6">
                  <c:v>Konserva- tiivisuus</c:v>
                </c:pt>
                <c:pt idx="7">
                  <c:v>Transenden- taalisuus</c:v>
                </c:pt>
                <c:pt idx="8">
                  <c:v>Myönteisyys kirkon läsnäololle</c:v>
                </c:pt>
                <c:pt idx="9">
                  <c:v>Insititu- tionaalinen kirkko</c:v>
                </c:pt>
                <c:pt idx="10">
                  <c:v>Henkisyys</c:v>
                </c:pt>
                <c:pt idx="11">
                  <c:v>Suomalaisuus</c:v>
                </c:pt>
              </c:strCache>
              <c:extLst/>
            </c:strRef>
          </c:cat>
          <c:val>
            <c:numRef>
              <c:f>'faktorikimppujen ka'!$E$4:$E$15</c:f>
              <c:numCache>
                <c:formatCode>General</c:formatCode>
                <c:ptCount val="12"/>
                <c:pt idx="0">
                  <c:v>1.9611650485436893</c:v>
                </c:pt>
                <c:pt idx="1">
                  <c:v>1.9961165048543699</c:v>
                </c:pt>
                <c:pt idx="2">
                  <c:v>3.0995145631067986</c:v>
                </c:pt>
                <c:pt idx="3">
                  <c:v>4.0849514563106775</c:v>
                </c:pt>
                <c:pt idx="4">
                  <c:v>2.8604368932038815</c:v>
                </c:pt>
                <c:pt idx="5">
                  <c:v>3.6925566343042071</c:v>
                </c:pt>
                <c:pt idx="6">
                  <c:v>2.2456310679611646</c:v>
                </c:pt>
                <c:pt idx="7">
                  <c:v>2.14846278317152</c:v>
                </c:pt>
                <c:pt idx="8">
                  <c:v>3.0748959778085996</c:v>
                </c:pt>
                <c:pt idx="9">
                  <c:v>3.0592233009708738</c:v>
                </c:pt>
                <c:pt idx="10">
                  <c:v>3.9211165048543695</c:v>
                </c:pt>
                <c:pt idx="11">
                  <c:v>3.7605177993527508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E0C-4439-84FE-D557C284F8D6}"/>
            </c:ext>
          </c:extLst>
        </c:ser>
        <c:ser>
          <c:idx val="3"/>
          <c:order val="3"/>
          <c:tx>
            <c:strRef>
              <c:f>'faktorikimppujen ka'!$F$3</c:f>
              <c:strCache>
                <c:ptCount val="1"/>
                <c:pt idx="0">
                  <c:v>Konservatiiviset uskonnolliset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'faktorikimppujen ka'!$B$4:$B$15</c:f>
              <c:strCache>
                <c:ptCount val="12"/>
                <c:pt idx="0">
                  <c:v>Uskon- nollisuus</c:v>
                </c:pt>
                <c:pt idx="1">
                  <c:v>Nationalismi</c:v>
                </c:pt>
                <c:pt idx="2">
                  <c:v>Sosiaalinen aktiivisuus</c:v>
                </c:pt>
                <c:pt idx="3">
                  <c:v>Ympäristö- tietoisuus</c:v>
                </c:pt>
                <c:pt idx="4">
                  <c:v>Shoppai- luinto</c:v>
                </c:pt>
                <c:pt idx="5">
                  <c:v>Digitaalisuus</c:v>
                </c:pt>
                <c:pt idx="6">
                  <c:v>Konserva- tiivisuus</c:v>
                </c:pt>
                <c:pt idx="7">
                  <c:v>Transenden- taalisuus</c:v>
                </c:pt>
                <c:pt idx="8">
                  <c:v>Myönteisyys kirkon läsnäololle</c:v>
                </c:pt>
                <c:pt idx="9">
                  <c:v>Insititu- tionaalinen kirkko</c:v>
                </c:pt>
                <c:pt idx="10">
                  <c:v>Henkisyys</c:v>
                </c:pt>
                <c:pt idx="11">
                  <c:v>Suomalaisuus</c:v>
                </c:pt>
              </c:strCache>
              <c:extLst/>
            </c:strRef>
          </c:cat>
          <c:val>
            <c:numRef>
              <c:f>'faktorikimppujen ka'!$F$4:$F$15</c:f>
              <c:numCache>
                <c:formatCode>General</c:formatCode>
                <c:ptCount val="12"/>
                <c:pt idx="0">
                  <c:v>3.74888888888889</c:v>
                </c:pt>
                <c:pt idx="1">
                  <c:v>3.337222222222223</c:v>
                </c:pt>
                <c:pt idx="2">
                  <c:v>3.3555555555555565</c:v>
                </c:pt>
                <c:pt idx="3">
                  <c:v>3.4574074074074077</c:v>
                </c:pt>
                <c:pt idx="4">
                  <c:v>2.7055555555555553</c:v>
                </c:pt>
                <c:pt idx="5">
                  <c:v>3.223148148148149</c:v>
                </c:pt>
                <c:pt idx="6">
                  <c:v>3.3827777777777777</c:v>
                </c:pt>
                <c:pt idx="7">
                  <c:v>2.7674074074074078</c:v>
                </c:pt>
                <c:pt idx="8">
                  <c:v>4.5857142857142881</c:v>
                </c:pt>
                <c:pt idx="9">
                  <c:v>3.809444444444444</c:v>
                </c:pt>
                <c:pt idx="10">
                  <c:v>3.7472222222222227</c:v>
                </c:pt>
                <c:pt idx="11">
                  <c:v>4.337037037037037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EE0C-4439-84FE-D557C284F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0324223"/>
        <c:axId val="2130321311"/>
      </c:barChart>
      <c:catAx>
        <c:axId val="2130324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30321311"/>
        <c:crosses val="autoZero"/>
        <c:auto val="1"/>
        <c:lblAlgn val="ctr"/>
        <c:lblOffset val="100"/>
        <c:noMultiLvlLbl val="0"/>
      </c:catAx>
      <c:valAx>
        <c:axId val="2130321311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3032422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Ikäryhmät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Sheet1!$O$44</c:f>
              <c:strCache>
                <c:ptCount val="1"/>
                <c:pt idx="0">
                  <c:v>18-23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Sheet1!$P$43:$S$43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Sheet1!$P$44:$S$44</c:f>
              <c:numCache>
                <c:formatCode>0%</c:formatCode>
                <c:ptCount val="4"/>
                <c:pt idx="0">
                  <c:v>0.34</c:v>
                </c:pt>
                <c:pt idx="1">
                  <c:v>0.2</c:v>
                </c:pt>
                <c:pt idx="2">
                  <c:v>0.39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A7-49F7-BCA3-6C27FA8E5DCB}"/>
            </c:ext>
          </c:extLst>
        </c:ser>
        <c:ser>
          <c:idx val="1"/>
          <c:order val="1"/>
          <c:tx>
            <c:strRef>
              <c:f>Sheet1!$O$45</c:f>
              <c:strCache>
                <c:ptCount val="1"/>
                <c:pt idx="0">
                  <c:v>24-29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Sheet1!$P$43:$S$43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Sheet1!$P$45:$S$45</c:f>
              <c:numCache>
                <c:formatCode>0%</c:formatCode>
                <c:ptCount val="4"/>
                <c:pt idx="0">
                  <c:v>0.3</c:v>
                </c:pt>
                <c:pt idx="1">
                  <c:v>0.36</c:v>
                </c:pt>
                <c:pt idx="2">
                  <c:v>0.31</c:v>
                </c:pt>
                <c:pt idx="3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A7-49F7-BCA3-6C27FA8E5DCB}"/>
            </c:ext>
          </c:extLst>
        </c:ser>
        <c:ser>
          <c:idx val="2"/>
          <c:order val="2"/>
          <c:tx>
            <c:strRef>
              <c:f>Sheet1!$O$46</c:f>
              <c:strCache>
                <c:ptCount val="1"/>
                <c:pt idx="0">
                  <c:v>30-35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Sheet1!$P$43:$S$43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Sheet1!$P$46:$S$46</c:f>
              <c:numCache>
                <c:formatCode>0%</c:formatCode>
                <c:ptCount val="4"/>
                <c:pt idx="0">
                  <c:v>0.36</c:v>
                </c:pt>
                <c:pt idx="1">
                  <c:v>0.44</c:v>
                </c:pt>
                <c:pt idx="2">
                  <c:v>0.31</c:v>
                </c:pt>
                <c:pt idx="3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A7-49F7-BCA3-6C27FA8E5D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8373599"/>
        <c:axId val="778371935"/>
      </c:barChart>
      <c:catAx>
        <c:axId val="778373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78371935"/>
        <c:crosses val="autoZero"/>
        <c:auto val="1"/>
        <c:lblAlgn val="ctr"/>
        <c:lblOffset val="100"/>
        <c:noMultiLvlLbl val="0"/>
      </c:catAx>
      <c:valAx>
        <c:axId val="778371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78373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Aineistosta muodostuneiden faktorien keskiarvot segmentittäin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'faktorikimppujen ka'!$C$3</c:f>
              <c:strCache>
                <c:ptCount val="1"/>
                <c:pt idx="0">
                  <c:v>Avomieliset tapauskovaiset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'faktorikimppujen ka'!$B$16:$B$28</c:f>
              <c:strCache>
                <c:ptCount val="13"/>
                <c:pt idx="0">
                  <c:v>Yhteiskun- nallinen aktiivisuus</c:v>
                </c:pt>
                <c:pt idx="1">
                  <c:v>Altruismi</c:v>
                </c:pt>
                <c:pt idx="2">
                  <c:v>Itseohjau- tuvuus</c:v>
                </c:pt>
                <c:pt idx="3">
                  <c:v>Varovaisuus</c:v>
                </c:pt>
                <c:pt idx="4">
                  <c:v>Kehitys- optimismi</c:v>
                </c:pt>
                <c:pt idx="5">
                  <c:v>Populismi</c:v>
                </c:pt>
                <c:pt idx="6">
                  <c:v>Avoimuus</c:v>
                </c:pt>
                <c:pt idx="7">
                  <c:v>Kiinnittynyt luterilaisuus</c:v>
                </c:pt>
                <c:pt idx="8">
                  <c:v>Synkretismi</c:v>
                </c:pt>
                <c:pt idx="9">
                  <c:v>Tuonpuo- leisusko</c:v>
                </c:pt>
                <c:pt idx="10">
                  <c:v>Diakoninen kirkko</c:v>
                </c:pt>
                <c:pt idx="11">
                  <c:v>Kirkollinen liberalismi</c:v>
                </c:pt>
                <c:pt idx="12">
                  <c:v>Katso- musten tasa-arvo</c:v>
                </c:pt>
              </c:strCache>
              <c:extLst/>
            </c:strRef>
          </c:cat>
          <c:val>
            <c:numRef>
              <c:f>'faktorikimppujen ka'!$C$16:$C$28</c:f>
              <c:numCache>
                <c:formatCode>General</c:formatCode>
                <c:ptCount val="13"/>
                <c:pt idx="0">
                  <c:v>3.5042918454935612</c:v>
                </c:pt>
                <c:pt idx="1">
                  <c:v>3.572961373390557</c:v>
                </c:pt>
                <c:pt idx="2">
                  <c:v>2.9184549356223188</c:v>
                </c:pt>
                <c:pt idx="3">
                  <c:v>3.0572246065808311</c:v>
                </c:pt>
                <c:pt idx="4">
                  <c:v>3.5364806866952776</c:v>
                </c:pt>
                <c:pt idx="5">
                  <c:v>2.6752503576537916</c:v>
                </c:pt>
                <c:pt idx="6">
                  <c:v>3.3819742489270408</c:v>
                </c:pt>
                <c:pt idx="7">
                  <c:v>2.8971489883507049</c:v>
                </c:pt>
                <c:pt idx="8">
                  <c:v>3.8862660944205984</c:v>
                </c:pt>
                <c:pt idx="9">
                  <c:v>3.6287553648068673</c:v>
                </c:pt>
                <c:pt idx="10">
                  <c:v>3.5321888412017186</c:v>
                </c:pt>
                <c:pt idx="11">
                  <c:v>4.1580829756795419</c:v>
                </c:pt>
                <c:pt idx="12">
                  <c:v>3.4113018597997145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634-4C0C-8A5C-C06B85F8909D}"/>
            </c:ext>
          </c:extLst>
        </c:ser>
        <c:ser>
          <c:idx val="1"/>
          <c:order val="1"/>
          <c:tx>
            <c:strRef>
              <c:f>'faktorikimppujen ka'!$D$3</c:f>
              <c:strCache>
                <c:ptCount val="1"/>
                <c:pt idx="0">
                  <c:v>Materialistiset uskonnottomat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'faktorikimppujen ka'!$B$16:$B$28</c:f>
              <c:strCache>
                <c:ptCount val="13"/>
                <c:pt idx="0">
                  <c:v>Yhteiskun- nallinen aktiivisuus</c:v>
                </c:pt>
                <c:pt idx="1">
                  <c:v>Altruismi</c:v>
                </c:pt>
                <c:pt idx="2">
                  <c:v>Itseohjau- tuvuus</c:v>
                </c:pt>
                <c:pt idx="3">
                  <c:v>Varovaisuus</c:v>
                </c:pt>
                <c:pt idx="4">
                  <c:v>Kehitys- optimismi</c:v>
                </c:pt>
                <c:pt idx="5">
                  <c:v>Populismi</c:v>
                </c:pt>
                <c:pt idx="6">
                  <c:v>Avoimuus</c:v>
                </c:pt>
                <c:pt idx="7">
                  <c:v>Kiinnittynyt luterilaisuus</c:v>
                </c:pt>
                <c:pt idx="8">
                  <c:v>Synkretismi</c:v>
                </c:pt>
                <c:pt idx="9">
                  <c:v>Tuonpuo- leisusko</c:v>
                </c:pt>
                <c:pt idx="10">
                  <c:v>Diakoninen kirkko</c:v>
                </c:pt>
                <c:pt idx="11">
                  <c:v>Kirkollinen liberalismi</c:v>
                </c:pt>
                <c:pt idx="12">
                  <c:v>Katso- musten tasa-arvo</c:v>
                </c:pt>
              </c:strCache>
              <c:extLst/>
            </c:strRef>
          </c:cat>
          <c:val>
            <c:numRef>
              <c:f>'faktorikimppujen ka'!$D$16:$D$28</c:f>
              <c:numCache>
                <c:formatCode>General</c:formatCode>
                <c:ptCount val="13"/>
                <c:pt idx="0">
                  <c:v>3.2702702702702706</c:v>
                </c:pt>
                <c:pt idx="1">
                  <c:v>2.8918918918918912</c:v>
                </c:pt>
                <c:pt idx="2">
                  <c:v>3.0304054054054057</c:v>
                </c:pt>
                <c:pt idx="3">
                  <c:v>3.0563063063063067</c:v>
                </c:pt>
                <c:pt idx="4">
                  <c:v>3.260135135135136</c:v>
                </c:pt>
                <c:pt idx="5">
                  <c:v>2.9256756756756759</c:v>
                </c:pt>
                <c:pt idx="6">
                  <c:v>3.138513513513514</c:v>
                </c:pt>
                <c:pt idx="7">
                  <c:v>1.8623310810810809</c:v>
                </c:pt>
                <c:pt idx="8">
                  <c:v>3.4138513513513509</c:v>
                </c:pt>
                <c:pt idx="9">
                  <c:v>3.2179054054054053</c:v>
                </c:pt>
                <c:pt idx="10">
                  <c:v>2.5101351351351355</c:v>
                </c:pt>
                <c:pt idx="11">
                  <c:v>3.1475225225225243</c:v>
                </c:pt>
                <c:pt idx="12">
                  <c:v>2.7882882882882876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634-4C0C-8A5C-C06B85F8909D}"/>
            </c:ext>
          </c:extLst>
        </c:ser>
        <c:ser>
          <c:idx val="2"/>
          <c:order val="2"/>
          <c:tx>
            <c:strRef>
              <c:f>'faktorikimppujen ka'!$E$3</c:f>
              <c:strCache>
                <c:ptCount val="1"/>
                <c:pt idx="0">
                  <c:v>Universalistit henkiset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cat>
            <c:strRef>
              <c:f>'faktorikimppujen ka'!$B$16:$B$28</c:f>
              <c:strCache>
                <c:ptCount val="13"/>
                <c:pt idx="0">
                  <c:v>Yhteiskun- nallinen aktiivisuus</c:v>
                </c:pt>
                <c:pt idx="1">
                  <c:v>Altruismi</c:v>
                </c:pt>
                <c:pt idx="2">
                  <c:v>Itseohjau- tuvuus</c:v>
                </c:pt>
                <c:pt idx="3">
                  <c:v>Varovaisuus</c:v>
                </c:pt>
                <c:pt idx="4">
                  <c:v>Kehitys- optimismi</c:v>
                </c:pt>
                <c:pt idx="5">
                  <c:v>Populismi</c:v>
                </c:pt>
                <c:pt idx="6">
                  <c:v>Avoimuus</c:v>
                </c:pt>
                <c:pt idx="7">
                  <c:v>Kiinnittynyt luterilaisuus</c:v>
                </c:pt>
                <c:pt idx="8">
                  <c:v>Synkretismi</c:v>
                </c:pt>
                <c:pt idx="9">
                  <c:v>Tuonpuo- leisusko</c:v>
                </c:pt>
                <c:pt idx="10">
                  <c:v>Diakoninen kirkko</c:v>
                </c:pt>
                <c:pt idx="11">
                  <c:v>Kirkollinen liberalismi</c:v>
                </c:pt>
                <c:pt idx="12">
                  <c:v>Katso- musten tasa-arvo</c:v>
                </c:pt>
              </c:strCache>
              <c:extLst/>
            </c:strRef>
          </c:cat>
          <c:val>
            <c:numRef>
              <c:f>'faktorikimppujen ka'!$E$16:$E$28</c:f>
              <c:numCache>
                <c:formatCode>General</c:formatCode>
                <c:ptCount val="13"/>
                <c:pt idx="0">
                  <c:v>3.7730582524271852</c:v>
                </c:pt>
                <c:pt idx="1">
                  <c:v>3.5242718446601962</c:v>
                </c:pt>
                <c:pt idx="2">
                  <c:v>2.9223300970873787</c:v>
                </c:pt>
                <c:pt idx="3">
                  <c:v>2.8640776699029113</c:v>
                </c:pt>
                <c:pt idx="4">
                  <c:v>3.9733009708737872</c:v>
                </c:pt>
                <c:pt idx="5">
                  <c:v>2.3114886731391584</c:v>
                </c:pt>
                <c:pt idx="6">
                  <c:v>3.8531553398058249</c:v>
                </c:pt>
                <c:pt idx="7">
                  <c:v>1.9227635228848836</c:v>
                </c:pt>
                <c:pt idx="8">
                  <c:v>3.7378640776699035</c:v>
                </c:pt>
                <c:pt idx="9">
                  <c:v>3.4817961165048548</c:v>
                </c:pt>
                <c:pt idx="10">
                  <c:v>3.607605177993527</c:v>
                </c:pt>
                <c:pt idx="11">
                  <c:v>4.2439320388349531</c:v>
                </c:pt>
                <c:pt idx="12">
                  <c:v>3.9951456310679587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B634-4C0C-8A5C-C06B85F8909D}"/>
            </c:ext>
          </c:extLst>
        </c:ser>
        <c:ser>
          <c:idx val="3"/>
          <c:order val="3"/>
          <c:tx>
            <c:strRef>
              <c:f>'faktorikimppujen ka'!$F$3</c:f>
              <c:strCache>
                <c:ptCount val="1"/>
                <c:pt idx="0">
                  <c:v>Konservatiiviset uskonnolliset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'faktorikimppujen ka'!$B$16:$B$28</c:f>
              <c:strCache>
                <c:ptCount val="13"/>
                <c:pt idx="0">
                  <c:v>Yhteiskun- nallinen aktiivisuus</c:v>
                </c:pt>
                <c:pt idx="1">
                  <c:v>Altruismi</c:v>
                </c:pt>
                <c:pt idx="2">
                  <c:v>Itseohjau- tuvuus</c:v>
                </c:pt>
                <c:pt idx="3">
                  <c:v>Varovaisuus</c:v>
                </c:pt>
                <c:pt idx="4">
                  <c:v>Kehitys- optimismi</c:v>
                </c:pt>
                <c:pt idx="5">
                  <c:v>Populismi</c:v>
                </c:pt>
                <c:pt idx="6">
                  <c:v>Avoimuus</c:v>
                </c:pt>
                <c:pt idx="7">
                  <c:v>Kiinnittynyt luterilaisuus</c:v>
                </c:pt>
                <c:pt idx="8">
                  <c:v>Synkretismi</c:v>
                </c:pt>
                <c:pt idx="9">
                  <c:v>Tuonpuo- leisusko</c:v>
                </c:pt>
                <c:pt idx="10">
                  <c:v>Diakoninen kirkko</c:v>
                </c:pt>
                <c:pt idx="11">
                  <c:v>Kirkollinen liberalismi</c:v>
                </c:pt>
                <c:pt idx="12">
                  <c:v>Katso- musten tasa-arvo</c:v>
                </c:pt>
              </c:strCache>
              <c:extLst/>
            </c:strRef>
          </c:cat>
          <c:val>
            <c:numRef>
              <c:f>'faktorikimppujen ka'!$F$16:$F$28</c:f>
              <c:numCache>
                <c:formatCode>General</c:formatCode>
                <c:ptCount val="13"/>
                <c:pt idx="0">
                  <c:v>3.8083333333333336</c:v>
                </c:pt>
                <c:pt idx="1">
                  <c:v>3.755555555555556</c:v>
                </c:pt>
                <c:pt idx="2">
                  <c:v>2.7194444444444441</c:v>
                </c:pt>
                <c:pt idx="3">
                  <c:v>3.0666666666666664</c:v>
                </c:pt>
                <c:pt idx="4">
                  <c:v>3.2888888888888888</c:v>
                </c:pt>
                <c:pt idx="5">
                  <c:v>2.7018518518518517</c:v>
                </c:pt>
                <c:pt idx="6">
                  <c:v>3.411111111111111</c:v>
                </c:pt>
                <c:pt idx="7">
                  <c:v>3.647619047619048</c:v>
                </c:pt>
                <c:pt idx="8">
                  <c:v>3.6472222222222217</c:v>
                </c:pt>
                <c:pt idx="9">
                  <c:v>3.0055555555555555</c:v>
                </c:pt>
                <c:pt idx="10">
                  <c:v>3.4870370370370374</c:v>
                </c:pt>
                <c:pt idx="11">
                  <c:v>1.7916666666666663</c:v>
                </c:pt>
                <c:pt idx="12">
                  <c:v>2.6481481481481475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B634-4C0C-8A5C-C06B85F89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0324223"/>
        <c:axId val="2130321311"/>
      </c:barChart>
      <c:catAx>
        <c:axId val="2130324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30321311"/>
        <c:crosses val="autoZero"/>
        <c:auto val="1"/>
        <c:lblAlgn val="ctr"/>
        <c:lblOffset val="100"/>
        <c:noMultiLvlLbl val="0"/>
      </c:catAx>
      <c:valAx>
        <c:axId val="2130321311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3032422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Sukupuoli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Sheet1!$H$6</c:f>
              <c:strCache>
                <c:ptCount val="1"/>
                <c:pt idx="0">
                  <c:v>Mies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Sheet1!$I$5:$L$5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Sheet1!$I$6:$L$6</c:f>
              <c:numCache>
                <c:formatCode>0%</c:formatCode>
                <c:ptCount val="4"/>
                <c:pt idx="0">
                  <c:v>0.24034334763948498</c:v>
                </c:pt>
                <c:pt idx="1">
                  <c:v>0.64189189189189189</c:v>
                </c:pt>
                <c:pt idx="2">
                  <c:v>0.32524271844660196</c:v>
                </c:pt>
                <c:pt idx="3">
                  <c:v>0.4777777777777778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3E-4CFC-A78F-536525B3A99C}"/>
            </c:ext>
          </c:extLst>
        </c:ser>
        <c:ser>
          <c:idx val="1"/>
          <c:order val="1"/>
          <c:tx>
            <c:strRef>
              <c:f>Sheet1!$H$7</c:f>
              <c:strCache>
                <c:ptCount val="1"/>
                <c:pt idx="0">
                  <c:v>Nainen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Sheet1!$I$5:$L$5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Sheet1!$I$7:$L$7</c:f>
              <c:numCache>
                <c:formatCode>0%</c:formatCode>
                <c:ptCount val="4"/>
                <c:pt idx="0">
                  <c:v>0.75965665236051505</c:v>
                </c:pt>
                <c:pt idx="1">
                  <c:v>0.35810810810810811</c:v>
                </c:pt>
                <c:pt idx="2">
                  <c:v>0.67475728155339809</c:v>
                </c:pt>
                <c:pt idx="3">
                  <c:v>0.52222222222222225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3E-4CFC-A78F-536525B3A9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9901119"/>
        <c:axId val="249898623"/>
      </c:barChart>
      <c:catAx>
        <c:axId val="24990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9898623"/>
        <c:crosses val="autoZero"/>
        <c:auto val="1"/>
        <c:lblAlgn val="ctr"/>
        <c:lblOffset val="100"/>
        <c:noMultiLvlLbl val="0"/>
      </c:catAx>
      <c:valAx>
        <c:axId val="249898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9901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Oletko uskova?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Sheet1!$H$252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Sheet1!$I$251:$L$251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Sheet1!$I$252:$L$252</c:f>
              <c:numCache>
                <c:formatCode>0%</c:formatCode>
                <c:ptCount val="4"/>
                <c:pt idx="0">
                  <c:v>0.22746781115879827</c:v>
                </c:pt>
                <c:pt idx="1">
                  <c:v>5.4054054054054057E-2</c:v>
                </c:pt>
                <c:pt idx="2">
                  <c:v>2.9126213592233011E-2</c:v>
                </c:pt>
                <c:pt idx="3">
                  <c:v>0.68888888888888888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EF-4444-B5E6-07CB3DE117C5}"/>
            </c:ext>
          </c:extLst>
        </c:ser>
        <c:ser>
          <c:idx val="1"/>
          <c:order val="1"/>
          <c:tx>
            <c:strRef>
              <c:f>Sheet1!$H$253</c:f>
              <c:strCache>
                <c:ptCount val="1"/>
                <c:pt idx="0">
                  <c:v>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Sheet1!$I$251:$L$251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Sheet1!$I$253:$L$253</c:f>
              <c:numCache>
                <c:formatCode>0%</c:formatCode>
                <c:ptCount val="4"/>
                <c:pt idx="0">
                  <c:v>0.54506437768240346</c:v>
                </c:pt>
                <c:pt idx="1">
                  <c:v>0.85810810810810811</c:v>
                </c:pt>
                <c:pt idx="2">
                  <c:v>0.88834951456310685</c:v>
                </c:pt>
                <c:pt idx="3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EF-4444-B5E6-07CB3DE117C5}"/>
            </c:ext>
          </c:extLst>
        </c:ser>
        <c:ser>
          <c:idx val="2"/>
          <c:order val="2"/>
          <c:tx>
            <c:strRef>
              <c:f>Sheet1!$H$254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Sheet1!$I$251:$L$251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Sheet1!$I$254:$L$254</c:f>
              <c:numCache>
                <c:formatCode>0%</c:formatCode>
                <c:ptCount val="4"/>
                <c:pt idx="0">
                  <c:v>0.22746781115879827</c:v>
                </c:pt>
                <c:pt idx="1">
                  <c:v>8.7837837837837843E-2</c:v>
                </c:pt>
                <c:pt idx="2">
                  <c:v>8.2524271844660199E-2</c:v>
                </c:pt>
                <c:pt idx="3">
                  <c:v>0.14444444444444443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EF-4444-B5E6-07CB3DE117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8885455"/>
        <c:axId val="398885871"/>
      </c:barChart>
      <c:catAx>
        <c:axId val="398885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8885871"/>
        <c:crosses val="autoZero"/>
        <c:auto val="1"/>
        <c:lblAlgn val="ctr"/>
        <c:lblOffset val="100"/>
        <c:noMultiLvlLbl val="0"/>
      </c:catAx>
      <c:valAx>
        <c:axId val="398885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8885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Oletko luterilainen?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Sheet1!$H$243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Sheet1!$I$242:$L$242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Sheet1!$I$243:$L$243</c:f>
              <c:numCache>
                <c:formatCode>0%</c:formatCode>
                <c:ptCount val="4"/>
                <c:pt idx="0">
                  <c:v>0.54077253218884125</c:v>
                </c:pt>
                <c:pt idx="1">
                  <c:v>0.14189189189189189</c:v>
                </c:pt>
                <c:pt idx="2">
                  <c:v>0.12621359223300971</c:v>
                </c:pt>
                <c:pt idx="3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D2-40E9-873D-595C3EBE5751}"/>
            </c:ext>
          </c:extLst>
        </c:ser>
        <c:ser>
          <c:idx val="1"/>
          <c:order val="1"/>
          <c:tx>
            <c:strRef>
              <c:f>Sheet1!$H$244</c:f>
              <c:strCache>
                <c:ptCount val="1"/>
                <c:pt idx="0">
                  <c:v>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Sheet1!$I$242:$L$242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Sheet1!$I$244:$L$244</c:f>
              <c:numCache>
                <c:formatCode>0%</c:formatCode>
                <c:ptCount val="4"/>
                <c:pt idx="0">
                  <c:v>0.31330472103004292</c:v>
                </c:pt>
                <c:pt idx="1">
                  <c:v>0.7567567567567568</c:v>
                </c:pt>
                <c:pt idx="2">
                  <c:v>0.79126213592233008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D2-40E9-873D-595C3EBE5751}"/>
            </c:ext>
          </c:extLst>
        </c:ser>
        <c:ser>
          <c:idx val="2"/>
          <c:order val="2"/>
          <c:tx>
            <c:strRef>
              <c:f>Sheet1!$H$245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Sheet1!$I$242:$L$242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Sheet1!$I$245:$L$245</c:f>
              <c:numCache>
                <c:formatCode>0%</c:formatCode>
                <c:ptCount val="4"/>
                <c:pt idx="0">
                  <c:v>0.14592274678111589</c:v>
                </c:pt>
                <c:pt idx="1">
                  <c:v>0.10135135135135136</c:v>
                </c:pt>
                <c:pt idx="2">
                  <c:v>8.2524271844660199E-2</c:v>
                </c:pt>
                <c:pt idx="3">
                  <c:v>3.3333333333333333E-2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D2-40E9-873D-595C3EBE57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9900703"/>
        <c:axId val="249901535"/>
      </c:barChart>
      <c:catAx>
        <c:axId val="24990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9901535"/>
        <c:crosses val="autoZero"/>
        <c:auto val="1"/>
        <c:lblAlgn val="ctr"/>
        <c:lblOffset val="100"/>
        <c:noMultiLvlLbl val="0"/>
      </c:catAx>
      <c:valAx>
        <c:axId val="249901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9900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Oletko kristitty?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Sheet1!$H$234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Sheet1!$I$233:$L$233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Sheet1!$I$234:$L$234</c:f>
              <c:numCache>
                <c:formatCode>0%</c:formatCode>
                <c:ptCount val="4"/>
                <c:pt idx="0">
                  <c:v>0.62231759656652363</c:v>
                </c:pt>
                <c:pt idx="1">
                  <c:v>0.19594594594594594</c:v>
                </c:pt>
                <c:pt idx="2">
                  <c:v>0.14563106796116504</c:v>
                </c:pt>
                <c:pt idx="3">
                  <c:v>0.91111111111111109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75-4C1F-9A71-15C58F10507B}"/>
            </c:ext>
          </c:extLst>
        </c:ser>
        <c:ser>
          <c:idx val="1"/>
          <c:order val="1"/>
          <c:tx>
            <c:strRef>
              <c:f>Sheet1!$H$235</c:f>
              <c:strCache>
                <c:ptCount val="1"/>
                <c:pt idx="0">
                  <c:v>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Sheet1!$I$233:$L$233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Sheet1!$I$235:$L$235</c:f>
              <c:numCache>
                <c:formatCode>0%</c:formatCode>
                <c:ptCount val="4"/>
                <c:pt idx="0">
                  <c:v>0.24463519313304721</c:v>
                </c:pt>
                <c:pt idx="1">
                  <c:v>0.68243243243243246</c:v>
                </c:pt>
                <c:pt idx="2">
                  <c:v>0.76213592233009708</c:v>
                </c:pt>
                <c:pt idx="3">
                  <c:v>8.8888888888888892E-2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75-4C1F-9A71-15C58F10507B}"/>
            </c:ext>
          </c:extLst>
        </c:ser>
        <c:ser>
          <c:idx val="2"/>
          <c:order val="2"/>
          <c:tx>
            <c:strRef>
              <c:f>Sheet1!$H$236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Sheet1!$I$233:$L$233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Sheet1!$I$236:$L$236</c:f>
              <c:numCache>
                <c:formatCode>0%</c:formatCode>
                <c:ptCount val="4"/>
                <c:pt idx="0">
                  <c:v>0.13304721030042918</c:v>
                </c:pt>
                <c:pt idx="1">
                  <c:v>0.12162162162162163</c:v>
                </c:pt>
                <c:pt idx="2">
                  <c:v>9.2233009708737865E-2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75-4C1F-9A71-15C58F1050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19890223"/>
        <c:axId val="2019886479"/>
      </c:barChart>
      <c:catAx>
        <c:axId val="2019890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19886479"/>
        <c:crosses val="autoZero"/>
        <c:auto val="1"/>
        <c:lblAlgn val="ctr"/>
        <c:lblOffset val="100"/>
        <c:noMultiLvlLbl val="0"/>
      </c:catAx>
      <c:valAx>
        <c:axId val="2019886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19890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Kuulutko</a:t>
            </a:r>
            <a:r>
              <a:rPr lang="fi-FI" baseline="0"/>
              <a:t> ev.lut.kirkkoon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Sheet1!$H$103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Sheet1!$I$102:$L$102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Sheet1!$I$103:$L$103</c:f>
              <c:numCache>
                <c:formatCode>0%</c:formatCode>
                <c:ptCount val="4"/>
                <c:pt idx="0">
                  <c:v>0.84120171673819744</c:v>
                </c:pt>
                <c:pt idx="1">
                  <c:v>0.33783783783783783</c:v>
                </c:pt>
                <c:pt idx="2">
                  <c:v>0.31067961165048541</c:v>
                </c:pt>
                <c:pt idx="3">
                  <c:v>0.74444444444444446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B-4118-BF0C-44F2247BFDDF}"/>
            </c:ext>
          </c:extLst>
        </c:ser>
        <c:ser>
          <c:idx val="1"/>
          <c:order val="1"/>
          <c:tx>
            <c:strRef>
              <c:f>Sheet1!$H$104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Sheet1!$I$102:$L$102</c:f>
              <c:strCache>
                <c:ptCount val="4"/>
                <c:pt idx="0">
                  <c:v>Avomieliset tapauskovaiset</c:v>
                </c:pt>
                <c:pt idx="1">
                  <c:v>Materialistiset uskonnottomat</c:v>
                </c:pt>
                <c:pt idx="2">
                  <c:v>Henkiset universalistiset</c:v>
                </c:pt>
                <c:pt idx="3">
                  <c:v>Konservatiiviset uskonnolliset</c:v>
                </c:pt>
              </c:strCache>
            </c:strRef>
          </c:cat>
          <c:val>
            <c:numRef>
              <c:f>Sheet1!$I$104:$L$104</c:f>
              <c:numCache>
                <c:formatCode>0%</c:formatCode>
                <c:ptCount val="4"/>
                <c:pt idx="0">
                  <c:v>0.15879828326180256</c:v>
                </c:pt>
                <c:pt idx="1">
                  <c:v>0.66216216216216217</c:v>
                </c:pt>
                <c:pt idx="2">
                  <c:v>0.68932038834951459</c:v>
                </c:pt>
                <c:pt idx="3">
                  <c:v>0.25555555555555554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0B-4118-BF0C-44F2247BFD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4213279"/>
        <c:axId val="604218271"/>
      </c:barChart>
      <c:catAx>
        <c:axId val="604213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04218271"/>
        <c:crosses val="autoZero"/>
        <c:auto val="1"/>
        <c:lblAlgn val="ctr"/>
        <c:lblOffset val="100"/>
        <c:noMultiLvlLbl val="0"/>
      </c:catAx>
      <c:valAx>
        <c:axId val="604218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04213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341B8-1F72-46A3-BD89-BED4C8747430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F4A08-4541-4EE6-ADFB-784BBAC6D1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864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27435-E17B-496D-A3C2-16BC8EC62B59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976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435-E17B-496D-A3C2-16BC8EC62B59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563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435-E17B-496D-A3C2-16BC8EC62B59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5156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435-E17B-496D-A3C2-16BC8EC62B59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6287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435-E17B-496D-A3C2-16BC8EC62B59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1584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435-E17B-496D-A3C2-16BC8EC62B59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5648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435-E17B-496D-A3C2-16BC8EC62B59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1854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435-E17B-496D-A3C2-16BC8EC62B59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5192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435-E17B-496D-A3C2-16BC8EC62B59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8352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435-E17B-496D-A3C2-16BC8EC62B59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629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27435-E17B-496D-A3C2-16BC8EC62B59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803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435-E17B-496D-A3C2-16BC8EC62B5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9493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435-E17B-496D-A3C2-16BC8EC62B5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71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435-E17B-496D-A3C2-16BC8EC62B5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0777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435-E17B-496D-A3C2-16BC8EC62B59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813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435-E17B-496D-A3C2-16BC8EC62B59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9979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435-E17B-496D-A3C2-16BC8EC62B59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5646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27435-E17B-496D-A3C2-16BC8EC62B59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55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959601-8B1F-491C-BA86-F811ADD64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E1F823A-D6CD-4644-83A1-E00193FA6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C66FF6-09D1-4583-A176-E74F82B75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7CC5-AF6C-4E9B-A4A6-B57FDB22F388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D73993D-796F-4C9F-80CF-59311150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4AC326-7E4B-4BC0-8C8F-3D8F49AF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F2CC-C059-4AF9-B568-1D0A4F9100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562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58D6DF-BC41-49CF-ADE3-82273DB27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9EDF2E0-4244-4A24-84EA-02F908D9D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63006A-B1DB-4869-B810-3C3453764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7CC5-AF6C-4E9B-A4A6-B57FDB22F388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B75D3D-4318-4330-B7EA-1C518030C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C20F9C-706D-494F-9556-400F48C4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F2CC-C059-4AF9-B568-1D0A4F9100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294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B905EB2-C8D4-445C-9D04-1B07911E5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BA67C04-6800-495E-B06D-96F092062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FCF6F5-6A0C-42B9-9A7E-E4FEDA41A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7CC5-AF6C-4E9B-A4A6-B57FDB22F388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CF6C1C-9F0C-4191-B717-ABEB1A251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9F1BB1A-3057-4262-927D-E11C886B8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F2CC-C059-4AF9-B568-1D0A4F9100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8069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875064" y="895388"/>
            <a:ext cx="8441873" cy="2387600"/>
          </a:xfrm>
        </p:spPr>
        <p:txBody>
          <a:bodyPr anchor="b">
            <a:normAutofit/>
          </a:bodyPr>
          <a:lstStyle>
            <a:lvl1pPr algn="ctr">
              <a:defRPr sz="480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dirty="0"/>
              <a:t>Tarjouksen/raportin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75063" y="3917007"/>
            <a:ext cx="8441874" cy="981563"/>
          </a:xfrm>
        </p:spPr>
        <p:txBody>
          <a:bodyPr anchor="t"/>
          <a:lstStyle>
            <a:lvl1pPr marL="0" indent="0" algn="ctr">
              <a:buNone/>
              <a:defRPr sz="24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Tutkimuksen nimi</a:t>
            </a:r>
            <a:br>
              <a:rPr lang="fi-FI" dirty="0"/>
            </a:br>
            <a:r>
              <a:rPr lang="fi-FI" dirty="0"/>
              <a:t>Asiakas tai tutkijan etu- ja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Syyskuu 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Keravan seurakunnan julkisuuskuvatutkimus 2022 / Tarjous / Myllymäki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0FF3-944E-453D-AD86-280F662E2B3A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" y="1599"/>
            <a:ext cx="1442197" cy="320168"/>
          </a:xfrm>
          <a:prstGeom prst="rect">
            <a:avLst/>
          </a:prstGeom>
        </p:spPr>
      </p:pic>
      <p:sp>
        <p:nvSpPr>
          <p:cNvPr id="11" name="Tekstin paikkamerkki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74838" y="3410765"/>
            <a:ext cx="8442325" cy="383027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TUTKIMUSRAPORTTI/TARJOUS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874838" y="5037363"/>
            <a:ext cx="8442325" cy="5871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xx.xx.2018/Taloustutkimus Oy</a:t>
            </a:r>
          </a:p>
        </p:txBody>
      </p:sp>
    </p:spTree>
    <p:extLst>
      <p:ext uri="{BB962C8B-B14F-4D97-AF65-F5344CB8AC3E}">
        <p14:creationId xmlns:p14="http://schemas.microsoft.com/office/powerpoint/2010/main" val="303196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4D4EDC-F944-4C7F-8414-A54124AD0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807B22-B9AA-44A8-9287-AD2B14101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7FCAFAD-D92F-4991-A2D4-34D3BE5A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7CC5-AF6C-4E9B-A4A6-B57FDB22F388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A72C3E6-629D-4215-AF20-4707164C3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D28947-720A-4B5F-A557-4903BC7C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F2CC-C059-4AF9-B568-1D0A4F9100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788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92AAA8-B8A2-4265-8499-1DC9D031D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738948-3959-45DC-A97B-778C2FEDB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7751FDC-1B27-488A-A986-C0283DFEF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7CC5-AF6C-4E9B-A4A6-B57FDB22F388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E662E0-C97A-4AEB-9D62-167E1F428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37CFB5-038B-4A91-A178-DD3F5197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F2CC-C059-4AF9-B568-1D0A4F9100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654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F27C91-F0C0-4F74-BEF5-9D77E15D8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AC131D-A254-4CDB-AECF-16355D134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0ADCC84-AF39-4C40-8CA3-6551AD2F1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7AD8F42-C030-4B49-A6B2-83876079A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7CC5-AF6C-4E9B-A4A6-B57FDB22F388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533348F-CD5C-4C10-B22C-085430A77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1FFD339-8897-464E-9D1F-92A6782A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F2CC-C059-4AF9-B568-1D0A4F9100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006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87DBD4-1022-4186-A485-A9CD9C6A2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AF71CAB-9B2E-4084-99F2-984B3FD18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D2BA813-DEFD-4DA7-BDDC-D7F8F15A8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66EFD50-EE22-42FC-A989-255F2CC42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38D78B-88DE-417E-9DC7-E5A139B97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F80A5FD-D8EA-4095-827B-0BC287E6F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7CC5-AF6C-4E9B-A4A6-B57FDB22F388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F0EE14E-EA1F-4F42-A810-98F3B56C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7C60CB7-B387-44AE-9F82-D12402D4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F2CC-C059-4AF9-B568-1D0A4F9100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07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4D0CE7-FA14-4BFB-B5C6-5A32C106D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0B4772-455C-47AC-9514-6D3642F6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7CC5-AF6C-4E9B-A4A6-B57FDB22F388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C446B9B-B37B-44CA-96EA-B93DC54E8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5F2D3E0-21AB-40AC-A0E4-A5DE9DB0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F2CC-C059-4AF9-B568-1D0A4F9100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069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C7B54DD-6B53-4BB8-A1FB-C848F2C8C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7CC5-AF6C-4E9B-A4A6-B57FDB22F388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05DFA2D-795F-4D2C-A60E-FEFF5D34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D8C5C15-AB46-4CA9-84C2-9EC9FF4C3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F2CC-C059-4AF9-B568-1D0A4F9100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635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418B55-C63D-498B-9861-9DFF8DEC1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22EA96-8948-4F49-B8F1-06AE5B36D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5B12A3-572F-41F5-BE14-54D938496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D89C7D7-E5C2-4A9D-BAFB-8E9671E1D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7CC5-AF6C-4E9B-A4A6-B57FDB22F388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B1F32E5-061A-42E7-B7DC-75D0D3C0D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1812074-E375-4880-A584-5EFD115B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F2CC-C059-4AF9-B568-1D0A4F9100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620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9EDD6D-0DFE-4DD3-946A-0017E1A3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1A18B4B-D0D2-427C-8331-4805856AF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5756C4D-4684-44E3-ABD2-2500CF37D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039FD99-40D9-43F7-AED8-A890BE5D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7CC5-AF6C-4E9B-A4A6-B57FDB22F388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60D2658-DE63-408C-9EBE-3E419157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F8A3E7E-265F-4A84-8A6E-32C8BAE9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F2CC-C059-4AF9-B568-1D0A4F9100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141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F5B7640-58E1-45F7-943B-F2DAA43B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9C6FDD4-3678-41D1-9650-1C8641630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2BFEE4-10B3-4240-884A-497DDF6F4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C7CC5-AF6C-4E9B-A4A6-B57FDB22F388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DC7D8F-0F2E-40E9-B9CB-0317AB87E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D6B4CC-4018-4C50-B22A-864F99F0E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EF2CC-C059-4AF9-B568-1D0A4F9100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714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Kuva 7" descr="Kuva, joka sisältää kohteen teksti, henkilö, henkilöt&#10;&#10;Kuvaus luotu automaattisesti">
            <a:extLst>
              <a:ext uri="{FF2B5EF4-FFF2-40B4-BE49-F238E27FC236}">
                <a16:creationId xmlns:a16="http://schemas.microsoft.com/office/drawing/2014/main" id="{DE86B24E-8CED-4009-AD32-1275798B8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6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Kaavio 13">
            <a:extLst>
              <a:ext uri="{FF2B5EF4-FFF2-40B4-BE49-F238E27FC236}">
                <a16:creationId xmlns:a16="http://schemas.microsoft.com/office/drawing/2014/main" id="{FB8749C7-BFB0-497A-BC6E-6803E3E4B2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74340"/>
              </p:ext>
            </p:extLst>
          </p:nvPr>
        </p:nvGraphicFramePr>
        <p:xfrm>
          <a:off x="7042068" y="3976502"/>
          <a:ext cx="4551680" cy="271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Kaavio 9">
            <a:extLst>
              <a:ext uri="{FF2B5EF4-FFF2-40B4-BE49-F238E27FC236}">
                <a16:creationId xmlns:a16="http://schemas.microsoft.com/office/drawing/2014/main" id="{9D6F7212-99CC-4DFC-99CA-2A06721CE0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923202"/>
              </p:ext>
            </p:extLst>
          </p:nvPr>
        </p:nvGraphicFramePr>
        <p:xfrm>
          <a:off x="1738991" y="3980726"/>
          <a:ext cx="4551680" cy="271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365FAFBF-BEF5-49AF-907C-7F5F2F6F4E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234195"/>
              </p:ext>
            </p:extLst>
          </p:nvPr>
        </p:nvGraphicFramePr>
        <p:xfrm>
          <a:off x="7042068" y="945859"/>
          <a:ext cx="4572000" cy="2720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0143AADD-894C-4DE2-AF10-BBB153A12B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170737"/>
              </p:ext>
            </p:extLst>
          </p:nvPr>
        </p:nvGraphicFramePr>
        <p:xfrm>
          <a:off x="1738991" y="945859"/>
          <a:ext cx="4572000" cy="2720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kstiruutu 14">
            <a:extLst>
              <a:ext uri="{FF2B5EF4-FFF2-40B4-BE49-F238E27FC236}">
                <a16:creationId xmlns:a16="http://schemas.microsoft.com/office/drawing/2014/main" id="{1F6D0E24-CE91-4582-B928-BBBE3719D2C0}"/>
              </a:ext>
            </a:extLst>
          </p:cNvPr>
          <p:cNvSpPr txBox="1"/>
          <p:nvPr/>
        </p:nvSpPr>
        <p:spPr>
          <a:xfrm>
            <a:off x="1564801" y="241291"/>
            <a:ext cx="3111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>
                <a:latin typeface="+mj-lt"/>
              </a:rPr>
              <a:t>Milleniaalit</a:t>
            </a:r>
            <a:r>
              <a:rPr lang="fi-FI" sz="2800" dirty="0">
                <a:latin typeface="+mj-lt"/>
              </a:rPr>
              <a:t>: taustoja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4EFB0E3-3E84-495D-BFFF-BFBAFEBC7F87}"/>
              </a:ext>
            </a:extLst>
          </p:cNvPr>
          <p:cNvSpPr/>
          <p:nvPr/>
        </p:nvSpPr>
        <p:spPr>
          <a:xfrm>
            <a:off x="201337" y="1322581"/>
            <a:ext cx="12164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i="1" dirty="0"/>
              <a:t>Graafit esittävät jakaumat prosenttiyksiköinä.</a:t>
            </a:r>
          </a:p>
        </p:txBody>
      </p:sp>
    </p:spTree>
    <p:extLst>
      <p:ext uri="{BB962C8B-B14F-4D97-AF65-F5344CB8AC3E}">
        <p14:creationId xmlns:p14="http://schemas.microsoft.com/office/powerpoint/2010/main" val="3395239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Kaavio 13">
            <a:extLst>
              <a:ext uri="{FF2B5EF4-FFF2-40B4-BE49-F238E27FC236}">
                <a16:creationId xmlns:a16="http://schemas.microsoft.com/office/drawing/2014/main" id="{20F275F9-743B-4976-9502-CA5B9207A6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071053"/>
              </p:ext>
            </p:extLst>
          </p:nvPr>
        </p:nvGraphicFramePr>
        <p:xfrm>
          <a:off x="7015844" y="3986942"/>
          <a:ext cx="4572000" cy="271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32EA11C6-5C37-431C-BA94-631D5C908F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668537"/>
              </p:ext>
            </p:extLst>
          </p:nvPr>
        </p:nvGraphicFramePr>
        <p:xfrm>
          <a:off x="1730350" y="937470"/>
          <a:ext cx="4572000" cy="2715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Kaavio 9">
            <a:extLst>
              <a:ext uri="{FF2B5EF4-FFF2-40B4-BE49-F238E27FC236}">
                <a16:creationId xmlns:a16="http://schemas.microsoft.com/office/drawing/2014/main" id="{5D31CAFC-2352-434A-A1B3-828A7907E4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581402"/>
              </p:ext>
            </p:extLst>
          </p:nvPr>
        </p:nvGraphicFramePr>
        <p:xfrm>
          <a:off x="1738991" y="3986942"/>
          <a:ext cx="4572000" cy="271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DFB510C8-BF06-4ED1-87B7-7B4C58B6EC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704236"/>
              </p:ext>
            </p:extLst>
          </p:nvPr>
        </p:nvGraphicFramePr>
        <p:xfrm>
          <a:off x="7015844" y="937470"/>
          <a:ext cx="4572000" cy="2715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kstiruutu 14">
            <a:extLst>
              <a:ext uri="{FF2B5EF4-FFF2-40B4-BE49-F238E27FC236}">
                <a16:creationId xmlns:a16="http://schemas.microsoft.com/office/drawing/2014/main" id="{2FD70FA3-F54E-4B35-A204-733026B939C9}"/>
              </a:ext>
            </a:extLst>
          </p:cNvPr>
          <p:cNvSpPr txBox="1"/>
          <p:nvPr/>
        </p:nvSpPr>
        <p:spPr>
          <a:xfrm>
            <a:off x="1564801" y="241291"/>
            <a:ext cx="3111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>
                <a:latin typeface="+mj-lt"/>
              </a:rPr>
              <a:t>Milleniaalit</a:t>
            </a:r>
            <a:r>
              <a:rPr lang="fi-FI" sz="2800" dirty="0">
                <a:latin typeface="+mj-lt"/>
              </a:rPr>
              <a:t>: taustoja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59AE7904-2BCD-4044-ACCE-947F33C3585F}"/>
              </a:ext>
            </a:extLst>
          </p:cNvPr>
          <p:cNvSpPr/>
          <p:nvPr/>
        </p:nvSpPr>
        <p:spPr>
          <a:xfrm>
            <a:off x="201337" y="1322581"/>
            <a:ext cx="12164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i="1" dirty="0"/>
              <a:t>Graafit esittävät jakaumat prosenttiyksiköinä.</a:t>
            </a:r>
          </a:p>
        </p:txBody>
      </p:sp>
    </p:spTree>
    <p:extLst>
      <p:ext uri="{BB962C8B-B14F-4D97-AF65-F5344CB8AC3E}">
        <p14:creationId xmlns:p14="http://schemas.microsoft.com/office/powerpoint/2010/main" val="269152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66AAA05B-EB37-46DA-BFB3-93876825BD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936189"/>
              </p:ext>
            </p:extLst>
          </p:nvPr>
        </p:nvGraphicFramePr>
        <p:xfrm>
          <a:off x="1730351" y="947103"/>
          <a:ext cx="995231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383378BF-CB27-4931-A2C7-3D18F93D87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530453"/>
              </p:ext>
            </p:extLst>
          </p:nvPr>
        </p:nvGraphicFramePr>
        <p:xfrm>
          <a:off x="1730351" y="3885839"/>
          <a:ext cx="995231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7154A581-216F-48BA-88CD-28A7D7EFA5A7}"/>
              </a:ext>
            </a:extLst>
          </p:cNvPr>
          <p:cNvSpPr txBox="1"/>
          <p:nvPr/>
        </p:nvSpPr>
        <p:spPr>
          <a:xfrm>
            <a:off x="1564801" y="241291"/>
            <a:ext cx="4802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>
                <a:latin typeface="+mj-lt"/>
              </a:rPr>
              <a:t>Milleniaalit</a:t>
            </a:r>
            <a:r>
              <a:rPr lang="fi-FI" sz="2800" dirty="0">
                <a:latin typeface="+mj-lt"/>
              </a:rPr>
              <a:t>: näkemyksiä kirkosta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40126A60-EB1A-4221-9BEE-06933002FD1E}"/>
              </a:ext>
            </a:extLst>
          </p:cNvPr>
          <p:cNvSpPr/>
          <p:nvPr/>
        </p:nvSpPr>
        <p:spPr>
          <a:xfrm>
            <a:off x="201337" y="1322581"/>
            <a:ext cx="12164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i="1" dirty="0"/>
              <a:t>Graafit esittävät vastausten keskiarvot asteikolla </a:t>
            </a:r>
            <a:br>
              <a:rPr lang="fi-FI" sz="1000" i="1" dirty="0"/>
            </a:br>
            <a:r>
              <a:rPr lang="fi-FI" sz="1000" i="1" dirty="0"/>
              <a:t>5=Täysin samaa mieltä…</a:t>
            </a:r>
            <a:br>
              <a:rPr lang="fi-FI" sz="1000" i="1" dirty="0"/>
            </a:br>
            <a:r>
              <a:rPr lang="fi-FI" sz="1000" i="1" dirty="0"/>
              <a:t>1=Täysin eri mieltä</a:t>
            </a:r>
          </a:p>
        </p:txBody>
      </p:sp>
    </p:spTree>
    <p:extLst>
      <p:ext uri="{BB962C8B-B14F-4D97-AF65-F5344CB8AC3E}">
        <p14:creationId xmlns:p14="http://schemas.microsoft.com/office/powerpoint/2010/main" val="714384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B9D74DFB-7772-4A64-B58E-3183BF2F27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397481"/>
              </p:ext>
            </p:extLst>
          </p:nvPr>
        </p:nvGraphicFramePr>
        <p:xfrm>
          <a:off x="1730350" y="930325"/>
          <a:ext cx="995231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93434FBF-56B8-4538-AF52-751B5A2D09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912427"/>
              </p:ext>
            </p:extLst>
          </p:nvPr>
        </p:nvGraphicFramePr>
        <p:xfrm>
          <a:off x="1730350" y="3923472"/>
          <a:ext cx="855665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A7388E12-934A-4A88-A0CF-16358A6C5EAD}"/>
              </a:ext>
            </a:extLst>
          </p:cNvPr>
          <p:cNvSpPr txBox="1"/>
          <p:nvPr/>
        </p:nvSpPr>
        <p:spPr>
          <a:xfrm>
            <a:off x="1564801" y="241291"/>
            <a:ext cx="4802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>
                <a:latin typeface="+mj-lt"/>
              </a:rPr>
              <a:t>Milleniaalit</a:t>
            </a:r>
            <a:r>
              <a:rPr lang="fi-FI" sz="2800" dirty="0">
                <a:latin typeface="+mj-lt"/>
              </a:rPr>
              <a:t>: näkemyksiä kirkosta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6BD04F59-A4BD-477D-8A30-A70D2AC2E197}"/>
              </a:ext>
            </a:extLst>
          </p:cNvPr>
          <p:cNvSpPr/>
          <p:nvPr/>
        </p:nvSpPr>
        <p:spPr>
          <a:xfrm>
            <a:off x="201337" y="1322581"/>
            <a:ext cx="12164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i="1" dirty="0"/>
              <a:t>Graafit esittävät vastausten keskiarvot asteikolla </a:t>
            </a:r>
            <a:br>
              <a:rPr lang="fi-FI" sz="1000" i="1" dirty="0"/>
            </a:br>
            <a:r>
              <a:rPr lang="fi-FI" sz="1000" i="1" dirty="0"/>
              <a:t>5=Täysin samaa mieltä…</a:t>
            </a:r>
            <a:br>
              <a:rPr lang="fi-FI" sz="1000" i="1" dirty="0"/>
            </a:br>
            <a:r>
              <a:rPr lang="fi-FI" sz="1000" i="1" dirty="0"/>
              <a:t>1=Täysin eri mieltä</a:t>
            </a:r>
          </a:p>
        </p:txBody>
      </p:sp>
    </p:spTree>
    <p:extLst>
      <p:ext uri="{BB962C8B-B14F-4D97-AF65-F5344CB8AC3E}">
        <p14:creationId xmlns:p14="http://schemas.microsoft.com/office/powerpoint/2010/main" val="2384906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8C2D1A49-BD85-4F81-9166-78B89AA44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345234"/>
              </p:ext>
            </p:extLst>
          </p:nvPr>
        </p:nvGraphicFramePr>
        <p:xfrm>
          <a:off x="1730349" y="955492"/>
          <a:ext cx="99523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AB9A5E8D-303B-45DE-BE91-052D680CD7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85892"/>
              </p:ext>
            </p:extLst>
          </p:nvPr>
        </p:nvGraphicFramePr>
        <p:xfrm>
          <a:off x="1730350" y="3911006"/>
          <a:ext cx="864809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3E956404-26FB-4DE4-9D2E-D1A17D088CD3}"/>
              </a:ext>
            </a:extLst>
          </p:cNvPr>
          <p:cNvSpPr txBox="1"/>
          <p:nvPr/>
        </p:nvSpPr>
        <p:spPr>
          <a:xfrm>
            <a:off x="1564801" y="241291"/>
            <a:ext cx="4580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>
                <a:latin typeface="+mj-lt"/>
              </a:rPr>
              <a:t>Milleniaalit</a:t>
            </a:r>
            <a:r>
              <a:rPr lang="fi-FI" sz="2800" dirty="0">
                <a:latin typeface="+mj-lt"/>
              </a:rPr>
              <a:t>: asenteita ja arvoja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9B581DC3-6E91-4879-ACAE-7F5B69105F0C}"/>
              </a:ext>
            </a:extLst>
          </p:cNvPr>
          <p:cNvSpPr/>
          <p:nvPr/>
        </p:nvSpPr>
        <p:spPr>
          <a:xfrm>
            <a:off x="201337" y="1322581"/>
            <a:ext cx="12164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i="1" dirty="0"/>
              <a:t>Graafit esittävät vastausten keskiarvot asteikolla </a:t>
            </a:r>
            <a:br>
              <a:rPr lang="fi-FI" sz="1000" i="1" dirty="0"/>
            </a:br>
            <a:r>
              <a:rPr lang="fi-FI" sz="1000" i="1" dirty="0"/>
              <a:t>5=Täysin samaa mieltä…</a:t>
            </a:r>
            <a:br>
              <a:rPr lang="fi-FI" sz="1000" i="1" dirty="0"/>
            </a:br>
            <a:r>
              <a:rPr lang="fi-FI" sz="1000" i="1" dirty="0"/>
              <a:t>1=Täysin eri mieltä</a:t>
            </a:r>
          </a:p>
        </p:txBody>
      </p:sp>
    </p:spTree>
    <p:extLst>
      <p:ext uri="{BB962C8B-B14F-4D97-AF65-F5344CB8AC3E}">
        <p14:creationId xmlns:p14="http://schemas.microsoft.com/office/powerpoint/2010/main" val="184011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37BF47EE-65C6-4FDF-B8BD-0078BA2690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405766"/>
              </p:ext>
            </p:extLst>
          </p:nvPr>
        </p:nvGraphicFramePr>
        <p:xfrm>
          <a:off x="1730350" y="930325"/>
          <a:ext cx="99523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0D662C9D-DC61-499F-951C-6CC0F7FF1D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028455"/>
              </p:ext>
            </p:extLst>
          </p:nvPr>
        </p:nvGraphicFramePr>
        <p:xfrm>
          <a:off x="1730350" y="3894228"/>
          <a:ext cx="99523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EF97C14-7F7E-46FD-A0E6-A77B2CE5347B}"/>
              </a:ext>
            </a:extLst>
          </p:cNvPr>
          <p:cNvSpPr txBox="1"/>
          <p:nvPr/>
        </p:nvSpPr>
        <p:spPr>
          <a:xfrm>
            <a:off x="1564801" y="241291"/>
            <a:ext cx="4580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>
                <a:latin typeface="+mj-lt"/>
              </a:rPr>
              <a:t>Milleniaalit</a:t>
            </a:r>
            <a:r>
              <a:rPr lang="fi-FI" sz="2800" dirty="0">
                <a:latin typeface="+mj-lt"/>
              </a:rPr>
              <a:t>: asenteita ja arvoja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D4DD335-D98A-451D-AF8B-EA36B62488C0}"/>
              </a:ext>
            </a:extLst>
          </p:cNvPr>
          <p:cNvSpPr/>
          <p:nvPr/>
        </p:nvSpPr>
        <p:spPr>
          <a:xfrm>
            <a:off x="201337" y="1322581"/>
            <a:ext cx="12164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i="1" dirty="0"/>
              <a:t>Graafit esittävät vastausten keskiarvot asteikolla </a:t>
            </a:r>
            <a:br>
              <a:rPr lang="fi-FI" sz="1000" i="1" dirty="0"/>
            </a:br>
            <a:r>
              <a:rPr lang="fi-FI" sz="1000" i="1" dirty="0"/>
              <a:t>5=Täysin samaa mieltä…</a:t>
            </a:r>
            <a:br>
              <a:rPr lang="fi-FI" sz="1000" i="1" dirty="0"/>
            </a:br>
            <a:r>
              <a:rPr lang="fi-FI" sz="1000" i="1" dirty="0"/>
              <a:t>1=Täysin eri mieltä</a:t>
            </a:r>
          </a:p>
        </p:txBody>
      </p:sp>
    </p:spTree>
    <p:extLst>
      <p:ext uri="{BB962C8B-B14F-4D97-AF65-F5344CB8AC3E}">
        <p14:creationId xmlns:p14="http://schemas.microsoft.com/office/powerpoint/2010/main" val="2663748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5C3FC64D-FEF9-486E-8611-571FD17C8F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200102"/>
              </p:ext>
            </p:extLst>
          </p:nvPr>
        </p:nvGraphicFramePr>
        <p:xfrm>
          <a:off x="1730349" y="947103"/>
          <a:ext cx="99523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778D0E00-8931-473E-87AE-A903ABDB11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708268"/>
              </p:ext>
            </p:extLst>
          </p:nvPr>
        </p:nvGraphicFramePr>
        <p:xfrm>
          <a:off x="1730350" y="3902617"/>
          <a:ext cx="867857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A5315CE4-4C15-4DA9-AE93-E79F2ADEF418}"/>
              </a:ext>
            </a:extLst>
          </p:cNvPr>
          <p:cNvSpPr txBox="1"/>
          <p:nvPr/>
        </p:nvSpPr>
        <p:spPr>
          <a:xfrm>
            <a:off x="1564801" y="241291"/>
            <a:ext cx="4580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>
                <a:latin typeface="+mj-lt"/>
              </a:rPr>
              <a:t>Milleniaalit</a:t>
            </a:r>
            <a:r>
              <a:rPr lang="fi-FI" sz="2800" dirty="0">
                <a:latin typeface="+mj-lt"/>
              </a:rPr>
              <a:t>: asenteita ja arvoja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1DE41E63-602B-4730-8F5D-878B0B79ECF5}"/>
              </a:ext>
            </a:extLst>
          </p:cNvPr>
          <p:cNvSpPr/>
          <p:nvPr/>
        </p:nvSpPr>
        <p:spPr>
          <a:xfrm>
            <a:off x="201337" y="1322581"/>
            <a:ext cx="12164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i="1" dirty="0"/>
              <a:t>Graafit esittävät vastausten keskiarvot asteikolla </a:t>
            </a:r>
            <a:br>
              <a:rPr lang="fi-FI" sz="1000" i="1" dirty="0"/>
            </a:br>
            <a:r>
              <a:rPr lang="fi-FI" sz="1000" i="1" dirty="0"/>
              <a:t>5=Täysin samaa mieltä…</a:t>
            </a:r>
            <a:br>
              <a:rPr lang="fi-FI" sz="1000" i="1" dirty="0"/>
            </a:br>
            <a:r>
              <a:rPr lang="fi-FI" sz="1000" i="1" dirty="0"/>
              <a:t>1=Täysin eri mieltä</a:t>
            </a:r>
          </a:p>
        </p:txBody>
      </p:sp>
    </p:spTree>
    <p:extLst>
      <p:ext uri="{BB962C8B-B14F-4D97-AF65-F5344CB8AC3E}">
        <p14:creationId xmlns:p14="http://schemas.microsoft.com/office/powerpoint/2010/main" val="3030121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3B66171E-230A-435F-B7C2-2A5384B965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857007"/>
              </p:ext>
            </p:extLst>
          </p:nvPr>
        </p:nvGraphicFramePr>
        <p:xfrm>
          <a:off x="1730351" y="955492"/>
          <a:ext cx="995231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F888192F-492C-43E1-ACCE-CEBCF4845F6C}"/>
              </a:ext>
            </a:extLst>
          </p:cNvPr>
          <p:cNvSpPr txBox="1"/>
          <p:nvPr/>
        </p:nvSpPr>
        <p:spPr>
          <a:xfrm>
            <a:off x="1564801" y="241291"/>
            <a:ext cx="4110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>
                <a:latin typeface="+mj-lt"/>
              </a:rPr>
              <a:t>Milleniaalit</a:t>
            </a:r>
            <a:r>
              <a:rPr lang="fi-FI" sz="2800" dirty="0">
                <a:latin typeface="+mj-lt"/>
              </a:rPr>
              <a:t>: kirkon läsnäolo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1127AF6B-F9DD-42EE-9777-914EC6646552}"/>
              </a:ext>
            </a:extLst>
          </p:cNvPr>
          <p:cNvSpPr/>
          <p:nvPr/>
        </p:nvSpPr>
        <p:spPr>
          <a:xfrm>
            <a:off x="201337" y="1322581"/>
            <a:ext cx="12164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i="1" dirty="0"/>
              <a:t>Graafit esittävät vastausten keskiarvot asteikolla </a:t>
            </a:r>
            <a:br>
              <a:rPr lang="fi-FI" sz="1000" i="1" dirty="0"/>
            </a:br>
            <a:r>
              <a:rPr lang="fi-FI" sz="1000" i="1" dirty="0"/>
              <a:t>5=Hyväksyn täysin…</a:t>
            </a:r>
            <a:br>
              <a:rPr lang="fi-FI" sz="1000" i="1" dirty="0"/>
            </a:br>
            <a:r>
              <a:rPr lang="fi-FI" sz="1000" i="1" dirty="0"/>
              <a:t>1=En hyväksy ollenkaan</a:t>
            </a:r>
          </a:p>
        </p:txBody>
      </p:sp>
    </p:spTree>
    <p:extLst>
      <p:ext uri="{BB962C8B-B14F-4D97-AF65-F5344CB8AC3E}">
        <p14:creationId xmlns:p14="http://schemas.microsoft.com/office/powerpoint/2010/main" val="300665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0F9B39EF-CAAF-45D1-AC31-B3F710111C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49914"/>
              </p:ext>
            </p:extLst>
          </p:nvPr>
        </p:nvGraphicFramePr>
        <p:xfrm>
          <a:off x="1738990" y="905114"/>
          <a:ext cx="9848853" cy="2754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DA47E568-07B4-4455-AC4D-62A2598DA5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776519"/>
              </p:ext>
            </p:extLst>
          </p:nvPr>
        </p:nvGraphicFramePr>
        <p:xfrm>
          <a:off x="1730350" y="39513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50389E0E-B447-4CA1-9787-45B8BE7EA6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506827"/>
              </p:ext>
            </p:extLst>
          </p:nvPr>
        </p:nvGraphicFramePr>
        <p:xfrm>
          <a:off x="7015844" y="39576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316F3A6A-5F0A-4A8F-BF9D-DB9FB1C645AB}"/>
              </a:ext>
            </a:extLst>
          </p:cNvPr>
          <p:cNvSpPr txBox="1"/>
          <p:nvPr/>
        </p:nvSpPr>
        <p:spPr>
          <a:xfrm>
            <a:off x="1564801" y="241291"/>
            <a:ext cx="3111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>
                <a:latin typeface="+mj-lt"/>
              </a:rPr>
              <a:t>Milleniaalit</a:t>
            </a:r>
            <a:r>
              <a:rPr lang="fi-FI" sz="2800" dirty="0">
                <a:latin typeface="+mj-lt"/>
              </a:rPr>
              <a:t>: taustoja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37F3221F-C8CD-4D6B-B000-F6054898DADE}"/>
              </a:ext>
            </a:extLst>
          </p:cNvPr>
          <p:cNvSpPr/>
          <p:nvPr/>
        </p:nvSpPr>
        <p:spPr>
          <a:xfrm>
            <a:off x="201337" y="1322581"/>
            <a:ext cx="12164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i="1" dirty="0"/>
              <a:t>Graafit esittävät jakaumat prosenttiyksiköinä.</a:t>
            </a:r>
          </a:p>
        </p:txBody>
      </p:sp>
    </p:spTree>
    <p:extLst>
      <p:ext uri="{BB962C8B-B14F-4D97-AF65-F5344CB8AC3E}">
        <p14:creationId xmlns:p14="http://schemas.microsoft.com/office/powerpoint/2010/main" val="3764082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D3E13DF4-06BD-4CB8-91CE-A31ED0002F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583022"/>
              </p:ext>
            </p:extLst>
          </p:nvPr>
        </p:nvGraphicFramePr>
        <p:xfrm>
          <a:off x="1730350" y="980659"/>
          <a:ext cx="99523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39929B60-9BC8-42B3-860B-272BE2899E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7494136"/>
              </p:ext>
            </p:extLst>
          </p:nvPr>
        </p:nvGraphicFramePr>
        <p:xfrm>
          <a:off x="1730350" y="3969729"/>
          <a:ext cx="99523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0249E71F-9215-47F8-9359-7BB54D1DB6DF}"/>
              </a:ext>
            </a:extLst>
          </p:cNvPr>
          <p:cNvSpPr txBox="1"/>
          <p:nvPr/>
        </p:nvSpPr>
        <p:spPr>
          <a:xfrm>
            <a:off x="1564801" y="241291"/>
            <a:ext cx="4419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>
                <a:latin typeface="+mj-lt"/>
              </a:rPr>
              <a:t>Milleniaalit</a:t>
            </a:r>
            <a:r>
              <a:rPr lang="fi-FI" sz="2800" dirty="0">
                <a:latin typeface="+mj-lt"/>
              </a:rPr>
              <a:t>: summamuuttujia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23866C6A-C583-41D8-B94A-B7401748E655}"/>
              </a:ext>
            </a:extLst>
          </p:cNvPr>
          <p:cNvSpPr/>
          <p:nvPr/>
        </p:nvSpPr>
        <p:spPr>
          <a:xfrm>
            <a:off x="201337" y="1322581"/>
            <a:ext cx="12164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i="1" dirty="0"/>
              <a:t>Graafit esittävät vastausaineistosta muodostettujen faktorien summamuuttujien vastaus-keskiarvot asteikolla </a:t>
            </a:r>
            <a:br>
              <a:rPr lang="fi-FI" sz="1000" i="1" dirty="0"/>
            </a:br>
            <a:r>
              <a:rPr lang="fi-FI" sz="1000" i="1" dirty="0"/>
              <a:t>5=Täysin myönteinen vastaus…</a:t>
            </a:r>
            <a:br>
              <a:rPr lang="fi-FI" sz="1000" i="1" dirty="0"/>
            </a:br>
            <a:r>
              <a:rPr lang="fi-FI" sz="1000" i="1" dirty="0"/>
              <a:t>1=Täysin kielteinen vastaus</a:t>
            </a:r>
          </a:p>
        </p:txBody>
      </p:sp>
    </p:spTree>
    <p:extLst>
      <p:ext uri="{BB962C8B-B14F-4D97-AF65-F5344CB8AC3E}">
        <p14:creationId xmlns:p14="http://schemas.microsoft.com/office/powerpoint/2010/main" val="423899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B4195923-02AA-40DE-8733-1A8FB573201E}"/>
              </a:ext>
            </a:extLst>
          </p:cNvPr>
          <p:cNvSpPr txBox="1"/>
          <p:nvPr/>
        </p:nvSpPr>
        <p:spPr>
          <a:xfrm>
            <a:off x="1564801" y="241291"/>
            <a:ext cx="5198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>
                <a:latin typeface="+mj-lt"/>
              </a:rPr>
              <a:t>Milleniaalit</a:t>
            </a:r>
            <a:r>
              <a:rPr lang="fi-FI" sz="2800" dirty="0">
                <a:latin typeface="+mj-lt"/>
              </a:rPr>
              <a:t>: neljän segmentin malli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4D3B6FD1-2D3F-4242-A5C9-F8D9FA28B38E}"/>
              </a:ext>
            </a:extLst>
          </p:cNvPr>
          <p:cNvSpPr txBox="1"/>
          <p:nvPr/>
        </p:nvSpPr>
        <p:spPr>
          <a:xfrm>
            <a:off x="995834" y="1642610"/>
            <a:ext cx="95099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fi-FI" dirty="0">
                <a:latin typeface="+mj-lt"/>
              </a:rPr>
              <a:t>Segmenttimalli on toteutettu analysoimalla Arvot360 Kirkko –tutkimuksen aineistossa mukana olevia 18-35-vuotiaita vastaajia (677 vastaajaa). Aineiston analyysin toteutti Taloustutkimus Oy marraskuussa 2021.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fi-FI" dirty="0">
                <a:latin typeface="+mj-lt"/>
              </a:rPr>
              <a:t>Vastaaja-aineistoa käsiteltiin tilastollisilla analyyseillä: ensin koko aineisto </a:t>
            </a:r>
            <a:r>
              <a:rPr lang="fi-FI" dirty="0" err="1">
                <a:latin typeface="+mj-lt"/>
              </a:rPr>
              <a:t>faktoroitiin</a:t>
            </a:r>
            <a:r>
              <a:rPr lang="fi-FI" dirty="0">
                <a:latin typeface="+mj-lt"/>
              </a:rPr>
              <a:t> vastausaineiston sisäisten yhteyksien tunnistamiseksi (pääkomponenttianalyysi). </a:t>
            </a:r>
            <a:r>
              <a:rPr lang="fi-FI" dirty="0" err="1">
                <a:latin typeface="+mj-lt"/>
              </a:rPr>
              <a:t>Faktoroinnin</a:t>
            </a:r>
            <a:r>
              <a:rPr lang="fi-FI" dirty="0">
                <a:latin typeface="+mj-lt"/>
              </a:rPr>
              <a:t> jälkeen tutkimusaineistosta muodostettiin segmenttimalli </a:t>
            </a:r>
            <a:r>
              <a:rPr lang="fi-FI" dirty="0" err="1">
                <a:latin typeface="+mj-lt"/>
              </a:rPr>
              <a:t>klusteroimalla</a:t>
            </a:r>
            <a:r>
              <a:rPr lang="fi-FI" dirty="0">
                <a:latin typeface="+mj-lt"/>
              </a:rPr>
              <a:t> (K-</a:t>
            </a:r>
            <a:r>
              <a:rPr lang="fi-FI" dirty="0" err="1">
                <a:latin typeface="+mj-lt"/>
              </a:rPr>
              <a:t>means</a:t>
            </a:r>
            <a:r>
              <a:rPr lang="fi-FI" dirty="0">
                <a:latin typeface="+mj-lt"/>
              </a:rPr>
              <a:t> –menetelmä)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fi-FI" dirty="0">
                <a:latin typeface="+mj-lt"/>
              </a:rPr>
              <a:t>Löytyneet segmentit kuvailtiin ja aineisto ristiintaulukoitiin segmenttimallin perusteella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fi-FI" dirty="0" err="1">
                <a:latin typeface="+mj-lt"/>
              </a:rPr>
              <a:t>Milleniaalisegmentit</a:t>
            </a:r>
            <a:r>
              <a:rPr lang="fi-FI" dirty="0">
                <a:latin typeface="+mj-lt"/>
              </a:rPr>
              <a:t> mallinnettiin lisäksi paikkatietoon ja vietiin verkkokäyttöliittymään, jossa niitä voidaan mallinnuksen perusteella tarkastella alueellisen </a:t>
            </a:r>
            <a:r>
              <a:rPr lang="fi-FI">
                <a:latin typeface="+mj-lt"/>
              </a:rPr>
              <a:t>esiintyvyyden näkökulmasta</a:t>
            </a:r>
            <a:r>
              <a:rPr lang="fi-FI" sz="1600" dirty="0">
                <a:latin typeface="+mj-lt"/>
              </a:rPr>
              <a:t>.</a:t>
            </a:r>
            <a:endParaRPr lang="fi-F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628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6FC1A2D6-348B-41C2-8A0B-A133B3B412F3}"/>
              </a:ext>
            </a:extLst>
          </p:cNvPr>
          <p:cNvSpPr txBox="1"/>
          <p:nvPr/>
        </p:nvSpPr>
        <p:spPr>
          <a:xfrm>
            <a:off x="315751" y="1126124"/>
            <a:ext cx="2645143" cy="5447645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Enemmistö naisia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18-24v korostuu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Lapsiperheet korostuvat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Työssäkäyviä tai lasten kanssa kotona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Pientaloasuminen korostuu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Henkisyydellä ja uskonnolla on yhä merkitystä arjessa. Huomattavan suuri </a:t>
            </a:r>
            <a:r>
              <a:rPr lang="fi-FI" sz="1100" dirty="0" err="1"/>
              <a:t>kirkkoonkuulumisprosentti</a:t>
            </a:r>
            <a:endParaRPr lang="fi-FI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U</a:t>
            </a:r>
            <a:r>
              <a:rPr lang="fi-FI" sz="1100"/>
              <a:t>skonto </a:t>
            </a:r>
            <a:r>
              <a:rPr lang="fi-FI" sz="1100" dirty="0"/>
              <a:t>tarjoaa arvokkaita näkemyksiä elämää koskeviin kysymyksiin, mutta uskonto ei itsessään kuitenkaan ole elämän keskiössä. Vastauksia suuriin kysymyksiin etsitään muualtakin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Luterilainen kirkko on nähdään yhteisönä, uskonnon toteuttajana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Henkilökohtainen yhteys kirkkoon on kuitenkin löyhä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Raamatun teksteillä ja uskolla ei välitöntä yhteyttä asenteiden tasolle. Edustavat liberaaleja näkemyksiä, kuten saman sukupuolisten oikeutta saada kirkossa liitoillensa siunaus</a:t>
            </a:r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302370F-4828-4C39-A0B8-C6A39F3E641A}"/>
              </a:ext>
            </a:extLst>
          </p:cNvPr>
          <p:cNvSpPr txBox="1"/>
          <p:nvPr/>
        </p:nvSpPr>
        <p:spPr>
          <a:xfrm>
            <a:off x="3286950" y="1126124"/>
            <a:ext cx="2645143" cy="5446800"/>
          </a:xfrm>
          <a:prstGeom prst="rect">
            <a:avLst/>
          </a:prstGeom>
          <a:solidFill>
            <a:srgbClr val="ED7D31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fi-FI" sz="1400" dirty="0" err="1">
                <a:latin typeface="+mj-lt"/>
              </a:rPr>
              <a:t>Mat</a:t>
            </a:r>
            <a:endParaRPr lang="fi-FI" sz="1400" dirty="0">
              <a:latin typeface="+mj-lt"/>
            </a:endParaRPr>
          </a:p>
          <a:p>
            <a:endParaRPr lang="fi-FI" sz="1400" dirty="0">
              <a:latin typeface="+mj-lt"/>
            </a:endParaRPr>
          </a:p>
          <a:p>
            <a:endParaRPr lang="fi-FI" sz="1400" dirty="0">
              <a:latin typeface="+mj-lt"/>
            </a:endParaRPr>
          </a:p>
          <a:p>
            <a:endParaRPr lang="fi-FI" sz="14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sz="11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100" dirty="0"/>
              <a:t>Voimakas miesenemmistö,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100" dirty="0"/>
              <a:t>25-35 v. korostuu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100" dirty="0"/>
              <a:t>Hyvin toimeentulevia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100" dirty="0"/>
              <a:t>Ovat tavallista asettuneempia, muuttoaikeita keskimääräistä vähemmän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100" dirty="0"/>
              <a:t>Sinkkutaloudet korostuvat selvästi, ja segmenttiin kuuluvilla on keskimääräistä harvemmin lapsia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Epä-universalistisia näkemyksiä, asenteiltaan </a:t>
            </a:r>
            <a:r>
              <a:rPr lang="fi-FI" sz="1100" dirty="0" err="1"/>
              <a:t>sisäänpäinkääntyneitä</a:t>
            </a:r>
            <a:r>
              <a:rPr lang="fi-FI" sz="1100" dirty="0"/>
              <a:t> ja omaa sekä lähipiirin etua ajavia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Konservatiivisia mielipiteitä muun muassa tasa-arvosta ja maahanmuutosta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Merkittävästi tavallista useammin ateisteja tai vastaavia.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Kristinuskolla tai muilla uskonnoilla ei nähdä mitään myönteistä merkitystä, ellei sitten jonkinlaisena perinteiden jatkumona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Suomalaisuus ja sen puolustaminen tärkeää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FEF5D19-1140-4826-8AC6-B5DBEC607F6D}"/>
              </a:ext>
            </a:extLst>
          </p:cNvPr>
          <p:cNvSpPr txBox="1"/>
          <p:nvPr/>
        </p:nvSpPr>
        <p:spPr>
          <a:xfrm>
            <a:off x="6258149" y="1126124"/>
            <a:ext cx="2645143" cy="544680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txBody>
          <a:bodyPr wrap="square" rtlCol="0">
            <a:spAutoFit/>
          </a:bodyPr>
          <a:lstStyle/>
          <a:p>
            <a:endParaRPr lang="fi-FI" sz="1400" dirty="0">
              <a:latin typeface="+mj-lt"/>
            </a:endParaRPr>
          </a:p>
          <a:p>
            <a:endParaRPr lang="fi-FI" sz="1400" dirty="0">
              <a:latin typeface="+mj-lt"/>
            </a:endParaRPr>
          </a:p>
          <a:p>
            <a:endParaRPr lang="fi-FI" sz="1400" dirty="0">
              <a:latin typeface="+mj-lt"/>
            </a:endParaRPr>
          </a:p>
          <a:p>
            <a:endParaRPr lang="fi-FI" sz="1400" dirty="0">
              <a:latin typeface="+mj-lt"/>
            </a:endParaRPr>
          </a:p>
          <a:p>
            <a:endParaRPr lang="fi-FI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Selvästi enemmän naisia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18-24v korostuu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Keskivertoa useammalla on ylempi korkeakoulututkinto tai opiskelee sitä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Työttömien määrä koholla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Vuokra-asuminen kerrostaloissa kaupungeissa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Pienituloisuus korostuu opiskelijoilla ja epäsäännöllisessä työelämässä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Segmenteistä kaikista epätodennäköisemmin lapsia perheessä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Vahvasti kiinnittyneitä universalistisiin arvoihin: tasa-arvokysymykset, vähemmistöjen oikeudet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Keskivertoa useammin sitoutuvat ateismiin tai agnostismiin; segmentissä vallitsee kuitenkin avara näkemys uskonnoista ja niiden merkityksestä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Kirkon merkitys ja mahdollisuudet nähdään diakonian läpi: esimerkiksi huono-osaisten auttajana ja maahanmuuttajien tukijana</a:t>
            </a: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205F070-C1FA-4457-AAE2-E0F29958E2D0}"/>
              </a:ext>
            </a:extLst>
          </p:cNvPr>
          <p:cNvSpPr txBox="1"/>
          <p:nvPr/>
        </p:nvSpPr>
        <p:spPr>
          <a:xfrm>
            <a:off x="9229348" y="1126124"/>
            <a:ext cx="2645143" cy="5446800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i-FI" sz="1400" dirty="0">
              <a:latin typeface="+mj-lt"/>
            </a:endParaRPr>
          </a:p>
          <a:p>
            <a:endParaRPr lang="fi-FI" sz="1400" dirty="0">
              <a:latin typeface="+mj-lt"/>
            </a:endParaRPr>
          </a:p>
          <a:p>
            <a:endParaRPr lang="fi-FI" sz="1400" dirty="0">
              <a:latin typeface="+mj-lt"/>
            </a:endParaRPr>
          </a:p>
          <a:p>
            <a:endParaRPr lang="fi-FI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Miehiä ja naisia yhtä paljon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25-35-vuotiaat korostuvat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Hyvä koulutustaso korostuu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Työssäkäyvien osuus mutta myös työttömien osuus korostuu hieman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Omistusasuminen ja pientaloasuminen korostuvat selvästi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Selvä paino hyvätuloisissa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Lapsiperheissä selvä korostuma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Kaikkein uskonnollisin segmentti, henkilökohtainen side kirkkoon vahvin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Raamatun sana ja uskonto ovat keskeisiä elämässä ja arvomaailman määrittäjänä. Niihin sitoutuminen nähdään myös kirkon roolina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Korkea </a:t>
            </a:r>
            <a:r>
              <a:rPr lang="fi-FI" sz="1100" dirty="0" err="1"/>
              <a:t>kirkkoonkuulumisprosentti</a:t>
            </a:r>
            <a:r>
              <a:rPr lang="fi-FI" sz="1100" dirty="0"/>
              <a:t> – mutta segmentissä on muitakin uskonnollisia kuin luterilaisia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Konservatiivisuus näkyy asenteissa, myös vahvassa isänmaallisuudessa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100" dirty="0"/>
              <a:t>Odottavat kirkolta yhteiskunnallista osallistumista – kuitenkin nähdään että kirkon pitäisi keskittyä entistä enemmän hengellisiin tehtäviin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4540FECA-BB75-4A16-AC58-8C5C19C82AD6}"/>
              </a:ext>
            </a:extLst>
          </p:cNvPr>
          <p:cNvSpPr txBox="1"/>
          <p:nvPr/>
        </p:nvSpPr>
        <p:spPr>
          <a:xfrm>
            <a:off x="315751" y="1142902"/>
            <a:ext cx="2645143" cy="710066"/>
          </a:xfrm>
          <a:prstGeom prst="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1600" dirty="0">
                <a:solidFill>
                  <a:schemeClr val="bg1"/>
                </a:solidFill>
                <a:latin typeface="+mj-lt"/>
              </a:rPr>
              <a:t>Avomieliset tapauskovaiset</a:t>
            </a:r>
          </a:p>
          <a:p>
            <a:pPr>
              <a:lnSpc>
                <a:spcPct val="150000"/>
              </a:lnSpc>
            </a:pPr>
            <a:r>
              <a:rPr lang="fi-FI" sz="1200" dirty="0">
                <a:solidFill>
                  <a:schemeClr val="bg1"/>
                </a:solidFill>
                <a:latin typeface="+mj-lt"/>
              </a:rPr>
              <a:t>34% / 400 000 / kirkon jäseniä 84%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B8FF6F35-5EE0-4FB8-BD73-A06D63D567D1}"/>
              </a:ext>
            </a:extLst>
          </p:cNvPr>
          <p:cNvSpPr txBox="1"/>
          <p:nvPr/>
        </p:nvSpPr>
        <p:spPr>
          <a:xfrm>
            <a:off x="9229348" y="1142902"/>
            <a:ext cx="2645143" cy="71006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1600" dirty="0">
                <a:latin typeface="+mj-lt"/>
              </a:rPr>
              <a:t>Konservatiiviset uskonnolliset</a:t>
            </a:r>
          </a:p>
          <a:p>
            <a:pPr>
              <a:lnSpc>
                <a:spcPct val="150000"/>
              </a:lnSpc>
            </a:pPr>
            <a:r>
              <a:rPr lang="fi-FI" sz="1200" dirty="0">
                <a:latin typeface="+mj-lt"/>
              </a:rPr>
              <a:t>13% / 160 000 / kirkon jäseniä 74%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EB8886A6-9AAB-4814-A69F-4CDAC317D83F}"/>
              </a:ext>
            </a:extLst>
          </p:cNvPr>
          <p:cNvSpPr txBox="1"/>
          <p:nvPr/>
        </p:nvSpPr>
        <p:spPr>
          <a:xfrm>
            <a:off x="6258149" y="1142902"/>
            <a:ext cx="2645143" cy="710066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1600" dirty="0">
                <a:solidFill>
                  <a:schemeClr val="bg1"/>
                </a:solidFill>
                <a:latin typeface="+mj-lt"/>
              </a:rPr>
              <a:t>Henkiset universalistiset</a:t>
            </a:r>
          </a:p>
          <a:p>
            <a:pPr>
              <a:lnSpc>
                <a:spcPct val="150000"/>
              </a:lnSpc>
            </a:pPr>
            <a:r>
              <a:rPr lang="fi-FI" sz="1200" dirty="0">
                <a:solidFill>
                  <a:schemeClr val="bg1"/>
                </a:solidFill>
                <a:latin typeface="+mj-lt"/>
              </a:rPr>
              <a:t>30% / 360 000 / kirkon jäseniä 31%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2700C52C-D7F2-4142-AAB0-E793CCDC0193}"/>
              </a:ext>
            </a:extLst>
          </p:cNvPr>
          <p:cNvSpPr txBox="1"/>
          <p:nvPr/>
        </p:nvSpPr>
        <p:spPr>
          <a:xfrm>
            <a:off x="3286950" y="1142902"/>
            <a:ext cx="2645143" cy="710066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1600" dirty="0">
                <a:solidFill>
                  <a:schemeClr val="bg1"/>
                </a:solidFill>
                <a:latin typeface="+mj-lt"/>
              </a:rPr>
              <a:t>Materialistiset uskonnottomat</a:t>
            </a:r>
          </a:p>
          <a:p>
            <a:pPr>
              <a:lnSpc>
                <a:spcPct val="150000"/>
              </a:lnSpc>
            </a:pPr>
            <a:r>
              <a:rPr lang="fi-FI" sz="1200" dirty="0">
                <a:solidFill>
                  <a:schemeClr val="bg1"/>
                </a:solidFill>
                <a:latin typeface="+mj-lt"/>
              </a:rPr>
              <a:t>22% / 260 000 / kirkon jäseniä 34%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B4195923-02AA-40DE-8733-1A8FB573201E}"/>
              </a:ext>
            </a:extLst>
          </p:cNvPr>
          <p:cNvSpPr txBox="1"/>
          <p:nvPr/>
        </p:nvSpPr>
        <p:spPr>
          <a:xfrm>
            <a:off x="1564801" y="241291"/>
            <a:ext cx="5198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>
                <a:latin typeface="+mj-lt"/>
              </a:rPr>
              <a:t>Milleniaalit</a:t>
            </a:r>
            <a:r>
              <a:rPr lang="fi-FI" sz="2800" dirty="0">
                <a:latin typeface="+mj-lt"/>
              </a:rPr>
              <a:t>: neljän segmentin malli</a:t>
            </a:r>
          </a:p>
        </p:txBody>
      </p:sp>
    </p:spTree>
    <p:extLst>
      <p:ext uri="{BB962C8B-B14F-4D97-AF65-F5344CB8AC3E}">
        <p14:creationId xmlns:p14="http://schemas.microsoft.com/office/powerpoint/2010/main" val="352153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Kaavio 17">
            <a:extLst>
              <a:ext uri="{FF2B5EF4-FFF2-40B4-BE49-F238E27FC236}">
                <a16:creationId xmlns:a16="http://schemas.microsoft.com/office/drawing/2014/main" id="{9909EC5D-7469-491D-876A-13F9508842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672427"/>
              </p:ext>
            </p:extLst>
          </p:nvPr>
        </p:nvGraphicFramePr>
        <p:xfrm>
          <a:off x="1892790" y="1021148"/>
          <a:ext cx="9983732" cy="5876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kstiruutu 18">
            <a:extLst>
              <a:ext uri="{FF2B5EF4-FFF2-40B4-BE49-F238E27FC236}">
                <a16:creationId xmlns:a16="http://schemas.microsoft.com/office/drawing/2014/main" id="{A5A2374A-3265-4888-ADA7-DC556020726F}"/>
              </a:ext>
            </a:extLst>
          </p:cNvPr>
          <p:cNvSpPr txBox="1"/>
          <p:nvPr/>
        </p:nvSpPr>
        <p:spPr>
          <a:xfrm>
            <a:off x="1564801" y="241291"/>
            <a:ext cx="5203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>
                <a:latin typeface="+mj-lt"/>
              </a:rPr>
              <a:t>Milleniaalit</a:t>
            </a:r>
            <a:r>
              <a:rPr lang="fi-FI" sz="2800" dirty="0">
                <a:latin typeface="+mj-lt"/>
              </a:rPr>
              <a:t>: segmentit dimensioilla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810106F-5D1D-4640-9C15-B73FB688F390}"/>
              </a:ext>
            </a:extLst>
          </p:cNvPr>
          <p:cNvSpPr txBox="1"/>
          <p:nvPr/>
        </p:nvSpPr>
        <p:spPr>
          <a:xfrm>
            <a:off x="99390" y="1560440"/>
            <a:ext cx="3468758" cy="4272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300"/>
              </a:lnSpc>
            </a:pPr>
            <a:r>
              <a:rPr lang="fi-FI" sz="1600" dirty="0"/>
              <a:t>Uskonnon ja kirkon tärkeys</a:t>
            </a:r>
          </a:p>
          <a:p>
            <a:pPr algn="r">
              <a:lnSpc>
                <a:spcPts val="3300"/>
              </a:lnSpc>
            </a:pPr>
            <a:r>
              <a:rPr lang="fi-FI" sz="1600" dirty="0"/>
              <a:t>Avomielinen kirkko</a:t>
            </a:r>
          </a:p>
          <a:p>
            <a:pPr algn="r">
              <a:lnSpc>
                <a:spcPts val="3300"/>
              </a:lnSpc>
            </a:pPr>
            <a:r>
              <a:rPr lang="fi-FI" sz="1600" dirty="0"/>
              <a:t>Uskonnollisuus</a:t>
            </a:r>
          </a:p>
          <a:p>
            <a:pPr algn="r">
              <a:lnSpc>
                <a:spcPts val="3300"/>
              </a:lnSpc>
            </a:pPr>
            <a:r>
              <a:rPr lang="fi-FI" sz="1600" dirty="0"/>
              <a:t>Uskonnollisten rituaalien tärkeys</a:t>
            </a:r>
          </a:p>
          <a:p>
            <a:pPr algn="r">
              <a:lnSpc>
                <a:spcPts val="3300"/>
              </a:lnSpc>
            </a:pPr>
            <a:r>
              <a:rPr lang="fi-FI" sz="1600" dirty="0"/>
              <a:t>Isänmaallisuus</a:t>
            </a:r>
          </a:p>
          <a:p>
            <a:pPr algn="r">
              <a:lnSpc>
                <a:spcPts val="3300"/>
              </a:lnSpc>
            </a:pPr>
            <a:r>
              <a:rPr lang="fi-FI" sz="1600" dirty="0"/>
              <a:t>Konservatiivisuus</a:t>
            </a:r>
          </a:p>
          <a:p>
            <a:pPr algn="r">
              <a:lnSpc>
                <a:spcPts val="3300"/>
              </a:lnSpc>
            </a:pPr>
            <a:r>
              <a:rPr lang="fi-FI" sz="1600" dirty="0"/>
              <a:t>Uskontomyönteinen valtio</a:t>
            </a:r>
          </a:p>
          <a:p>
            <a:pPr algn="r">
              <a:lnSpc>
                <a:spcPts val="3300"/>
              </a:lnSpc>
            </a:pPr>
            <a:r>
              <a:rPr lang="fi-FI" sz="1600" dirty="0"/>
              <a:t>Uskonnollinen tasa-arvoisuus</a:t>
            </a:r>
          </a:p>
          <a:p>
            <a:pPr algn="r">
              <a:lnSpc>
                <a:spcPts val="3300"/>
              </a:lnSpc>
            </a:pPr>
            <a:r>
              <a:rPr lang="fi-FI" sz="1600" dirty="0"/>
              <a:t>Diakoninen kirkko</a:t>
            </a:r>
          </a:p>
          <a:p>
            <a:pPr algn="r">
              <a:lnSpc>
                <a:spcPts val="3300"/>
              </a:lnSpc>
            </a:pPr>
            <a:r>
              <a:rPr lang="fi-FI" sz="1600" dirty="0"/>
              <a:t>Henkisyys</a:t>
            </a:r>
          </a:p>
        </p:txBody>
      </p:sp>
      <p:sp>
        <p:nvSpPr>
          <p:cNvPr id="4" name="Plusmerkki 3">
            <a:extLst>
              <a:ext uri="{FF2B5EF4-FFF2-40B4-BE49-F238E27FC236}">
                <a16:creationId xmlns:a16="http://schemas.microsoft.com/office/drawing/2014/main" id="{E85B1E7F-7628-4F8A-8679-B6EB7C5ADF66}"/>
              </a:ext>
            </a:extLst>
          </p:cNvPr>
          <p:cNvSpPr/>
          <p:nvPr/>
        </p:nvSpPr>
        <p:spPr>
          <a:xfrm>
            <a:off x="11310734" y="1255887"/>
            <a:ext cx="596349" cy="523220"/>
          </a:xfrm>
          <a:prstGeom prst="mathPlu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Miinusmerkki 4">
            <a:extLst>
              <a:ext uri="{FF2B5EF4-FFF2-40B4-BE49-F238E27FC236}">
                <a16:creationId xmlns:a16="http://schemas.microsoft.com/office/drawing/2014/main" id="{8CB508A1-22BC-4D36-89FD-95E5ABF777C3}"/>
              </a:ext>
            </a:extLst>
          </p:cNvPr>
          <p:cNvSpPr/>
          <p:nvPr/>
        </p:nvSpPr>
        <p:spPr>
          <a:xfrm>
            <a:off x="3737112" y="1311964"/>
            <a:ext cx="496956" cy="427383"/>
          </a:xfrm>
          <a:prstGeom prst="mathMinu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E8B3CA4-02D8-4A01-8F4A-24B20AC914E0}"/>
              </a:ext>
            </a:extLst>
          </p:cNvPr>
          <p:cNvSpPr txBox="1"/>
          <p:nvPr/>
        </p:nvSpPr>
        <p:spPr>
          <a:xfrm>
            <a:off x="6748672" y="400315"/>
            <a:ext cx="4790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(Dimensiot ovat segmenttejä jakavimpien tekijöiden summamuuttujia)</a:t>
            </a:r>
          </a:p>
        </p:txBody>
      </p:sp>
    </p:spTree>
    <p:extLst>
      <p:ext uri="{BB962C8B-B14F-4D97-AF65-F5344CB8AC3E}">
        <p14:creationId xmlns:p14="http://schemas.microsoft.com/office/powerpoint/2010/main" val="685546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Kaavio 15">
            <a:extLst>
              <a:ext uri="{FF2B5EF4-FFF2-40B4-BE49-F238E27FC236}">
                <a16:creationId xmlns:a16="http://schemas.microsoft.com/office/drawing/2014/main" id="{055261D1-C1BB-4A34-A38E-3B97C552DF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515084"/>
              </p:ext>
            </p:extLst>
          </p:nvPr>
        </p:nvGraphicFramePr>
        <p:xfrm>
          <a:off x="1738991" y="388844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EC8D5B11-0DB1-480D-804A-5A904E33B6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185450"/>
              </p:ext>
            </p:extLst>
          </p:nvPr>
        </p:nvGraphicFramePr>
        <p:xfrm>
          <a:off x="7015844" y="388440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Kaavio 16">
            <a:extLst>
              <a:ext uri="{FF2B5EF4-FFF2-40B4-BE49-F238E27FC236}">
                <a16:creationId xmlns:a16="http://schemas.microsoft.com/office/drawing/2014/main" id="{ED3F6721-A0B3-46F0-9116-887482C835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665290"/>
              </p:ext>
            </p:extLst>
          </p:nvPr>
        </p:nvGraphicFramePr>
        <p:xfrm>
          <a:off x="7015844" y="94585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Kaavio 11">
            <a:extLst>
              <a:ext uri="{FF2B5EF4-FFF2-40B4-BE49-F238E27FC236}">
                <a16:creationId xmlns:a16="http://schemas.microsoft.com/office/drawing/2014/main" id="{7E9BF95F-BF22-4683-BCF9-45B986AADF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538056"/>
              </p:ext>
            </p:extLst>
          </p:nvPr>
        </p:nvGraphicFramePr>
        <p:xfrm>
          <a:off x="1730350" y="945859"/>
          <a:ext cx="4572000" cy="2745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F716A0F7-F695-42E5-B3F7-5CA01EB1A06B}"/>
              </a:ext>
            </a:extLst>
          </p:cNvPr>
          <p:cNvSpPr txBox="1"/>
          <p:nvPr/>
        </p:nvSpPr>
        <p:spPr>
          <a:xfrm>
            <a:off x="1564801" y="241291"/>
            <a:ext cx="3111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>
                <a:latin typeface="+mj-lt"/>
              </a:rPr>
              <a:t>Milleniaalit</a:t>
            </a:r>
            <a:r>
              <a:rPr lang="fi-FI" sz="2800" dirty="0">
                <a:latin typeface="+mj-lt"/>
              </a:rPr>
              <a:t>: taustoja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7783827B-06F2-48AD-8848-242AFE72B1E9}"/>
              </a:ext>
            </a:extLst>
          </p:cNvPr>
          <p:cNvSpPr/>
          <p:nvPr/>
        </p:nvSpPr>
        <p:spPr>
          <a:xfrm>
            <a:off x="201337" y="1322581"/>
            <a:ext cx="12164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i="1" dirty="0"/>
              <a:t>Graafit esittävät jakaumat prosenttiyksiköinä.</a:t>
            </a:r>
          </a:p>
        </p:txBody>
      </p:sp>
    </p:spTree>
    <p:extLst>
      <p:ext uri="{BB962C8B-B14F-4D97-AF65-F5344CB8AC3E}">
        <p14:creationId xmlns:p14="http://schemas.microsoft.com/office/powerpoint/2010/main" val="214838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Kaavio 12">
            <a:extLst>
              <a:ext uri="{FF2B5EF4-FFF2-40B4-BE49-F238E27FC236}">
                <a16:creationId xmlns:a16="http://schemas.microsoft.com/office/drawing/2014/main" id="{8C4B5033-E5E5-4E3C-926E-8E34B3E0E5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438788"/>
              </p:ext>
            </p:extLst>
          </p:nvPr>
        </p:nvGraphicFramePr>
        <p:xfrm>
          <a:off x="7042068" y="3974589"/>
          <a:ext cx="4572000" cy="2715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Kaavio 9">
            <a:extLst>
              <a:ext uri="{FF2B5EF4-FFF2-40B4-BE49-F238E27FC236}">
                <a16:creationId xmlns:a16="http://schemas.microsoft.com/office/drawing/2014/main" id="{DE172655-8497-474E-947E-186B317984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431667"/>
              </p:ext>
            </p:extLst>
          </p:nvPr>
        </p:nvGraphicFramePr>
        <p:xfrm>
          <a:off x="1738991" y="3978596"/>
          <a:ext cx="4572000" cy="2715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9E6DF500-FC29-4BA0-82D1-D8D55E1FB7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254377"/>
              </p:ext>
            </p:extLst>
          </p:nvPr>
        </p:nvGraphicFramePr>
        <p:xfrm>
          <a:off x="7042068" y="948399"/>
          <a:ext cx="4572000" cy="271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C8B6FDAA-081D-438D-AEDC-6734B877D3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852320"/>
              </p:ext>
            </p:extLst>
          </p:nvPr>
        </p:nvGraphicFramePr>
        <p:xfrm>
          <a:off x="1738991" y="945859"/>
          <a:ext cx="4572000" cy="272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C0475DBC-CE03-4921-B465-7CA480BC43DB}"/>
              </a:ext>
            </a:extLst>
          </p:cNvPr>
          <p:cNvSpPr txBox="1"/>
          <p:nvPr/>
        </p:nvSpPr>
        <p:spPr>
          <a:xfrm>
            <a:off x="1564801" y="241291"/>
            <a:ext cx="3111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>
                <a:latin typeface="+mj-lt"/>
              </a:rPr>
              <a:t>Milleniaalit</a:t>
            </a:r>
            <a:r>
              <a:rPr lang="fi-FI" sz="2800" dirty="0">
                <a:latin typeface="+mj-lt"/>
              </a:rPr>
              <a:t>: taustoja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5574783A-94CF-4807-AECC-1AAD18E0E717}"/>
              </a:ext>
            </a:extLst>
          </p:cNvPr>
          <p:cNvSpPr/>
          <p:nvPr/>
        </p:nvSpPr>
        <p:spPr>
          <a:xfrm>
            <a:off x="201337" y="1322581"/>
            <a:ext cx="12164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i="1" dirty="0"/>
              <a:t>Graafit esittävät jakaumat prosenttiyksiköinä.</a:t>
            </a:r>
          </a:p>
        </p:txBody>
      </p:sp>
    </p:spTree>
    <p:extLst>
      <p:ext uri="{BB962C8B-B14F-4D97-AF65-F5344CB8AC3E}">
        <p14:creationId xmlns:p14="http://schemas.microsoft.com/office/powerpoint/2010/main" val="169377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Kaavio 12">
            <a:extLst>
              <a:ext uri="{FF2B5EF4-FFF2-40B4-BE49-F238E27FC236}">
                <a16:creationId xmlns:a16="http://schemas.microsoft.com/office/drawing/2014/main" id="{DC690815-DAF3-489E-9D06-0BFE35D976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883000"/>
              </p:ext>
            </p:extLst>
          </p:nvPr>
        </p:nvGraphicFramePr>
        <p:xfrm>
          <a:off x="1738991" y="3968527"/>
          <a:ext cx="4572000" cy="2715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Kaavio 11">
            <a:extLst>
              <a:ext uri="{FF2B5EF4-FFF2-40B4-BE49-F238E27FC236}">
                <a16:creationId xmlns:a16="http://schemas.microsoft.com/office/drawing/2014/main" id="{61791B9D-AF75-4991-8380-0BF43A9332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107186"/>
              </p:ext>
            </p:extLst>
          </p:nvPr>
        </p:nvGraphicFramePr>
        <p:xfrm>
          <a:off x="7042068" y="937470"/>
          <a:ext cx="4572000" cy="271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Kaavio 10">
            <a:extLst>
              <a:ext uri="{FF2B5EF4-FFF2-40B4-BE49-F238E27FC236}">
                <a16:creationId xmlns:a16="http://schemas.microsoft.com/office/drawing/2014/main" id="{2535F895-7B9D-40FA-976F-C860812331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089976"/>
              </p:ext>
            </p:extLst>
          </p:nvPr>
        </p:nvGraphicFramePr>
        <p:xfrm>
          <a:off x="7042068" y="3972337"/>
          <a:ext cx="4572000" cy="271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966CD886-53E6-4181-86DE-27ED511DD7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958177"/>
              </p:ext>
            </p:extLst>
          </p:nvPr>
        </p:nvGraphicFramePr>
        <p:xfrm>
          <a:off x="1738991" y="937470"/>
          <a:ext cx="4572000" cy="2715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kstiruutu 14">
            <a:extLst>
              <a:ext uri="{FF2B5EF4-FFF2-40B4-BE49-F238E27FC236}">
                <a16:creationId xmlns:a16="http://schemas.microsoft.com/office/drawing/2014/main" id="{33FB9641-0D75-4AF7-83D1-19933DE92369}"/>
              </a:ext>
            </a:extLst>
          </p:cNvPr>
          <p:cNvSpPr txBox="1"/>
          <p:nvPr/>
        </p:nvSpPr>
        <p:spPr>
          <a:xfrm>
            <a:off x="1564801" y="241291"/>
            <a:ext cx="3111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>
                <a:latin typeface="+mj-lt"/>
              </a:rPr>
              <a:t>Milleniaalit</a:t>
            </a:r>
            <a:r>
              <a:rPr lang="fi-FI" sz="2800" dirty="0">
                <a:latin typeface="+mj-lt"/>
              </a:rPr>
              <a:t>: taustoja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2C55097-D397-44AC-A35E-FEF62E03ABCD}"/>
              </a:ext>
            </a:extLst>
          </p:cNvPr>
          <p:cNvSpPr/>
          <p:nvPr/>
        </p:nvSpPr>
        <p:spPr>
          <a:xfrm>
            <a:off x="201337" y="1322581"/>
            <a:ext cx="12164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i="1" dirty="0"/>
              <a:t>Graafit esittävät jakaumat prosenttiyksiköinä.</a:t>
            </a:r>
          </a:p>
        </p:txBody>
      </p:sp>
    </p:spTree>
    <p:extLst>
      <p:ext uri="{BB962C8B-B14F-4D97-AF65-F5344CB8AC3E}">
        <p14:creationId xmlns:p14="http://schemas.microsoft.com/office/powerpoint/2010/main" val="3004172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80DFB3BE-AA47-4167-AC5A-7216899FC4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943300"/>
              </p:ext>
            </p:extLst>
          </p:nvPr>
        </p:nvGraphicFramePr>
        <p:xfrm>
          <a:off x="603098" y="3819162"/>
          <a:ext cx="10984744" cy="271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DD31D046-0D77-464A-A9E0-ECA26BB527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300280"/>
              </p:ext>
            </p:extLst>
          </p:nvPr>
        </p:nvGraphicFramePr>
        <p:xfrm>
          <a:off x="603098" y="945859"/>
          <a:ext cx="11009911" cy="271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0CB470AD-A0C2-411E-99E0-DD068676D662}"/>
              </a:ext>
            </a:extLst>
          </p:cNvPr>
          <p:cNvSpPr txBox="1"/>
          <p:nvPr/>
        </p:nvSpPr>
        <p:spPr>
          <a:xfrm>
            <a:off x="1564801" y="241291"/>
            <a:ext cx="3111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>
                <a:latin typeface="+mj-lt"/>
              </a:rPr>
              <a:t>Milleniaalit</a:t>
            </a:r>
            <a:r>
              <a:rPr lang="fi-FI" sz="2800" dirty="0">
                <a:latin typeface="+mj-lt"/>
              </a:rPr>
              <a:t>: taustoja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2EC648B8-5050-4A55-B422-491733DE0815}"/>
              </a:ext>
            </a:extLst>
          </p:cNvPr>
          <p:cNvSpPr/>
          <p:nvPr/>
        </p:nvSpPr>
        <p:spPr>
          <a:xfrm>
            <a:off x="10396607" y="241291"/>
            <a:ext cx="12164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i="1" dirty="0"/>
              <a:t>Graafit esittävät jakaumat prosenttiyksiköinä.</a:t>
            </a:r>
          </a:p>
        </p:txBody>
      </p:sp>
    </p:spTree>
    <p:extLst>
      <p:ext uri="{BB962C8B-B14F-4D97-AF65-F5344CB8AC3E}">
        <p14:creationId xmlns:p14="http://schemas.microsoft.com/office/powerpoint/2010/main" val="3471585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F8059AB8-341B-4224-8E9F-DE2A7314BE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606538"/>
              </p:ext>
            </p:extLst>
          </p:nvPr>
        </p:nvGraphicFramePr>
        <p:xfrm>
          <a:off x="1738989" y="1057013"/>
          <a:ext cx="9875077" cy="5490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0A50F6A7-B70A-49E8-A173-E5835FCBC2F9}"/>
              </a:ext>
            </a:extLst>
          </p:cNvPr>
          <p:cNvSpPr txBox="1"/>
          <p:nvPr/>
        </p:nvSpPr>
        <p:spPr>
          <a:xfrm>
            <a:off x="1564801" y="241291"/>
            <a:ext cx="3111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err="1">
                <a:latin typeface="+mj-lt"/>
              </a:rPr>
              <a:t>Milleniaalit</a:t>
            </a:r>
            <a:r>
              <a:rPr lang="fi-FI" sz="2800" dirty="0">
                <a:latin typeface="+mj-lt"/>
              </a:rPr>
              <a:t>: taustoja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4C7AD387-EEEA-4A45-9350-AB89474FCD72}"/>
              </a:ext>
            </a:extLst>
          </p:cNvPr>
          <p:cNvSpPr/>
          <p:nvPr/>
        </p:nvSpPr>
        <p:spPr>
          <a:xfrm>
            <a:off x="201337" y="1322581"/>
            <a:ext cx="12164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i="1" dirty="0"/>
              <a:t>Graafit esittävät jakaumat prosenttiyksiköinä.</a:t>
            </a:r>
          </a:p>
        </p:txBody>
      </p:sp>
    </p:spTree>
    <p:extLst>
      <p:ext uri="{BB962C8B-B14F-4D97-AF65-F5344CB8AC3E}">
        <p14:creationId xmlns:p14="http://schemas.microsoft.com/office/powerpoint/2010/main" val="3264951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904</Words>
  <Application>Microsoft Office PowerPoint</Application>
  <PresentationFormat>Laajakuva</PresentationFormat>
  <Paragraphs>180</Paragraphs>
  <Slides>19</Slides>
  <Notes>18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Jaakko Kaartinen</dc:creator>
  <cp:lastModifiedBy>Ahlfors Henna</cp:lastModifiedBy>
  <cp:revision>7</cp:revision>
  <dcterms:created xsi:type="dcterms:W3CDTF">2021-10-27T04:44:00Z</dcterms:created>
  <dcterms:modified xsi:type="dcterms:W3CDTF">2022-01-20T09:35:16Z</dcterms:modified>
</cp:coreProperties>
</file>