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258AB-2C70-41E4-94B4-AA33352CD56F}" type="datetimeFigureOut">
              <a:rPr lang="fi-FI" smtClean="0"/>
              <a:t>13.10.2021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5993-108A-49C4-89EE-01EC0BEC39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753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258AB-2C70-41E4-94B4-AA33352CD56F}" type="datetimeFigureOut">
              <a:rPr lang="fi-FI" smtClean="0"/>
              <a:t>13.10.2021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5993-108A-49C4-89EE-01EC0BEC39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3947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258AB-2C70-41E4-94B4-AA33352CD56F}" type="datetimeFigureOut">
              <a:rPr lang="fi-FI" smtClean="0"/>
              <a:t>13.10.2021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5993-108A-49C4-89EE-01EC0BEC39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72525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258AB-2C70-41E4-94B4-AA33352CD56F}" type="datetimeFigureOut">
              <a:rPr lang="fi-FI" smtClean="0"/>
              <a:t>13.10.2021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5993-108A-49C4-89EE-01EC0BEC39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2376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258AB-2C70-41E4-94B4-AA33352CD56F}" type="datetimeFigureOut">
              <a:rPr lang="fi-FI" smtClean="0"/>
              <a:t>13.10.2021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5993-108A-49C4-89EE-01EC0BEC39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7521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258AB-2C70-41E4-94B4-AA33352CD56F}" type="datetimeFigureOut">
              <a:rPr lang="fi-FI" smtClean="0"/>
              <a:t>13.10.2021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5993-108A-49C4-89EE-01EC0BEC39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9594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258AB-2C70-41E4-94B4-AA33352CD56F}" type="datetimeFigureOut">
              <a:rPr lang="fi-FI" smtClean="0"/>
              <a:t>13.10.2021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5993-108A-49C4-89EE-01EC0BEC39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56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258AB-2C70-41E4-94B4-AA33352CD56F}" type="datetimeFigureOut">
              <a:rPr lang="fi-FI" smtClean="0"/>
              <a:t>13.10.2021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5993-108A-49C4-89EE-01EC0BEC39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2431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258AB-2C70-41E4-94B4-AA33352CD56F}" type="datetimeFigureOut">
              <a:rPr lang="fi-FI" smtClean="0"/>
              <a:t>13.10.2021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5993-108A-49C4-89EE-01EC0BEC39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41766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258AB-2C70-41E4-94B4-AA33352CD56F}" type="datetimeFigureOut">
              <a:rPr lang="fi-FI" smtClean="0"/>
              <a:t>13.10.2021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5993-108A-49C4-89EE-01EC0BEC39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3702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258AB-2C70-41E4-94B4-AA33352CD56F}" type="datetimeFigureOut">
              <a:rPr lang="fi-FI" smtClean="0"/>
              <a:t>13.10.2021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5993-108A-49C4-89EE-01EC0BEC39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3172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258AB-2C70-41E4-94B4-AA33352CD56F}" type="datetimeFigureOut">
              <a:rPr lang="fi-FI" smtClean="0"/>
              <a:t>13.10.2021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45993-108A-49C4-89EE-01EC0BEC39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0910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Vanhan kirkon </a:t>
            </a:r>
            <a:br>
              <a:rPr lang="fi-FI" dirty="0" smtClean="0"/>
            </a:br>
            <a:r>
              <a:rPr lang="fi-FI" dirty="0" err="1" smtClean="0"/>
              <a:t>Walk</a:t>
            </a:r>
            <a:r>
              <a:rPr lang="fi-FI" dirty="0" smtClean="0"/>
              <a:t> in-terapia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Kertakin voi riittää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31427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Vanhan Kirkon </a:t>
            </a:r>
            <a:r>
              <a:rPr lang="fi-FI" dirty="0" err="1" smtClean="0"/>
              <a:t>Walk</a:t>
            </a:r>
            <a:r>
              <a:rPr lang="fi-FI" dirty="0" smtClean="0"/>
              <a:t> in -terapia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/>
              <a:t>Matalalla kynnyksellä 16-30-vuotialle apua mielen hyvinvoinnin tueksi</a:t>
            </a:r>
          </a:p>
          <a:p>
            <a:r>
              <a:rPr lang="fi-FI" dirty="0" smtClean="0"/>
              <a:t>Ratkaisukeskeisen lyhytterapian menetelmillä</a:t>
            </a:r>
          </a:p>
          <a:p>
            <a:r>
              <a:rPr lang="fi-FI" dirty="0" smtClean="0"/>
              <a:t>Maanantaisin klo </a:t>
            </a:r>
            <a:r>
              <a:rPr lang="fi-FI" dirty="0" smtClean="0"/>
              <a:t>12-19: </a:t>
            </a:r>
            <a:r>
              <a:rPr lang="fi-FI" dirty="0" err="1" smtClean="0"/>
              <a:t>max</a:t>
            </a:r>
            <a:r>
              <a:rPr lang="fi-FI" dirty="0" smtClean="0"/>
              <a:t> 12 asiakasta/päivä</a:t>
            </a:r>
          </a:p>
          <a:p>
            <a:r>
              <a:rPr lang="fi-FI" dirty="0" smtClean="0"/>
              <a:t>Mukana toiminnassa Tampereen seurakunnat, Kirkkohallitus ja YAD </a:t>
            </a:r>
            <a:r>
              <a:rPr lang="fi-FI" dirty="0" smtClean="0"/>
              <a:t>ry</a:t>
            </a:r>
          </a:p>
          <a:p>
            <a:r>
              <a:rPr lang="fi-FI" dirty="0" smtClean="0"/>
              <a:t>Malli Pohjois-Amerikasta</a:t>
            </a:r>
          </a:p>
          <a:p>
            <a:r>
              <a:rPr lang="fi-FI" dirty="0" smtClean="0"/>
              <a:t>Kertaluonteinen terapia:</a:t>
            </a:r>
          </a:p>
          <a:p>
            <a:pPr lvl="1"/>
            <a:r>
              <a:rPr lang="fi-FI" dirty="0" smtClean="0"/>
              <a:t>Asiakas tulee yhteen istuntoon</a:t>
            </a:r>
          </a:p>
          <a:p>
            <a:pPr lvl="1"/>
            <a:r>
              <a:rPr lang="fi-FI" dirty="0" smtClean="0"/>
              <a:t>Hän on tervetullut uudelleen, mutta hänelle ei luvata tapaamista saman työntekijän kanssa</a:t>
            </a:r>
          </a:p>
          <a:p>
            <a:pPr lvl="1"/>
            <a:r>
              <a:rPr lang="fi-FI" dirty="0" smtClean="0"/>
              <a:t>Valinta uudesta tapaamisesta täytyy olla aidosti asiakkaan</a:t>
            </a:r>
          </a:p>
          <a:p>
            <a:r>
              <a:rPr lang="fi-FI" dirty="0" smtClean="0"/>
              <a:t>Alkukartoituslomake ja muistiinpanot</a:t>
            </a:r>
          </a:p>
        </p:txBody>
      </p:sp>
    </p:spTree>
    <p:extLst>
      <p:ext uri="{BB962C8B-B14F-4D97-AF65-F5344CB8AC3E}">
        <p14:creationId xmlns:p14="http://schemas.microsoft.com/office/powerpoint/2010/main" val="656465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Oletuksia ja tausta-ajatuksia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fi-FI" dirty="0"/>
              <a:t>asiakas voi kokea saavansa riittävän avun jo ensimmäisellä tapaamisella</a:t>
            </a:r>
          </a:p>
          <a:p>
            <a:pPr lvl="0"/>
            <a:r>
              <a:rPr lang="fi-FI" dirty="0"/>
              <a:t>nopea muutos ei ole vain mahdollista, vaan jopa yleistä</a:t>
            </a:r>
          </a:p>
          <a:p>
            <a:pPr lvl="0"/>
            <a:r>
              <a:rPr lang="fi-FI" dirty="0"/>
              <a:t>terapeutti voi välittää asiakkaalle odotuksia muutoksen nopeudesta tietoisesti ja tiedostamatta</a:t>
            </a:r>
          </a:p>
          <a:p>
            <a:pPr lvl="0"/>
            <a:r>
              <a:rPr lang="fi-FI" dirty="0"/>
              <a:t>meidän täytyy tietää muutostoiveen historiasta ja asiakkaasta vähemmän kuin luulemme</a:t>
            </a:r>
          </a:p>
          <a:p>
            <a:pPr lvl="0"/>
            <a:r>
              <a:rPr lang="fi-FI" dirty="0"/>
              <a:t>asiakkaat ovat vähemmän kiinnostuneita terapiasta kuin terapeutit</a:t>
            </a:r>
          </a:p>
          <a:p>
            <a:pPr lvl="0"/>
            <a:r>
              <a:rPr lang="fi-FI" dirty="0"/>
              <a:t>suuri mahdollisuus muutokseen on terapian alkuvaiheessa</a:t>
            </a:r>
          </a:p>
          <a:p>
            <a:pPr lvl="0"/>
            <a:r>
              <a:rPr lang="fi-FI" dirty="0"/>
              <a:t>terapia on konsultaation muoto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34074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Ohjenuorat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597891"/>
            <a:ext cx="10515600" cy="4579072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fi-FI" dirty="0"/>
              <a:t>hidasta, kuuntele, tarkkaile</a:t>
            </a:r>
          </a:p>
          <a:p>
            <a:pPr lvl="0"/>
            <a:r>
              <a:rPr lang="fi-FI" dirty="0"/>
              <a:t>rajaa tiedon </a:t>
            </a:r>
            <a:r>
              <a:rPr lang="fi-FI" dirty="0" smtClean="0"/>
              <a:t>määrää</a:t>
            </a:r>
          </a:p>
          <a:p>
            <a:pPr lvl="0"/>
            <a:r>
              <a:rPr lang="fi-FI" dirty="0" smtClean="0"/>
              <a:t>Keskity yhteisiin tekijöihin</a:t>
            </a:r>
          </a:p>
          <a:p>
            <a:pPr lvl="0"/>
            <a:r>
              <a:rPr lang="fi-FI" dirty="0" smtClean="0"/>
              <a:t>Kasvata ymmärryksiä asiayhteyksien kautta</a:t>
            </a:r>
          </a:p>
          <a:p>
            <a:pPr lvl="0"/>
            <a:r>
              <a:rPr lang="fi-FI" dirty="0" smtClean="0"/>
              <a:t>Etsi odotuksia ja menneitä onnistumisia</a:t>
            </a:r>
          </a:p>
          <a:p>
            <a:pPr lvl="0"/>
            <a:r>
              <a:rPr lang="fi-FI" dirty="0" smtClean="0"/>
              <a:t>Arvioi motivaatiota ja tue sitä</a:t>
            </a:r>
          </a:p>
          <a:p>
            <a:pPr lvl="0"/>
            <a:r>
              <a:rPr lang="fi-FI" dirty="0" smtClean="0"/>
              <a:t>Auta asettamaan tavoitteita: puhu tekemisestä</a:t>
            </a:r>
          </a:p>
          <a:p>
            <a:pPr lvl="0"/>
            <a:r>
              <a:rPr lang="fi-FI" dirty="0" smtClean="0"/>
              <a:t>Tähtää pieniin muutoksiin</a:t>
            </a:r>
          </a:p>
          <a:p>
            <a:pPr lvl="0"/>
            <a:r>
              <a:rPr lang="fi-FI" dirty="0" smtClean="0"/>
              <a:t>Kehu, anna palautetta vahvuuksista ja voimavaroista</a:t>
            </a:r>
          </a:p>
          <a:p>
            <a:pPr lvl="0"/>
            <a:r>
              <a:rPr lang="fi-FI" dirty="0" smtClean="0"/>
              <a:t>Tarjoa uusi näkökulma</a:t>
            </a:r>
          </a:p>
          <a:p>
            <a:pPr lvl="0"/>
            <a:r>
              <a:rPr lang="fi-FI" dirty="0" smtClean="0"/>
              <a:t>Ehdota uuden kokeilua ja auta määrittämään ensimmäinen askel</a:t>
            </a:r>
          </a:p>
          <a:p>
            <a:pPr lvl="0"/>
            <a:r>
              <a:rPr lang="fi-FI" dirty="0" smtClean="0"/>
              <a:t>Kysy, olemmeko keskustelleet asiakkaalle merkityksellisistä asioista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41319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Pilotin tavoitteet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Vaikuttavuustavoite: asiakas kokee saaneensa apua ongelmaansa</a:t>
            </a:r>
          </a:p>
          <a:p>
            <a:r>
              <a:rPr lang="fi-FI" dirty="0" smtClean="0"/>
              <a:t>Lisätavoitteita:</a:t>
            </a:r>
          </a:p>
          <a:p>
            <a:pPr lvl="1"/>
            <a:r>
              <a:rPr lang="fi-FI" dirty="0" smtClean="0"/>
              <a:t>Haarukoida tarve</a:t>
            </a:r>
          </a:p>
          <a:p>
            <a:pPr lvl="1"/>
            <a:r>
              <a:rPr lang="fi-FI" dirty="0" smtClean="0"/>
              <a:t>Etsiä viestintäkanavat</a:t>
            </a:r>
          </a:p>
          <a:p>
            <a:pPr lvl="1"/>
            <a:r>
              <a:rPr lang="fi-FI" dirty="0" smtClean="0"/>
              <a:t>Tunnistaa kohderyhmä</a:t>
            </a:r>
          </a:p>
          <a:p>
            <a:pPr lvl="1"/>
            <a:r>
              <a:rPr lang="fi-FI" dirty="0" smtClean="0"/>
              <a:t>Tunnistaa sudenkuopat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15974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Puolentoista kuukauden opit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Ennen klo 12 ei kannata avata ovia</a:t>
            </a:r>
          </a:p>
          <a:p>
            <a:r>
              <a:rPr lang="fi-FI" dirty="0" smtClean="0"/>
              <a:t>Pääosa asiakkaista 20-30-vuotiaita, myös yli-ikäisillä tarvetta</a:t>
            </a:r>
          </a:p>
          <a:p>
            <a:r>
              <a:rPr lang="fi-FI" dirty="0" smtClean="0"/>
              <a:t>Asiakkaaksi päätymisen reitti on moninainen</a:t>
            </a:r>
          </a:p>
          <a:p>
            <a:r>
              <a:rPr lang="fi-FI" dirty="0" smtClean="0"/>
              <a:t>45 minuuttia on todella tiivis aika</a:t>
            </a:r>
          </a:p>
          <a:p>
            <a:r>
              <a:rPr lang="fi-FI" dirty="0" smtClean="0"/>
              <a:t>Asiakkaat ovat yllättävän avoimia ja luottavaisia</a:t>
            </a:r>
          </a:p>
          <a:p>
            <a:r>
              <a:rPr lang="fi-FI" dirty="0" smtClean="0"/>
              <a:t>Tarve on olemassa</a:t>
            </a:r>
          </a:p>
          <a:p>
            <a:r>
              <a:rPr lang="fi-FI" dirty="0" smtClean="0"/>
              <a:t>Kuudella aukiolokerralla kolme kaksi kertaa käynyttä asiakasta</a:t>
            </a:r>
          </a:p>
          <a:p>
            <a:r>
              <a:rPr lang="fi-FI" dirty="0" smtClean="0"/>
              <a:t>Asiakaskäyntejä yht. 25 + 2, jotka eivät jääneet odottamaan vuoroaan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66912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8452762BC5E98349BDF582DA6959015B" ma:contentTypeVersion="13" ma:contentTypeDescription="Luo uusi asiakirja." ma:contentTypeScope="" ma:versionID="f5d5d9d18f6b424253e1932047a4b1f5">
  <xsd:schema xmlns:xsd="http://www.w3.org/2001/XMLSchema" xmlns:xs="http://www.w3.org/2001/XMLSchema" xmlns:p="http://schemas.microsoft.com/office/2006/metadata/properties" xmlns:ns3="77932f1e-8270-41ff-9dbb-60c78cf1c746" xmlns:ns4="faff204f-fa0f-41a9-bbcc-a8fed40856ca" targetNamespace="http://schemas.microsoft.com/office/2006/metadata/properties" ma:root="true" ma:fieldsID="ec13337b46aec84665cd4a5c2bea6bdc" ns3:_="" ns4:_="">
    <xsd:import namespace="77932f1e-8270-41ff-9dbb-60c78cf1c746"/>
    <xsd:import namespace="faff204f-fa0f-41a9-bbcc-a8fed40856c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932f1e-8270-41ff-9dbb-60c78cf1c74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ff204f-fa0f-41a9-bbcc-a8fed40856c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Jakamisvihjeen hajautu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A4E05BE-97F1-4A42-85AC-E23345E74B3B}">
  <ds:schemaRefs>
    <ds:schemaRef ds:uri="77932f1e-8270-41ff-9dbb-60c78cf1c746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faff204f-fa0f-41a9-bbcc-a8fed40856ca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D720D62-F33F-45E6-8C61-C8DDFB23B04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F8ACAD2-AE8E-4067-8E6E-1A3411C9AA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7932f1e-8270-41ff-9dbb-60c78cf1c746"/>
    <ds:schemaRef ds:uri="faff204f-fa0f-41a9-bbcc-a8fed40856c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266</Words>
  <Application>Microsoft Office PowerPoint</Application>
  <PresentationFormat>Laajakuva</PresentationFormat>
  <Paragraphs>50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Office-teema</vt:lpstr>
      <vt:lpstr>Vanhan kirkon  Walk in-terapia</vt:lpstr>
      <vt:lpstr>Vanhan Kirkon Walk in -terapia</vt:lpstr>
      <vt:lpstr>Oletuksia ja tausta-ajatuksia</vt:lpstr>
      <vt:lpstr>Ohjenuorat</vt:lpstr>
      <vt:lpstr>Pilotin tavoitteet</vt:lpstr>
      <vt:lpstr>Puolentoista kuukauden opit</vt:lpstr>
    </vt:vector>
  </TitlesOfParts>
  <Company>Tampereen IT alue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Nuorten mielenterveyden tukeminen</dc:title>
  <dc:creator>Tuomas Perkiö</dc:creator>
  <cp:lastModifiedBy>Perkiö Tuomas</cp:lastModifiedBy>
  <cp:revision>10</cp:revision>
  <dcterms:created xsi:type="dcterms:W3CDTF">2021-09-01T10:17:46Z</dcterms:created>
  <dcterms:modified xsi:type="dcterms:W3CDTF">2021-10-13T09:40:20Z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0x0101008452762BC5E98349BDF582DA6959015B</vt:lpwstr>
  </property>
</Properties>
</file>